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57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80" r:id="rId12"/>
    <p:sldId id="279" r:id="rId13"/>
    <p:sldId id="281" r:id="rId14"/>
    <p:sldId id="282" r:id="rId15"/>
    <p:sldId id="283" r:id="rId16"/>
    <p:sldId id="284" r:id="rId17"/>
    <p:sldId id="285" r:id="rId18"/>
    <p:sldId id="271" r:id="rId19"/>
    <p:sldId id="259" r:id="rId20"/>
  </p:sldIdLst>
  <p:sldSz cx="9144000" cy="6858000" type="screen4x3"/>
  <p:notesSz cx="6858000" cy="9144000"/>
  <p:embeddedFontLst>
    <p:embeddedFont>
      <p:font typeface="Kot Leopold" panose="020B0604020202020204" charset="0"/>
      <p:regular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006600"/>
    <a:srgbClr val="000000"/>
    <a:srgbClr val="0080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09" autoAdjust="0"/>
    <p:restoredTop sz="94660"/>
  </p:normalViewPr>
  <p:slideViewPr>
    <p:cSldViewPr>
      <p:cViewPr varScale="1">
        <p:scale>
          <a:sx n="67" d="100"/>
          <a:sy n="67" d="100"/>
        </p:scale>
        <p:origin x="97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482BDE-FE52-4717-8755-B582E754C9D8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CC6260-2B38-4FF2-B815-3569C038C2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539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C6260-2B38-4FF2-B815-3569C038C27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487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3E0-3A85-4FD2-9578-51F0D7D48EB3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E494-8C3B-4154-892E-DAC123D98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56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3E0-3A85-4FD2-9578-51F0D7D48EB3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E494-8C3B-4154-892E-DAC123D98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96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3E0-3A85-4FD2-9578-51F0D7D48EB3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E494-8C3B-4154-892E-DAC123D98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94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3E0-3A85-4FD2-9578-51F0D7D48EB3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E494-8C3B-4154-892E-DAC123D98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97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3E0-3A85-4FD2-9578-51F0D7D48EB3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E494-8C3B-4154-892E-DAC123D98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71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3E0-3A85-4FD2-9578-51F0D7D48EB3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E494-8C3B-4154-892E-DAC123D98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05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3E0-3A85-4FD2-9578-51F0D7D48EB3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E494-8C3B-4154-892E-DAC123D98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12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3E0-3A85-4FD2-9578-51F0D7D48EB3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E494-8C3B-4154-892E-DAC123D98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85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3E0-3A85-4FD2-9578-51F0D7D48EB3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E494-8C3B-4154-892E-DAC123D98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74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3E0-3A85-4FD2-9578-51F0D7D48EB3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E494-8C3B-4154-892E-DAC123D98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44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BF3E0-3A85-4FD2-9578-51F0D7D48EB3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7E494-8C3B-4154-892E-DAC123D98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34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BF3E0-3A85-4FD2-9578-51F0D7D48EB3}" type="datetimeFigureOut">
              <a:rPr lang="ru-RU" smtClean="0"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7E494-8C3B-4154-892E-DAC123D98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82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5400" b="1" kern="1200">
          <a:solidFill>
            <a:srgbClr val="006600"/>
          </a:solidFill>
          <a:latin typeface="Kot Leopold" panose="02000606040000020004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b="1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b="1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b="1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b="1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b="1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706/47407354.692/0_e158a_73df7408_orig.png" TargetMode="External"/><Relationship Id="rId2" Type="http://schemas.openxmlformats.org/officeDocument/2006/relationships/hyperlink" Target="https://img-fotki.yandex.ru/get/5410/89635038.61f/0_6fc40_e9b13efc_XL" TargetMode="External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5" Type="http://schemas.openxmlformats.org/officeDocument/2006/relationships/image" Target="../media/image2.png"/><Relationship Id="rId4" Type="http://schemas.openxmlformats.org/officeDocument/2006/relationships/hyperlink" Target="http://shariki63.ru/wp-content/themes/baloons/img/baloons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442" y="550983"/>
            <a:ext cx="7662504" cy="2162721"/>
          </a:xfrm>
        </p:spPr>
        <p:txBody>
          <a:bodyPr>
            <a:noAutofit/>
          </a:bodyPr>
          <a:lstStyle/>
          <a:p>
            <a:r>
              <a:rPr lang="ru-RU" sz="6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«Безударные гласные </a:t>
            </a:r>
            <a:br>
              <a:rPr lang="ru-RU" sz="6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6000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 попугаем Кешей»</a:t>
            </a:r>
            <a:endParaRPr lang="ru-RU" sz="6000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43159" y="3573016"/>
            <a:ext cx="5805305" cy="792088"/>
          </a:xfrm>
        </p:spPr>
        <p:txBody>
          <a:bodyPr>
            <a:prstTxWarp prst="textArchUp">
              <a:avLst>
                <a:gd name="adj" fmla="val 10510398"/>
              </a:avLst>
            </a:prstTxWarp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Русский язык 4 класс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7504" y="3068960"/>
            <a:ext cx="2068801" cy="300152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Нашивка 4">
            <a:hlinkClick r:id="" action="ppaction://hlinkshowjump?jump=nextslide"/>
          </p:cNvPr>
          <p:cNvSpPr/>
          <p:nvPr/>
        </p:nvSpPr>
        <p:spPr>
          <a:xfrm>
            <a:off x="7740352" y="147727"/>
            <a:ext cx="1008112" cy="828092"/>
          </a:xfrm>
          <a:prstGeom prst="chevron">
            <a:avLst/>
          </a:prstGeom>
          <a:solidFill>
            <a:srgbClr val="FF0000"/>
          </a:solidFill>
          <a:ln w="57150"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619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бличка 1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к</a:t>
            </a:r>
            <a:r>
              <a:rPr lang="ru-RU" sz="4400" b="1" u="sng" dirty="0" smtClean="0"/>
              <a:t>о</a:t>
            </a:r>
            <a:r>
              <a:rPr lang="ru-RU" sz="4400" b="1" dirty="0" smtClean="0"/>
              <a:t>лосок</a:t>
            </a:r>
            <a:endParaRPr lang="ru-RU" sz="4400" b="1" dirty="0"/>
          </a:p>
        </p:txBody>
      </p:sp>
      <p:sp>
        <p:nvSpPr>
          <p:cNvPr id="3" name="Табличка 2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к.лосок</a:t>
            </a:r>
            <a:endParaRPr lang="ru-RU" sz="4400" b="1" dirty="0"/>
          </a:p>
        </p:txBody>
      </p:sp>
      <p:sp>
        <p:nvSpPr>
          <p:cNvPr id="4" name="Табличка 3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абличка 10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в</a:t>
            </a:r>
            <a:r>
              <a:rPr lang="ru-RU" sz="4400" b="1" u="sng" dirty="0" smtClean="0"/>
              <a:t>а</a:t>
            </a:r>
            <a:r>
              <a:rPr lang="ru-RU" sz="4400" b="1" dirty="0" smtClean="0"/>
              <a:t>ренье</a:t>
            </a:r>
            <a:endParaRPr lang="ru-RU" sz="4400" b="1" dirty="0"/>
          </a:p>
        </p:txBody>
      </p:sp>
      <p:sp>
        <p:nvSpPr>
          <p:cNvPr id="12" name="Табличка 11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в.ренье</a:t>
            </a:r>
            <a:endParaRPr lang="ru-RU" sz="4400" b="1" dirty="0"/>
          </a:p>
        </p:txBody>
      </p:sp>
      <p:sp>
        <p:nvSpPr>
          <p:cNvPr id="13" name="Табличка 12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абличка 13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певунья</a:t>
            </a:r>
            <a:endParaRPr lang="ru-RU" sz="4400" b="1" dirty="0"/>
          </a:p>
        </p:txBody>
      </p:sp>
      <p:sp>
        <p:nvSpPr>
          <p:cNvPr id="15" name="Табличка 14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п.вунья</a:t>
            </a:r>
            <a:endParaRPr lang="ru-RU" sz="4400" b="1" dirty="0"/>
          </a:p>
        </p:txBody>
      </p:sp>
      <p:sp>
        <p:nvSpPr>
          <p:cNvPr id="16" name="Табличка 15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26"/>
          <a:stretch/>
        </p:blipFill>
        <p:spPr>
          <a:xfrm flipH="1">
            <a:off x="4980592" y="1478996"/>
            <a:ext cx="4163407" cy="4830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Нашивка 17">
            <a:hlinkClick r:id="" action="ppaction://hlinkshowjump?jump=nextslide"/>
          </p:cNvPr>
          <p:cNvSpPr/>
          <p:nvPr/>
        </p:nvSpPr>
        <p:spPr>
          <a:xfrm>
            <a:off x="7740352" y="147727"/>
            <a:ext cx="1008112" cy="828092"/>
          </a:xfrm>
          <a:prstGeom prst="chevron">
            <a:avLst/>
          </a:prstGeom>
          <a:solidFill>
            <a:srgbClr val="FF0000"/>
          </a:solidFill>
          <a:ln w="57150"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64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бличка 1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зв</a:t>
            </a:r>
            <a:r>
              <a:rPr lang="ru-RU" sz="4400" b="1" u="sng" dirty="0" smtClean="0"/>
              <a:t>е</a:t>
            </a:r>
            <a:r>
              <a:rPr lang="ru-RU" sz="4400" b="1" dirty="0" smtClean="0"/>
              <a:t>здопад</a:t>
            </a:r>
            <a:endParaRPr lang="ru-RU" sz="4400" b="1" dirty="0"/>
          </a:p>
        </p:txBody>
      </p:sp>
      <p:sp>
        <p:nvSpPr>
          <p:cNvPr id="3" name="Табличка 2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зв.здопад</a:t>
            </a:r>
            <a:endParaRPr lang="ru-RU" sz="4400" b="1" dirty="0"/>
          </a:p>
        </p:txBody>
      </p:sp>
      <p:sp>
        <p:nvSpPr>
          <p:cNvPr id="4" name="Табличка 3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абличка 10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т</a:t>
            </a:r>
            <a:r>
              <a:rPr lang="ru-RU" sz="4400" b="1" u="sng" dirty="0" smtClean="0"/>
              <a:t>е</a:t>
            </a:r>
            <a:r>
              <a:rPr lang="ru-RU" sz="4400" b="1" dirty="0" smtClean="0"/>
              <a:t>мнота</a:t>
            </a:r>
            <a:endParaRPr lang="ru-RU" sz="4400" b="1" dirty="0"/>
          </a:p>
        </p:txBody>
      </p:sp>
      <p:sp>
        <p:nvSpPr>
          <p:cNvPr id="12" name="Табличка 11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т.мнота</a:t>
            </a:r>
            <a:endParaRPr lang="ru-RU" sz="4400" b="1" dirty="0"/>
          </a:p>
        </p:txBody>
      </p:sp>
      <p:sp>
        <p:nvSpPr>
          <p:cNvPr id="13" name="Табличка 12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абличка 13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осв</a:t>
            </a:r>
            <a:r>
              <a:rPr lang="ru-RU" sz="4400" b="1" u="sng" dirty="0" smtClean="0"/>
              <a:t>е</a:t>
            </a:r>
            <a:r>
              <a:rPr lang="ru-RU" sz="4400" b="1" dirty="0" smtClean="0"/>
              <a:t>щение</a:t>
            </a:r>
            <a:endParaRPr lang="ru-RU" sz="4400" b="1" dirty="0"/>
          </a:p>
        </p:txBody>
      </p:sp>
      <p:sp>
        <p:nvSpPr>
          <p:cNvPr id="15" name="Табличка 14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осв.щение</a:t>
            </a:r>
            <a:endParaRPr lang="ru-RU" sz="4400" b="1" dirty="0"/>
          </a:p>
        </p:txBody>
      </p:sp>
      <p:sp>
        <p:nvSpPr>
          <p:cNvPr id="16" name="Табличка 15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26"/>
          <a:stretch/>
        </p:blipFill>
        <p:spPr>
          <a:xfrm flipH="1">
            <a:off x="4980592" y="1478996"/>
            <a:ext cx="4163407" cy="4830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Нашивка 17">
            <a:hlinkClick r:id="" action="ppaction://hlinkshowjump?jump=nextslide"/>
          </p:cNvPr>
          <p:cNvSpPr/>
          <p:nvPr/>
        </p:nvSpPr>
        <p:spPr>
          <a:xfrm>
            <a:off x="7740352" y="147727"/>
            <a:ext cx="1008112" cy="828092"/>
          </a:xfrm>
          <a:prstGeom prst="chevron">
            <a:avLst/>
          </a:prstGeom>
          <a:solidFill>
            <a:srgbClr val="FF0000"/>
          </a:solidFill>
          <a:ln w="57150"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7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бличка 1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м</a:t>
            </a:r>
            <a:r>
              <a:rPr lang="ru-RU" sz="4400" b="1" u="sng" dirty="0" smtClean="0"/>
              <a:t>а</a:t>
            </a:r>
            <a:r>
              <a:rPr lang="ru-RU" sz="4400" b="1" dirty="0" smtClean="0"/>
              <a:t>лыш</a:t>
            </a:r>
            <a:endParaRPr lang="ru-RU" sz="4400" b="1" dirty="0"/>
          </a:p>
        </p:txBody>
      </p:sp>
      <p:sp>
        <p:nvSpPr>
          <p:cNvPr id="3" name="Табличка 2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м.лыш</a:t>
            </a:r>
            <a:endParaRPr lang="ru-RU" sz="4400" b="1" dirty="0"/>
          </a:p>
        </p:txBody>
      </p:sp>
      <p:sp>
        <p:nvSpPr>
          <p:cNvPr id="4" name="Табличка 3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абличка 10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г</a:t>
            </a:r>
            <a:r>
              <a:rPr lang="ru-RU" sz="4400" b="1" u="sng" dirty="0" smtClean="0"/>
              <a:t>о</a:t>
            </a:r>
            <a:r>
              <a:rPr lang="ru-RU" sz="4400" b="1" dirty="0" smtClean="0"/>
              <a:t>родок</a:t>
            </a:r>
            <a:endParaRPr lang="ru-RU" sz="4400" b="1" dirty="0"/>
          </a:p>
        </p:txBody>
      </p:sp>
      <p:sp>
        <p:nvSpPr>
          <p:cNvPr id="12" name="Табличка 11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г.родок</a:t>
            </a:r>
            <a:endParaRPr lang="ru-RU" sz="4400" b="1" dirty="0"/>
          </a:p>
        </p:txBody>
      </p:sp>
      <p:sp>
        <p:nvSpPr>
          <p:cNvPr id="13" name="Табличка 12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абличка 13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пов</a:t>
            </a:r>
            <a:r>
              <a:rPr lang="ru-RU" sz="4400" b="1" u="sng" dirty="0" smtClean="0"/>
              <a:t>а</a:t>
            </a:r>
            <a:r>
              <a:rPr lang="ru-RU" sz="4400" b="1" dirty="0" smtClean="0"/>
              <a:t>р</a:t>
            </a:r>
            <a:endParaRPr lang="ru-RU" sz="4400" b="1" dirty="0"/>
          </a:p>
        </p:txBody>
      </p:sp>
      <p:sp>
        <p:nvSpPr>
          <p:cNvPr id="15" name="Табличка 14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пов.р</a:t>
            </a:r>
            <a:endParaRPr lang="ru-RU" sz="4400" b="1" dirty="0"/>
          </a:p>
        </p:txBody>
      </p:sp>
      <p:sp>
        <p:nvSpPr>
          <p:cNvPr id="16" name="Табличка 15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26"/>
          <a:stretch/>
        </p:blipFill>
        <p:spPr>
          <a:xfrm flipH="1">
            <a:off x="4980592" y="1478996"/>
            <a:ext cx="4163407" cy="4830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Нашивка 17">
            <a:hlinkClick r:id="" action="ppaction://hlinkshowjump?jump=nextslide"/>
          </p:cNvPr>
          <p:cNvSpPr/>
          <p:nvPr/>
        </p:nvSpPr>
        <p:spPr>
          <a:xfrm>
            <a:off x="7740352" y="147727"/>
            <a:ext cx="1008112" cy="828092"/>
          </a:xfrm>
          <a:prstGeom prst="chevron">
            <a:avLst/>
          </a:prstGeom>
          <a:solidFill>
            <a:srgbClr val="FF0000"/>
          </a:solidFill>
          <a:ln w="57150"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381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бличка 1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ч</a:t>
            </a:r>
            <a:r>
              <a:rPr lang="ru-RU" sz="4400" b="1" u="sng" dirty="0" smtClean="0"/>
              <a:t>и</a:t>
            </a:r>
            <a:r>
              <a:rPr lang="ru-RU" sz="4400" b="1" dirty="0" smtClean="0"/>
              <a:t>стота</a:t>
            </a:r>
            <a:endParaRPr lang="ru-RU" sz="4400" b="1" dirty="0"/>
          </a:p>
        </p:txBody>
      </p:sp>
      <p:sp>
        <p:nvSpPr>
          <p:cNvPr id="3" name="Табличка 2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ч.стота</a:t>
            </a:r>
            <a:endParaRPr lang="ru-RU" sz="4400" b="1" dirty="0"/>
          </a:p>
        </p:txBody>
      </p:sp>
      <p:sp>
        <p:nvSpPr>
          <p:cNvPr id="4" name="Табличка 3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абличка 10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ж</a:t>
            </a:r>
            <a:r>
              <a:rPr lang="ru-RU" sz="4400" b="1" u="sng" dirty="0" smtClean="0"/>
              <a:t>е</a:t>
            </a:r>
            <a:r>
              <a:rPr lang="ru-RU" sz="4400" b="1" dirty="0" smtClean="0"/>
              <a:t>лток</a:t>
            </a:r>
            <a:endParaRPr lang="ru-RU" sz="4400" b="1" dirty="0"/>
          </a:p>
        </p:txBody>
      </p:sp>
      <p:sp>
        <p:nvSpPr>
          <p:cNvPr id="12" name="Табличка 11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ж.лток</a:t>
            </a:r>
            <a:endParaRPr lang="ru-RU" sz="4400" b="1" dirty="0"/>
          </a:p>
        </p:txBody>
      </p:sp>
      <p:sp>
        <p:nvSpPr>
          <p:cNvPr id="13" name="Табличка 12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абличка 13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п</a:t>
            </a:r>
            <a:r>
              <a:rPr lang="ru-RU" sz="4400" b="1" u="sng" dirty="0" smtClean="0"/>
              <a:t>и</a:t>
            </a:r>
            <a:r>
              <a:rPr lang="ru-RU" sz="4400" b="1" dirty="0" smtClean="0"/>
              <a:t>сатель</a:t>
            </a:r>
            <a:endParaRPr lang="ru-RU" sz="4400" b="1" dirty="0"/>
          </a:p>
        </p:txBody>
      </p:sp>
      <p:sp>
        <p:nvSpPr>
          <p:cNvPr id="15" name="Табличка 14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п.сатель</a:t>
            </a:r>
            <a:endParaRPr lang="ru-RU" sz="4400" b="1" dirty="0"/>
          </a:p>
        </p:txBody>
      </p:sp>
      <p:sp>
        <p:nvSpPr>
          <p:cNvPr id="16" name="Табличка 15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26"/>
          <a:stretch/>
        </p:blipFill>
        <p:spPr>
          <a:xfrm flipH="1">
            <a:off x="4980592" y="1478996"/>
            <a:ext cx="4163407" cy="4830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Нашивка 17">
            <a:hlinkClick r:id="" action="ppaction://hlinkshowjump?jump=nextslide"/>
          </p:cNvPr>
          <p:cNvSpPr/>
          <p:nvPr/>
        </p:nvSpPr>
        <p:spPr>
          <a:xfrm>
            <a:off x="7740352" y="147727"/>
            <a:ext cx="1008112" cy="828092"/>
          </a:xfrm>
          <a:prstGeom prst="chevron">
            <a:avLst/>
          </a:prstGeom>
          <a:solidFill>
            <a:srgbClr val="FF0000"/>
          </a:solidFill>
          <a:ln w="57150"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90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бличка 1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тр</a:t>
            </a:r>
            <a:r>
              <a:rPr lang="ru-RU" sz="4400" b="1" u="sng" dirty="0" smtClean="0"/>
              <a:t>а</a:t>
            </a:r>
            <a:r>
              <a:rPr lang="ru-RU" sz="4400" b="1" dirty="0" smtClean="0"/>
              <a:t>ва</a:t>
            </a:r>
            <a:endParaRPr lang="ru-RU" sz="4400" b="1" dirty="0"/>
          </a:p>
        </p:txBody>
      </p:sp>
      <p:sp>
        <p:nvSpPr>
          <p:cNvPr id="3" name="Табличка 2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тр.ва</a:t>
            </a:r>
            <a:endParaRPr lang="ru-RU" sz="4400" b="1" dirty="0"/>
          </a:p>
        </p:txBody>
      </p:sp>
      <p:sp>
        <p:nvSpPr>
          <p:cNvPr id="4" name="Табличка 3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абличка 10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з</a:t>
            </a:r>
            <a:r>
              <a:rPr lang="ru-RU" sz="4400" b="1" u="sng" dirty="0" smtClean="0"/>
              <a:t>е</a:t>
            </a:r>
            <a:r>
              <a:rPr lang="ru-RU" sz="4400" b="1" dirty="0" smtClean="0"/>
              <a:t>рно</a:t>
            </a:r>
            <a:endParaRPr lang="ru-RU" sz="4400" b="1" dirty="0"/>
          </a:p>
        </p:txBody>
      </p:sp>
      <p:sp>
        <p:nvSpPr>
          <p:cNvPr id="12" name="Табличка 11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з.рно</a:t>
            </a:r>
            <a:endParaRPr lang="ru-RU" sz="4400" b="1" dirty="0"/>
          </a:p>
        </p:txBody>
      </p:sp>
      <p:sp>
        <p:nvSpPr>
          <p:cNvPr id="13" name="Табличка 12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абличка 13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тр</a:t>
            </a:r>
            <a:r>
              <a:rPr lang="ru-RU" sz="4400" b="1" u="sng" dirty="0" smtClean="0"/>
              <a:t>о</a:t>
            </a:r>
            <a:r>
              <a:rPr lang="ru-RU" sz="4400" b="1" dirty="0" smtClean="0"/>
              <a:t>пинка</a:t>
            </a:r>
            <a:endParaRPr lang="ru-RU" sz="4400" b="1" dirty="0"/>
          </a:p>
        </p:txBody>
      </p:sp>
      <p:sp>
        <p:nvSpPr>
          <p:cNvPr id="15" name="Табличка 14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тр.пинка</a:t>
            </a:r>
            <a:endParaRPr lang="ru-RU" sz="4400" b="1" dirty="0"/>
          </a:p>
        </p:txBody>
      </p:sp>
      <p:sp>
        <p:nvSpPr>
          <p:cNvPr id="16" name="Табличка 15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26"/>
          <a:stretch/>
        </p:blipFill>
        <p:spPr>
          <a:xfrm flipH="1">
            <a:off x="4980592" y="1478996"/>
            <a:ext cx="4163407" cy="4830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Нашивка 17">
            <a:hlinkClick r:id="" action="ppaction://hlinkshowjump?jump=nextslide"/>
          </p:cNvPr>
          <p:cNvSpPr/>
          <p:nvPr/>
        </p:nvSpPr>
        <p:spPr>
          <a:xfrm>
            <a:off x="7740352" y="147727"/>
            <a:ext cx="1008112" cy="828092"/>
          </a:xfrm>
          <a:prstGeom prst="chevron">
            <a:avLst/>
          </a:prstGeom>
          <a:solidFill>
            <a:srgbClr val="FF0000"/>
          </a:solidFill>
          <a:ln w="57150"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52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бличка 1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пч</a:t>
            </a:r>
            <a:r>
              <a:rPr lang="ru-RU" sz="4400" b="1" u="sng" dirty="0" smtClean="0"/>
              <a:t>е</a:t>
            </a:r>
            <a:r>
              <a:rPr lang="ru-RU" sz="4400" b="1" dirty="0" smtClean="0"/>
              <a:t>ла</a:t>
            </a:r>
            <a:endParaRPr lang="ru-RU" sz="4400" b="1" dirty="0"/>
          </a:p>
        </p:txBody>
      </p:sp>
      <p:sp>
        <p:nvSpPr>
          <p:cNvPr id="3" name="Табличка 2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пч.ла</a:t>
            </a:r>
            <a:endParaRPr lang="ru-RU" sz="4400" b="1" dirty="0"/>
          </a:p>
        </p:txBody>
      </p:sp>
      <p:sp>
        <p:nvSpPr>
          <p:cNvPr id="4" name="Табличка 3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абличка 10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гн</a:t>
            </a:r>
            <a:r>
              <a:rPr lang="ru-RU" sz="4400" b="1" u="sng" dirty="0" smtClean="0"/>
              <a:t>е</a:t>
            </a:r>
            <a:r>
              <a:rPr lang="ru-RU" sz="4400" b="1" dirty="0" smtClean="0"/>
              <a:t>здо</a:t>
            </a:r>
            <a:endParaRPr lang="ru-RU" sz="4400" b="1" dirty="0"/>
          </a:p>
        </p:txBody>
      </p:sp>
      <p:sp>
        <p:nvSpPr>
          <p:cNvPr id="12" name="Табличка 11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гн.здо</a:t>
            </a:r>
            <a:endParaRPr lang="ru-RU" sz="4400" b="1" dirty="0"/>
          </a:p>
        </p:txBody>
      </p:sp>
      <p:sp>
        <p:nvSpPr>
          <p:cNvPr id="13" name="Табличка 12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абличка 13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с</a:t>
            </a:r>
            <a:r>
              <a:rPr lang="ru-RU" sz="4400" b="1" u="sng" dirty="0" smtClean="0"/>
              <a:t>о</a:t>
            </a:r>
            <a:r>
              <a:rPr lang="ru-RU" sz="4400" b="1" dirty="0" smtClean="0"/>
              <a:t>ва</a:t>
            </a:r>
            <a:endParaRPr lang="ru-RU" sz="4400" b="1" dirty="0"/>
          </a:p>
        </p:txBody>
      </p:sp>
      <p:sp>
        <p:nvSpPr>
          <p:cNvPr id="15" name="Табличка 14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с.ва</a:t>
            </a:r>
            <a:endParaRPr lang="ru-RU" sz="4400" b="1" dirty="0"/>
          </a:p>
        </p:txBody>
      </p:sp>
      <p:sp>
        <p:nvSpPr>
          <p:cNvPr id="16" name="Табличка 15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26"/>
          <a:stretch/>
        </p:blipFill>
        <p:spPr>
          <a:xfrm flipH="1">
            <a:off x="4980592" y="1478996"/>
            <a:ext cx="4163407" cy="4830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Нашивка 17">
            <a:hlinkClick r:id="" action="ppaction://hlinkshowjump?jump=nextslide"/>
          </p:cNvPr>
          <p:cNvSpPr/>
          <p:nvPr/>
        </p:nvSpPr>
        <p:spPr>
          <a:xfrm>
            <a:off x="7740352" y="147727"/>
            <a:ext cx="1008112" cy="828092"/>
          </a:xfrm>
          <a:prstGeom prst="chevron">
            <a:avLst/>
          </a:prstGeom>
          <a:solidFill>
            <a:srgbClr val="FF0000"/>
          </a:solidFill>
          <a:ln w="57150"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86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бличка 1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д</a:t>
            </a:r>
            <a:r>
              <a:rPr lang="ru-RU" sz="4400" b="1" u="sng" dirty="0" smtClean="0"/>
              <a:t>о</a:t>
            </a:r>
            <a:r>
              <a:rPr lang="ru-RU" sz="4400" b="1" dirty="0" smtClean="0"/>
              <a:t>брота</a:t>
            </a:r>
            <a:endParaRPr lang="ru-RU" sz="4400" b="1" dirty="0"/>
          </a:p>
        </p:txBody>
      </p:sp>
      <p:sp>
        <p:nvSpPr>
          <p:cNvPr id="3" name="Табличка 2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д.брота</a:t>
            </a:r>
            <a:endParaRPr lang="ru-RU" sz="4400" b="1" dirty="0"/>
          </a:p>
        </p:txBody>
      </p:sp>
      <p:sp>
        <p:nvSpPr>
          <p:cNvPr id="4" name="Табличка 3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абличка 10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з</a:t>
            </a:r>
            <a:r>
              <a:rPr lang="ru-RU" sz="4400" b="1" u="sng" dirty="0" smtClean="0"/>
              <a:t>о</a:t>
            </a:r>
            <a:r>
              <a:rPr lang="ru-RU" sz="4400" b="1" dirty="0" smtClean="0"/>
              <a:t>лотой</a:t>
            </a:r>
            <a:endParaRPr lang="ru-RU" sz="4400" b="1" dirty="0"/>
          </a:p>
        </p:txBody>
      </p:sp>
      <p:sp>
        <p:nvSpPr>
          <p:cNvPr id="12" name="Табличка 11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з.лотой</a:t>
            </a:r>
            <a:endParaRPr lang="ru-RU" sz="4400" b="1" dirty="0"/>
          </a:p>
        </p:txBody>
      </p:sp>
      <p:sp>
        <p:nvSpPr>
          <p:cNvPr id="13" name="Табличка 12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абличка 13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к</a:t>
            </a:r>
            <a:r>
              <a:rPr lang="ru-RU" sz="4400" b="1" u="sng" dirty="0" smtClean="0"/>
              <a:t>о</a:t>
            </a:r>
            <a:r>
              <a:rPr lang="ru-RU" sz="4400" b="1" dirty="0" smtClean="0"/>
              <a:t>вёр</a:t>
            </a:r>
            <a:endParaRPr lang="ru-RU" sz="4400" b="1" dirty="0"/>
          </a:p>
        </p:txBody>
      </p:sp>
      <p:sp>
        <p:nvSpPr>
          <p:cNvPr id="15" name="Табличка 14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к.вёр</a:t>
            </a:r>
            <a:endParaRPr lang="ru-RU" sz="4400" b="1" dirty="0"/>
          </a:p>
        </p:txBody>
      </p:sp>
      <p:sp>
        <p:nvSpPr>
          <p:cNvPr id="16" name="Табличка 15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26"/>
          <a:stretch/>
        </p:blipFill>
        <p:spPr>
          <a:xfrm flipH="1">
            <a:off x="4980592" y="1478996"/>
            <a:ext cx="4163407" cy="4830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Нашивка 17">
            <a:hlinkClick r:id="" action="ppaction://hlinkshowjump?jump=nextslide"/>
          </p:cNvPr>
          <p:cNvSpPr/>
          <p:nvPr/>
        </p:nvSpPr>
        <p:spPr>
          <a:xfrm>
            <a:off x="7740352" y="147727"/>
            <a:ext cx="1008112" cy="828092"/>
          </a:xfrm>
          <a:prstGeom prst="chevron">
            <a:avLst/>
          </a:prstGeom>
          <a:solidFill>
            <a:srgbClr val="FF0000"/>
          </a:solidFill>
          <a:ln w="57150"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42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бличка 1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цв</a:t>
            </a:r>
            <a:r>
              <a:rPr lang="ru-RU" sz="4400" b="1" u="sng" dirty="0" smtClean="0"/>
              <a:t>е</a:t>
            </a:r>
            <a:r>
              <a:rPr lang="ru-RU" sz="4400" b="1" dirty="0" smtClean="0"/>
              <a:t>тник</a:t>
            </a:r>
            <a:endParaRPr lang="ru-RU" sz="4400" b="1" dirty="0"/>
          </a:p>
        </p:txBody>
      </p:sp>
      <p:sp>
        <p:nvSpPr>
          <p:cNvPr id="3" name="Табличка 2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цв.тник</a:t>
            </a:r>
            <a:endParaRPr lang="ru-RU" sz="4400" b="1" dirty="0"/>
          </a:p>
        </p:txBody>
      </p:sp>
      <p:sp>
        <p:nvSpPr>
          <p:cNvPr id="4" name="Табличка 3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абличка 10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л</a:t>
            </a:r>
            <a:r>
              <a:rPr lang="ru-RU" sz="4400" b="1" u="sng" dirty="0" smtClean="0"/>
              <a:t>и</a:t>
            </a:r>
            <a:r>
              <a:rPr lang="ru-RU" sz="4400" b="1" dirty="0" smtClean="0"/>
              <a:t>сица</a:t>
            </a:r>
            <a:endParaRPr lang="ru-RU" sz="4400" b="1" dirty="0"/>
          </a:p>
        </p:txBody>
      </p:sp>
      <p:sp>
        <p:nvSpPr>
          <p:cNvPr id="12" name="Табличка 11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л.сица</a:t>
            </a:r>
            <a:endParaRPr lang="ru-RU" sz="4400" b="1" dirty="0"/>
          </a:p>
        </p:txBody>
      </p:sp>
      <p:sp>
        <p:nvSpPr>
          <p:cNvPr id="13" name="Табличка 12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абличка 13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скв</a:t>
            </a:r>
            <a:r>
              <a:rPr lang="ru-RU" sz="4400" b="1" u="sng" dirty="0" smtClean="0"/>
              <a:t>о</a:t>
            </a:r>
            <a:r>
              <a:rPr lang="ru-RU" sz="4400" b="1" dirty="0" smtClean="0"/>
              <a:t>рец</a:t>
            </a:r>
            <a:endParaRPr lang="ru-RU" sz="4400" b="1" dirty="0"/>
          </a:p>
        </p:txBody>
      </p:sp>
      <p:sp>
        <p:nvSpPr>
          <p:cNvPr id="15" name="Табличка 14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скв.рец</a:t>
            </a:r>
            <a:endParaRPr lang="ru-RU" sz="4400" b="1" dirty="0"/>
          </a:p>
        </p:txBody>
      </p:sp>
      <p:sp>
        <p:nvSpPr>
          <p:cNvPr id="16" name="Табличка 15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26"/>
          <a:stretch/>
        </p:blipFill>
        <p:spPr>
          <a:xfrm flipH="1">
            <a:off x="4980592" y="1478996"/>
            <a:ext cx="4163407" cy="4830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Нашивка 17">
            <a:hlinkClick r:id="" action="ppaction://hlinkshowjump?jump=nextslide"/>
          </p:cNvPr>
          <p:cNvSpPr/>
          <p:nvPr/>
        </p:nvSpPr>
        <p:spPr>
          <a:xfrm>
            <a:off x="7740352" y="147727"/>
            <a:ext cx="1008112" cy="828092"/>
          </a:xfrm>
          <a:prstGeom prst="chevron">
            <a:avLst/>
          </a:prstGeom>
          <a:solidFill>
            <a:srgbClr val="FF0000"/>
          </a:solidFill>
          <a:ln w="57150"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17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шивка 1">
            <a:hlinkClick r:id="" action="ppaction://hlinkshowjump?jump=endshow"/>
          </p:cNvPr>
          <p:cNvSpPr/>
          <p:nvPr/>
        </p:nvSpPr>
        <p:spPr>
          <a:xfrm>
            <a:off x="7740352" y="147727"/>
            <a:ext cx="1008112" cy="828092"/>
          </a:xfrm>
          <a:prstGeom prst="chevron">
            <a:avLst/>
          </a:prstGeom>
          <a:solidFill>
            <a:srgbClr val="FF0000"/>
          </a:solidFill>
          <a:ln w="57150"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26"/>
          <a:stretch/>
        </p:blipFill>
        <p:spPr>
          <a:xfrm flipH="1">
            <a:off x="3075701" y="2276872"/>
            <a:ext cx="2992598" cy="34719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527661" y="460830"/>
            <a:ext cx="5711435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8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t Leopold" panose="02000606040000020004" pitchFamily="2" charset="0"/>
              </a:rPr>
              <a:t>Поздравляю!</a:t>
            </a:r>
            <a:endParaRPr lang="ru-RU" sz="8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ot Leopold" panose="0200060604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" y="2441231"/>
            <a:ext cx="1857375" cy="31432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352" y="2640234"/>
            <a:ext cx="1857375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042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4400" y="36662"/>
            <a:ext cx="6129888" cy="1143000"/>
          </a:xfrm>
        </p:spPr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041790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hlinkClick r:id="rId2"/>
              </a:rPr>
              <a:t>Попугай Кеша- </a:t>
            </a:r>
            <a:r>
              <a:rPr lang="en-US" sz="2400" b="1" dirty="0" smtClean="0">
                <a:hlinkClick r:id="rId2"/>
              </a:rPr>
              <a:t>https://img-fotki.yandex.ru/get/5410/89635038.61f/0_6fc40_e9b13efc_XL</a:t>
            </a:r>
            <a:endParaRPr lang="ru-RU" sz="2400" b="1" dirty="0" smtClean="0"/>
          </a:p>
          <a:p>
            <a:r>
              <a:rPr lang="ru-RU" sz="2400" b="1" dirty="0" smtClean="0">
                <a:hlinkClick r:id="rId3"/>
              </a:rPr>
              <a:t>Попугай Кеша 2- </a:t>
            </a:r>
            <a:r>
              <a:rPr lang="en-US" sz="2400" b="1" dirty="0" smtClean="0">
                <a:hlinkClick r:id="rId3"/>
              </a:rPr>
              <a:t>http://img-fotki.yandex.ru/get/5706/47407354.692/0_e158a_73df7408_orig.png</a:t>
            </a:r>
            <a:endParaRPr lang="ru-RU" sz="2400" b="1" dirty="0" smtClean="0"/>
          </a:p>
          <a:p>
            <a:r>
              <a:rPr lang="ru-RU" sz="2400" b="1" dirty="0" smtClean="0">
                <a:solidFill>
                  <a:srgbClr val="006600"/>
                </a:solidFill>
              </a:rPr>
              <a:t>Шары- </a:t>
            </a:r>
            <a:r>
              <a:rPr lang="en-US" sz="2400" b="1" dirty="0" smtClean="0">
                <a:solidFill>
                  <a:srgbClr val="006600"/>
                </a:solidFill>
                <a:hlinkClick r:id="rId4"/>
              </a:rPr>
              <a:t>http</a:t>
            </a:r>
            <a:r>
              <a:rPr lang="en-US" sz="2400" b="1" dirty="0">
                <a:solidFill>
                  <a:srgbClr val="006600"/>
                </a:solidFill>
                <a:hlinkClick r:id="rId4"/>
              </a:rPr>
              <a:t>://</a:t>
            </a:r>
            <a:r>
              <a:rPr lang="en-US" sz="2400" b="1" dirty="0" smtClean="0">
                <a:solidFill>
                  <a:srgbClr val="006600"/>
                </a:solidFill>
                <a:hlinkClick r:id="rId4"/>
              </a:rPr>
              <a:t>shariki63.ru/wp-content/themes/baloons/img/baloons.png</a:t>
            </a:r>
            <a:endParaRPr lang="ru-RU" sz="2400" b="1" dirty="0" smtClean="0">
              <a:solidFill>
                <a:srgbClr val="006600"/>
              </a:solidFill>
            </a:endParaRPr>
          </a:p>
          <a:p>
            <a:r>
              <a:rPr lang="ru-RU" sz="2400" b="1" dirty="0" smtClean="0">
                <a:solidFill>
                  <a:srgbClr val="006600"/>
                </a:solidFill>
              </a:rPr>
              <a:t>Фон авторский, создан в программе </a:t>
            </a:r>
            <a:r>
              <a:rPr lang="en-US" sz="2400" b="1" dirty="0" smtClean="0">
                <a:solidFill>
                  <a:srgbClr val="006600"/>
                </a:solidFill>
              </a:rPr>
              <a:t>Adobe Photoshop</a:t>
            </a:r>
            <a:r>
              <a:rPr lang="ru-RU" sz="2400" b="1" dirty="0" smtClean="0">
                <a:solidFill>
                  <a:srgbClr val="006600"/>
                </a:solidFill>
              </a:rPr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3833596"/>
            <a:ext cx="2068801" cy="300152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Нашивка 5">
            <a:hlinkClick r:id="rId6" action="ppaction://hlinksldjump"/>
          </p:cNvPr>
          <p:cNvSpPr/>
          <p:nvPr/>
        </p:nvSpPr>
        <p:spPr>
          <a:xfrm>
            <a:off x="7740352" y="147727"/>
            <a:ext cx="1008112" cy="828092"/>
          </a:xfrm>
          <a:prstGeom prst="chevron">
            <a:avLst/>
          </a:prstGeom>
          <a:solidFill>
            <a:srgbClr val="FF0000"/>
          </a:solidFill>
          <a:ln w="57150"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54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7504" y="2947756"/>
            <a:ext cx="2068801" cy="300152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Управляющая кнопка: сведения 4">
            <a:hlinkClick r:id="" action="ppaction://hlinkshowjump?jump=lastslide" highlightClick="1"/>
          </p:cNvPr>
          <p:cNvSpPr/>
          <p:nvPr/>
        </p:nvSpPr>
        <p:spPr>
          <a:xfrm>
            <a:off x="107504" y="6021368"/>
            <a:ext cx="720000" cy="720000"/>
          </a:xfrm>
          <a:prstGeom prst="actionButtonInformation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-облако 7"/>
          <p:cNvSpPr/>
          <p:nvPr/>
        </p:nvSpPr>
        <p:spPr>
          <a:xfrm>
            <a:off x="1979712" y="363750"/>
            <a:ext cx="6048672" cy="4001354"/>
          </a:xfrm>
          <a:prstGeom prst="cloudCallout">
            <a:avLst>
              <a:gd name="adj1" fmla="val -44288"/>
              <a:gd name="adj2" fmla="val 48793"/>
            </a:avLst>
          </a:prstGeom>
          <a:solidFill>
            <a:srgbClr val="66FF33"/>
          </a:solidFill>
          <a:ln>
            <a:solidFill>
              <a:srgbClr val="66FF33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  <a:effectLst>
                  <a:innerShdw blurRad="114300">
                    <a:prstClr val="black"/>
                  </a:innerShdw>
                </a:effectLst>
              </a:rPr>
              <a:t>Ребята, вставьте в слова безударные гласные. Чтобы проверить себя,  нажмите на слово. Переход на следующий слайд по стрелке.</a:t>
            </a:r>
            <a:endParaRPr lang="ru-RU" sz="2800" b="1" dirty="0">
              <a:solidFill>
                <a:srgbClr val="006600"/>
              </a:solidFill>
              <a:effectLst>
                <a:innerShdw blurRad="114300">
                  <a:prstClr val="black"/>
                </a:innerShdw>
              </a:effectLst>
            </a:endParaRPr>
          </a:p>
        </p:txBody>
      </p:sp>
      <p:sp>
        <p:nvSpPr>
          <p:cNvPr id="4" name="Нашивка 3">
            <a:hlinkClick r:id="" action="ppaction://hlinkshowjump?jump=nextslide"/>
          </p:cNvPr>
          <p:cNvSpPr/>
          <p:nvPr/>
        </p:nvSpPr>
        <p:spPr>
          <a:xfrm>
            <a:off x="7740352" y="147727"/>
            <a:ext cx="1008112" cy="828092"/>
          </a:xfrm>
          <a:prstGeom prst="chevron">
            <a:avLst/>
          </a:prstGeom>
          <a:solidFill>
            <a:srgbClr val="FF0000"/>
          </a:solidFill>
          <a:ln w="57150"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25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бличка 1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в</a:t>
            </a:r>
            <a:r>
              <a:rPr lang="ru-RU" sz="4400" b="1" u="sng" dirty="0" smtClean="0"/>
              <a:t>о</a:t>
            </a:r>
            <a:r>
              <a:rPr lang="ru-RU" sz="4400" b="1" dirty="0" smtClean="0"/>
              <a:t>лна</a:t>
            </a:r>
            <a:endParaRPr lang="ru-RU" sz="4400" b="1" dirty="0"/>
          </a:p>
        </p:txBody>
      </p:sp>
      <p:sp>
        <p:nvSpPr>
          <p:cNvPr id="3" name="Табличка 2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в.лна</a:t>
            </a:r>
            <a:endParaRPr lang="ru-RU" sz="4400" b="1" dirty="0"/>
          </a:p>
        </p:txBody>
      </p:sp>
      <p:sp>
        <p:nvSpPr>
          <p:cNvPr id="4" name="Табличка 3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абличка 10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гр</a:t>
            </a:r>
            <a:r>
              <a:rPr lang="ru-RU" sz="4400" b="1" u="sng" dirty="0" smtClean="0"/>
              <a:t>и</a:t>
            </a:r>
            <a:r>
              <a:rPr lang="ru-RU" sz="4400" b="1" dirty="0" smtClean="0"/>
              <a:t>бник</a:t>
            </a:r>
            <a:endParaRPr lang="ru-RU" sz="4400" b="1" dirty="0"/>
          </a:p>
        </p:txBody>
      </p:sp>
      <p:sp>
        <p:nvSpPr>
          <p:cNvPr id="12" name="Табличка 11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гр.бник</a:t>
            </a:r>
            <a:endParaRPr lang="ru-RU" sz="4400" b="1" dirty="0"/>
          </a:p>
        </p:txBody>
      </p:sp>
      <p:sp>
        <p:nvSpPr>
          <p:cNvPr id="13" name="Табличка 12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абличка 13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стр</a:t>
            </a:r>
            <a:r>
              <a:rPr lang="ru-RU" sz="4400" b="1" u="sng" dirty="0" smtClean="0"/>
              <a:t>е</a:t>
            </a:r>
            <a:r>
              <a:rPr lang="ru-RU" sz="4400" b="1" dirty="0" smtClean="0"/>
              <a:t>лок</a:t>
            </a:r>
            <a:endParaRPr lang="ru-RU" sz="4400" b="1" dirty="0"/>
          </a:p>
        </p:txBody>
      </p:sp>
      <p:sp>
        <p:nvSpPr>
          <p:cNvPr id="15" name="Табличка 14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стр.лок</a:t>
            </a:r>
            <a:endParaRPr lang="ru-RU" sz="4400" b="1" dirty="0"/>
          </a:p>
        </p:txBody>
      </p:sp>
      <p:sp>
        <p:nvSpPr>
          <p:cNvPr id="16" name="Табличка 15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26"/>
          <a:stretch/>
        </p:blipFill>
        <p:spPr>
          <a:xfrm flipH="1">
            <a:off x="4980592" y="1478996"/>
            <a:ext cx="4163407" cy="4830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Нашивка 17">
            <a:hlinkClick r:id="" action="ppaction://hlinkshowjump?jump=nextslide"/>
          </p:cNvPr>
          <p:cNvSpPr/>
          <p:nvPr/>
        </p:nvSpPr>
        <p:spPr>
          <a:xfrm>
            <a:off x="7740352" y="147727"/>
            <a:ext cx="1008112" cy="828092"/>
          </a:xfrm>
          <a:prstGeom prst="chevron">
            <a:avLst/>
          </a:prstGeom>
          <a:solidFill>
            <a:srgbClr val="FF0000"/>
          </a:solidFill>
          <a:ln w="57150"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80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бличка 1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м</a:t>
            </a:r>
            <a:r>
              <a:rPr lang="ru-RU" sz="4400" b="1" u="sng" dirty="0" smtClean="0"/>
              <a:t>о</a:t>
            </a:r>
            <a:r>
              <a:rPr lang="ru-RU" sz="4400" b="1" dirty="0" smtClean="0"/>
              <a:t>ряк</a:t>
            </a:r>
            <a:endParaRPr lang="ru-RU" sz="4400" b="1" dirty="0"/>
          </a:p>
        </p:txBody>
      </p:sp>
      <p:sp>
        <p:nvSpPr>
          <p:cNvPr id="3" name="Табличка 2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м.ряк</a:t>
            </a:r>
            <a:endParaRPr lang="ru-RU" sz="4400" b="1" dirty="0"/>
          </a:p>
        </p:txBody>
      </p:sp>
      <p:sp>
        <p:nvSpPr>
          <p:cNvPr id="4" name="Табличка 3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абличка 10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с</a:t>
            </a:r>
            <a:r>
              <a:rPr lang="ru-RU" sz="4400" b="1" u="sng" dirty="0" smtClean="0"/>
              <a:t>и</a:t>
            </a:r>
            <a:r>
              <a:rPr lang="ru-RU" sz="4400" b="1" dirty="0" smtClean="0"/>
              <a:t>нева</a:t>
            </a:r>
            <a:endParaRPr lang="ru-RU" sz="4400" b="1" dirty="0"/>
          </a:p>
        </p:txBody>
      </p:sp>
      <p:sp>
        <p:nvSpPr>
          <p:cNvPr id="12" name="Табличка 11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с.нева</a:t>
            </a:r>
            <a:endParaRPr lang="ru-RU" sz="4400" b="1" dirty="0"/>
          </a:p>
        </p:txBody>
      </p:sp>
      <p:sp>
        <p:nvSpPr>
          <p:cNvPr id="13" name="Табличка 12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абличка 13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в</a:t>
            </a:r>
            <a:r>
              <a:rPr lang="ru-RU" sz="4400" b="1" u="sng" dirty="0" smtClean="0"/>
              <a:t>е</a:t>
            </a:r>
            <a:r>
              <a:rPr lang="ru-RU" sz="4400" b="1" dirty="0" smtClean="0"/>
              <a:t>терок</a:t>
            </a:r>
            <a:endParaRPr lang="ru-RU" sz="4400" b="1" dirty="0"/>
          </a:p>
        </p:txBody>
      </p:sp>
      <p:sp>
        <p:nvSpPr>
          <p:cNvPr id="15" name="Табличка 14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в.терок</a:t>
            </a:r>
            <a:endParaRPr lang="ru-RU" sz="4400" b="1" dirty="0"/>
          </a:p>
        </p:txBody>
      </p:sp>
      <p:sp>
        <p:nvSpPr>
          <p:cNvPr id="16" name="Табличка 15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26"/>
          <a:stretch/>
        </p:blipFill>
        <p:spPr>
          <a:xfrm flipH="1">
            <a:off x="4980592" y="1478996"/>
            <a:ext cx="4163407" cy="4830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Нашивка 17">
            <a:hlinkClick r:id="" action="ppaction://hlinkshowjump?jump=nextslide"/>
          </p:cNvPr>
          <p:cNvSpPr/>
          <p:nvPr/>
        </p:nvSpPr>
        <p:spPr>
          <a:xfrm>
            <a:off x="7740352" y="147727"/>
            <a:ext cx="1008112" cy="828092"/>
          </a:xfrm>
          <a:prstGeom prst="chevron">
            <a:avLst/>
          </a:prstGeom>
          <a:solidFill>
            <a:srgbClr val="FF0000"/>
          </a:solidFill>
          <a:ln w="57150"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91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бличка 1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с</a:t>
            </a:r>
            <a:r>
              <a:rPr lang="ru-RU" sz="4400" b="1" u="sng" dirty="0" smtClean="0"/>
              <a:t>и</a:t>
            </a:r>
            <a:r>
              <a:rPr lang="ru-RU" sz="4400" b="1" dirty="0" smtClean="0"/>
              <a:t>лач</a:t>
            </a:r>
            <a:endParaRPr lang="ru-RU" sz="4400" b="1" dirty="0"/>
          </a:p>
        </p:txBody>
      </p:sp>
      <p:sp>
        <p:nvSpPr>
          <p:cNvPr id="3" name="Табличка 2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с.лач</a:t>
            </a:r>
            <a:endParaRPr lang="ru-RU" sz="4400" b="1" dirty="0"/>
          </a:p>
        </p:txBody>
      </p:sp>
      <p:sp>
        <p:nvSpPr>
          <p:cNvPr id="4" name="Табличка 3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абличка 10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вес</a:t>
            </a:r>
            <a:r>
              <a:rPr lang="ru-RU" sz="4400" b="1" u="sng" dirty="0" smtClean="0"/>
              <a:t>е</a:t>
            </a:r>
            <a:r>
              <a:rPr lang="ru-RU" sz="4400" b="1" dirty="0" smtClean="0"/>
              <a:t>льчак</a:t>
            </a:r>
            <a:endParaRPr lang="ru-RU" sz="4400" b="1" dirty="0"/>
          </a:p>
        </p:txBody>
      </p:sp>
      <p:sp>
        <p:nvSpPr>
          <p:cNvPr id="12" name="Табличка 11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вес.льчак</a:t>
            </a:r>
            <a:endParaRPr lang="ru-RU" sz="4400" b="1" dirty="0"/>
          </a:p>
        </p:txBody>
      </p:sp>
      <p:sp>
        <p:nvSpPr>
          <p:cNvPr id="13" name="Табличка 12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абличка 13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с</a:t>
            </a:r>
            <a:r>
              <a:rPr lang="ru-RU" sz="4400" b="1" u="sng" dirty="0" smtClean="0"/>
              <a:t>е</a:t>
            </a:r>
            <a:r>
              <a:rPr lang="ru-RU" sz="4400" b="1" dirty="0" smtClean="0"/>
              <a:t>стрёнка</a:t>
            </a:r>
            <a:endParaRPr lang="ru-RU" sz="4400" b="1" dirty="0"/>
          </a:p>
        </p:txBody>
      </p:sp>
      <p:sp>
        <p:nvSpPr>
          <p:cNvPr id="15" name="Табличка 14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с.стрёнка</a:t>
            </a:r>
            <a:endParaRPr lang="ru-RU" sz="4400" b="1" dirty="0"/>
          </a:p>
        </p:txBody>
      </p:sp>
      <p:sp>
        <p:nvSpPr>
          <p:cNvPr id="16" name="Табличка 15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26"/>
          <a:stretch/>
        </p:blipFill>
        <p:spPr>
          <a:xfrm flipH="1">
            <a:off x="4980592" y="1478996"/>
            <a:ext cx="4163407" cy="4830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Нашивка 17">
            <a:hlinkClick r:id="" action="ppaction://hlinkshowjump?jump=nextslide"/>
          </p:cNvPr>
          <p:cNvSpPr/>
          <p:nvPr/>
        </p:nvSpPr>
        <p:spPr>
          <a:xfrm>
            <a:off x="7740352" y="147727"/>
            <a:ext cx="1008112" cy="828092"/>
          </a:xfrm>
          <a:prstGeom prst="chevron">
            <a:avLst/>
          </a:prstGeom>
          <a:solidFill>
            <a:srgbClr val="FF0000"/>
          </a:solidFill>
          <a:ln w="57150"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33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бличка 1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л</a:t>
            </a:r>
            <a:r>
              <a:rPr lang="ru-RU" sz="4400" b="1" u="sng" dirty="0" smtClean="0"/>
              <a:t>е</a:t>
            </a:r>
            <a:r>
              <a:rPr lang="ru-RU" sz="4400" b="1" dirty="0" smtClean="0"/>
              <a:t>дник</a:t>
            </a:r>
            <a:endParaRPr lang="ru-RU" sz="4400" b="1" dirty="0"/>
          </a:p>
        </p:txBody>
      </p:sp>
      <p:sp>
        <p:nvSpPr>
          <p:cNvPr id="3" name="Табличка 2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л.дник</a:t>
            </a:r>
            <a:endParaRPr lang="ru-RU" sz="4400" b="1" dirty="0"/>
          </a:p>
        </p:txBody>
      </p:sp>
      <p:sp>
        <p:nvSpPr>
          <p:cNvPr id="4" name="Табличка 3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абличка 10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л</a:t>
            </a:r>
            <a:r>
              <a:rPr lang="ru-RU" sz="4400" b="1" u="sng" dirty="0" smtClean="0"/>
              <a:t>е</a:t>
            </a:r>
            <a:r>
              <a:rPr lang="ru-RU" sz="4400" b="1" dirty="0" smtClean="0"/>
              <a:t>сной</a:t>
            </a:r>
            <a:endParaRPr lang="ru-RU" sz="4400" b="1" dirty="0"/>
          </a:p>
        </p:txBody>
      </p:sp>
      <p:sp>
        <p:nvSpPr>
          <p:cNvPr id="12" name="Табличка 11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л.сной</a:t>
            </a:r>
            <a:endParaRPr lang="ru-RU" sz="4400" b="1" dirty="0"/>
          </a:p>
        </p:txBody>
      </p:sp>
      <p:sp>
        <p:nvSpPr>
          <p:cNvPr id="13" name="Табличка 12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абличка 13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хр</a:t>
            </a:r>
            <a:r>
              <a:rPr lang="ru-RU" sz="4400" b="1" u="sng" dirty="0" smtClean="0"/>
              <a:t>а</a:t>
            </a:r>
            <a:r>
              <a:rPr lang="ru-RU" sz="4400" b="1" dirty="0" smtClean="0"/>
              <a:t>брец</a:t>
            </a:r>
            <a:endParaRPr lang="ru-RU" sz="4400" b="1" dirty="0"/>
          </a:p>
        </p:txBody>
      </p:sp>
      <p:sp>
        <p:nvSpPr>
          <p:cNvPr id="15" name="Табличка 14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хр.брец</a:t>
            </a:r>
            <a:endParaRPr lang="ru-RU" sz="4400" b="1" dirty="0"/>
          </a:p>
        </p:txBody>
      </p:sp>
      <p:sp>
        <p:nvSpPr>
          <p:cNvPr id="16" name="Табличка 15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26"/>
          <a:stretch/>
        </p:blipFill>
        <p:spPr>
          <a:xfrm flipH="1">
            <a:off x="4980592" y="1478996"/>
            <a:ext cx="4163407" cy="4830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Нашивка 17">
            <a:hlinkClick r:id="" action="ppaction://hlinkshowjump?jump=nextslide"/>
          </p:cNvPr>
          <p:cNvSpPr/>
          <p:nvPr/>
        </p:nvSpPr>
        <p:spPr>
          <a:xfrm>
            <a:off x="7740352" y="147727"/>
            <a:ext cx="1008112" cy="828092"/>
          </a:xfrm>
          <a:prstGeom prst="chevron">
            <a:avLst/>
          </a:prstGeom>
          <a:solidFill>
            <a:srgbClr val="FF0000"/>
          </a:solidFill>
          <a:ln w="57150"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96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бличка 1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кр</a:t>
            </a:r>
            <a:r>
              <a:rPr lang="ru-RU" sz="4400" b="1" u="sng" dirty="0" smtClean="0"/>
              <a:t>а</a:t>
            </a:r>
            <a:r>
              <a:rPr lang="ru-RU" sz="4400" b="1" dirty="0" smtClean="0"/>
              <a:t>снеть</a:t>
            </a:r>
            <a:endParaRPr lang="ru-RU" sz="4400" b="1" dirty="0"/>
          </a:p>
        </p:txBody>
      </p:sp>
      <p:sp>
        <p:nvSpPr>
          <p:cNvPr id="3" name="Табличка 2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кр.снеть</a:t>
            </a:r>
            <a:endParaRPr lang="ru-RU" sz="4400" b="1" dirty="0"/>
          </a:p>
        </p:txBody>
      </p:sp>
      <p:sp>
        <p:nvSpPr>
          <p:cNvPr id="4" name="Табличка 3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абличка 10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уд</a:t>
            </a:r>
            <a:r>
              <a:rPr lang="ru-RU" sz="4400" b="1" u="sng" dirty="0" smtClean="0"/>
              <a:t>и</a:t>
            </a:r>
            <a:r>
              <a:rPr lang="ru-RU" sz="4400" b="1" dirty="0" smtClean="0"/>
              <a:t>влять</a:t>
            </a:r>
            <a:endParaRPr lang="ru-RU" sz="4400" b="1" dirty="0"/>
          </a:p>
        </p:txBody>
      </p:sp>
      <p:sp>
        <p:nvSpPr>
          <p:cNvPr id="12" name="Табличка 11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уд.влять</a:t>
            </a:r>
            <a:endParaRPr lang="ru-RU" sz="4400" b="1" dirty="0"/>
          </a:p>
        </p:txBody>
      </p:sp>
      <p:sp>
        <p:nvSpPr>
          <p:cNvPr id="13" name="Табличка 12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абличка 13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б</a:t>
            </a:r>
            <a:r>
              <a:rPr lang="ru-RU" sz="4400" b="1" u="sng" dirty="0" smtClean="0"/>
              <a:t>е</a:t>
            </a:r>
            <a:r>
              <a:rPr lang="ru-RU" sz="4400" b="1" dirty="0" smtClean="0"/>
              <a:t>жать</a:t>
            </a:r>
            <a:endParaRPr lang="ru-RU" sz="4400" b="1" dirty="0"/>
          </a:p>
        </p:txBody>
      </p:sp>
      <p:sp>
        <p:nvSpPr>
          <p:cNvPr id="15" name="Табличка 14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б.жать</a:t>
            </a:r>
            <a:endParaRPr lang="ru-RU" sz="4400" b="1" dirty="0"/>
          </a:p>
        </p:txBody>
      </p:sp>
      <p:sp>
        <p:nvSpPr>
          <p:cNvPr id="16" name="Табличка 15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26"/>
          <a:stretch/>
        </p:blipFill>
        <p:spPr>
          <a:xfrm flipH="1">
            <a:off x="4980592" y="1478996"/>
            <a:ext cx="4163407" cy="4830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Нашивка 17">
            <a:hlinkClick r:id="" action="ppaction://hlinkshowjump?jump=nextslide"/>
          </p:cNvPr>
          <p:cNvSpPr/>
          <p:nvPr/>
        </p:nvSpPr>
        <p:spPr>
          <a:xfrm>
            <a:off x="7740352" y="147727"/>
            <a:ext cx="1008112" cy="828092"/>
          </a:xfrm>
          <a:prstGeom prst="chevron">
            <a:avLst/>
          </a:prstGeom>
          <a:solidFill>
            <a:srgbClr val="FF0000"/>
          </a:solidFill>
          <a:ln w="57150"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26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бличка 1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т</a:t>
            </a:r>
            <a:r>
              <a:rPr lang="ru-RU" sz="4400" b="1" u="sng" dirty="0" smtClean="0"/>
              <a:t>и</a:t>
            </a:r>
            <a:r>
              <a:rPr lang="ru-RU" sz="4400" b="1" dirty="0" smtClean="0"/>
              <a:t>шина</a:t>
            </a:r>
            <a:endParaRPr lang="ru-RU" sz="4400" b="1" dirty="0"/>
          </a:p>
        </p:txBody>
      </p:sp>
      <p:sp>
        <p:nvSpPr>
          <p:cNvPr id="3" name="Табличка 2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т.шина</a:t>
            </a:r>
            <a:endParaRPr lang="ru-RU" sz="4400" b="1" dirty="0"/>
          </a:p>
        </p:txBody>
      </p:sp>
      <p:sp>
        <p:nvSpPr>
          <p:cNvPr id="4" name="Табличка 3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абличка 10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т</a:t>
            </a:r>
            <a:r>
              <a:rPr lang="ru-RU" sz="4400" b="1" u="sng" dirty="0" smtClean="0"/>
              <a:t>е</a:t>
            </a:r>
            <a:r>
              <a:rPr lang="ru-RU" sz="4400" b="1" dirty="0" smtClean="0"/>
              <a:t>нистый</a:t>
            </a:r>
            <a:endParaRPr lang="ru-RU" sz="4400" b="1" dirty="0"/>
          </a:p>
        </p:txBody>
      </p:sp>
      <p:sp>
        <p:nvSpPr>
          <p:cNvPr id="12" name="Табличка 11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т.нистый</a:t>
            </a:r>
            <a:endParaRPr lang="ru-RU" sz="4400" b="1" dirty="0"/>
          </a:p>
        </p:txBody>
      </p:sp>
      <p:sp>
        <p:nvSpPr>
          <p:cNvPr id="13" name="Табличка 12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абличка 13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в</a:t>
            </a:r>
            <a:r>
              <a:rPr lang="ru-RU" sz="4400" b="1" u="sng" dirty="0" smtClean="0"/>
              <a:t>и</a:t>
            </a:r>
            <a:r>
              <a:rPr lang="ru-RU" sz="4400" b="1" dirty="0" smtClean="0"/>
              <a:t>шнёвый</a:t>
            </a:r>
            <a:endParaRPr lang="ru-RU" sz="4400" b="1" dirty="0"/>
          </a:p>
        </p:txBody>
      </p:sp>
      <p:sp>
        <p:nvSpPr>
          <p:cNvPr id="15" name="Табличка 14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в.шнёвый</a:t>
            </a:r>
            <a:endParaRPr lang="ru-RU" sz="4400" b="1" dirty="0"/>
          </a:p>
        </p:txBody>
      </p:sp>
      <p:sp>
        <p:nvSpPr>
          <p:cNvPr id="16" name="Табличка 15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26"/>
          <a:stretch/>
        </p:blipFill>
        <p:spPr>
          <a:xfrm flipH="1">
            <a:off x="4980592" y="1478996"/>
            <a:ext cx="4163407" cy="4830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Нашивка 17">
            <a:hlinkClick r:id="" action="ppaction://hlinkshowjump?jump=nextslide"/>
          </p:cNvPr>
          <p:cNvSpPr/>
          <p:nvPr/>
        </p:nvSpPr>
        <p:spPr>
          <a:xfrm>
            <a:off x="7740352" y="147727"/>
            <a:ext cx="1008112" cy="828092"/>
          </a:xfrm>
          <a:prstGeom prst="chevron">
            <a:avLst/>
          </a:prstGeom>
          <a:solidFill>
            <a:srgbClr val="FF0000"/>
          </a:solidFill>
          <a:ln w="57150"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863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бличка 1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в</a:t>
            </a:r>
            <a:r>
              <a:rPr lang="ru-RU" sz="4400" b="1" u="sng" dirty="0" smtClean="0"/>
              <a:t>о</a:t>
            </a:r>
            <a:r>
              <a:rPr lang="ru-RU" sz="4400" b="1" dirty="0" smtClean="0"/>
              <a:t>лнистый</a:t>
            </a:r>
            <a:endParaRPr lang="ru-RU" sz="4400" b="1" dirty="0"/>
          </a:p>
        </p:txBody>
      </p:sp>
      <p:sp>
        <p:nvSpPr>
          <p:cNvPr id="3" name="Табличка 2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в.лнистый</a:t>
            </a:r>
            <a:endParaRPr lang="ru-RU" sz="4400" b="1" dirty="0"/>
          </a:p>
        </p:txBody>
      </p:sp>
      <p:sp>
        <p:nvSpPr>
          <p:cNvPr id="4" name="Табличка 3"/>
          <p:cNvSpPr/>
          <p:nvPr/>
        </p:nvSpPr>
        <p:spPr>
          <a:xfrm>
            <a:off x="539552" y="47667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абличка 10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м</a:t>
            </a:r>
            <a:r>
              <a:rPr lang="ru-RU" sz="4400" b="1" u="sng" dirty="0" smtClean="0"/>
              <a:t>о</a:t>
            </a:r>
            <a:r>
              <a:rPr lang="ru-RU" sz="4400" b="1" dirty="0" smtClean="0"/>
              <a:t>рской</a:t>
            </a:r>
            <a:endParaRPr lang="ru-RU" sz="4400" b="1" dirty="0"/>
          </a:p>
        </p:txBody>
      </p:sp>
      <p:sp>
        <p:nvSpPr>
          <p:cNvPr id="12" name="Табличка 11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м.рской</a:t>
            </a:r>
            <a:endParaRPr lang="ru-RU" sz="4400" b="1" dirty="0"/>
          </a:p>
        </p:txBody>
      </p:sp>
      <p:sp>
        <p:nvSpPr>
          <p:cNvPr id="13" name="Табличка 12"/>
          <p:cNvSpPr/>
          <p:nvPr/>
        </p:nvSpPr>
        <p:spPr>
          <a:xfrm>
            <a:off x="971600" y="1916832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абличка 13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660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п</a:t>
            </a:r>
            <a:r>
              <a:rPr lang="ru-RU" sz="4400" b="1" u="sng" dirty="0" smtClean="0"/>
              <a:t>я</a:t>
            </a:r>
            <a:r>
              <a:rPr lang="ru-RU" sz="4400" b="1" dirty="0" smtClean="0"/>
              <a:t>тнистый</a:t>
            </a:r>
            <a:endParaRPr lang="ru-RU" sz="4400" b="1" dirty="0"/>
          </a:p>
        </p:txBody>
      </p:sp>
      <p:sp>
        <p:nvSpPr>
          <p:cNvPr id="15" name="Табличка 14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/>
          </a:solidFill>
          <a:ln w="38100">
            <a:solidFill>
              <a:srgbClr val="00B0F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п.тнистый</a:t>
            </a:r>
            <a:endParaRPr lang="ru-RU" sz="4400" b="1" dirty="0"/>
          </a:p>
        </p:txBody>
      </p:sp>
      <p:sp>
        <p:nvSpPr>
          <p:cNvPr id="16" name="Табличка 15"/>
          <p:cNvSpPr/>
          <p:nvPr/>
        </p:nvSpPr>
        <p:spPr>
          <a:xfrm>
            <a:off x="1403648" y="3284984"/>
            <a:ext cx="3312368" cy="1080120"/>
          </a:xfrm>
          <a:prstGeom prst="plaque">
            <a:avLst/>
          </a:prstGeom>
          <a:solidFill>
            <a:srgbClr val="002060">
              <a:alpha val="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26"/>
          <a:stretch/>
        </p:blipFill>
        <p:spPr>
          <a:xfrm flipH="1">
            <a:off x="4980592" y="1478996"/>
            <a:ext cx="4163407" cy="4830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Нашивка 17">
            <a:hlinkClick r:id="" action="ppaction://hlinkshowjump?jump=nextslide"/>
          </p:cNvPr>
          <p:cNvSpPr/>
          <p:nvPr/>
        </p:nvSpPr>
        <p:spPr>
          <a:xfrm>
            <a:off x="7740352" y="147727"/>
            <a:ext cx="1008112" cy="828092"/>
          </a:xfrm>
          <a:prstGeom prst="chevron">
            <a:avLst/>
          </a:prstGeom>
          <a:solidFill>
            <a:srgbClr val="FF0000"/>
          </a:solidFill>
          <a:ln w="57150">
            <a:solidFill>
              <a:srgbClr val="FFC000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69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66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149</Words>
  <Application>Microsoft Office PowerPoint</Application>
  <PresentationFormat>Экран (4:3)</PresentationFormat>
  <Paragraphs>100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Kot Leopold</vt:lpstr>
      <vt:lpstr>Calibri</vt:lpstr>
      <vt:lpstr>Arial</vt:lpstr>
      <vt:lpstr>Тема Office</vt:lpstr>
      <vt:lpstr>«Безударные гласные  с попугаем Кешей»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Администратор</cp:lastModifiedBy>
  <cp:revision>36</cp:revision>
  <dcterms:created xsi:type="dcterms:W3CDTF">2016-11-19T03:46:27Z</dcterms:created>
  <dcterms:modified xsi:type="dcterms:W3CDTF">2019-12-14T19:27:46Z</dcterms:modified>
</cp:coreProperties>
</file>