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9"/>
  </p:notesMasterIdLst>
  <p:sldIdLst>
    <p:sldId id="256" r:id="rId2"/>
    <p:sldId id="270" r:id="rId3"/>
    <p:sldId id="257" r:id="rId4"/>
    <p:sldId id="258" r:id="rId5"/>
    <p:sldId id="268" r:id="rId6"/>
    <p:sldId id="259" r:id="rId7"/>
    <p:sldId id="260" r:id="rId8"/>
    <p:sldId id="271" r:id="rId9"/>
    <p:sldId id="261" r:id="rId10"/>
    <p:sldId id="262" r:id="rId11"/>
    <p:sldId id="263" r:id="rId12"/>
    <p:sldId id="264" r:id="rId13"/>
    <p:sldId id="269" r:id="rId14"/>
    <p:sldId id="265" r:id="rId15"/>
    <p:sldId id="266" r:id="rId16"/>
    <p:sldId id="272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FF33"/>
    <a:srgbClr val="808000"/>
    <a:srgbClr val="4539A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BADB9-F0C1-4654-BE6A-278BE984326A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76898E-BDB4-4444-86CD-4F97C6FF21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7521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6898E-BDB4-4444-86CD-4F97C6FF219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463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BEAD-5FD9-4ADC-A4E6-3B81F28434AD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EB9-8380-44D4-B51B-7949BADCDC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BEAD-5FD9-4ADC-A4E6-3B81F28434AD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EB9-8380-44D4-B51B-7949BADCDC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BEAD-5FD9-4ADC-A4E6-3B81F28434AD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EB9-8380-44D4-B51B-7949BADCDC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BEAD-5FD9-4ADC-A4E6-3B81F28434AD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EB9-8380-44D4-B51B-7949BADCDC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BEAD-5FD9-4ADC-A4E6-3B81F28434AD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EB9-8380-44D4-B51B-7949BADCDC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BEAD-5FD9-4ADC-A4E6-3B81F28434AD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EB9-8380-44D4-B51B-7949BADCDC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BEAD-5FD9-4ADC-A4E6-3B81F28434AD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EB9-8380-44D4-B51B-7949BADCDC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BEAD-5FD9-4ADC-A4E6-3B81F28434AD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EB9-8380-44D4-B51B-7949BADCDC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BEAD-5FD9-4ADC-A4E6-3B81F28434AD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EB9-8380-44D4-B51B-7949BADCDC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BEAD-5FD9-4ADC-A4E6-3B81F28434AD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EB9-8380-44D4-B51B-7949BADCDC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8BEAD-5FD9-4ADC-A4E6-3B81F28434AD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DEB9-8380-44D4-B51B-7949BADCDC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78BEAD-5FD9-4ADC-A4E6-3B81F28434AD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649DEB9-8380-44D4-B51B-7949BADCDC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86;&#1080;%20&#1076;&#1086;&#1082;&#1091;&#1084;&#1077;&#1085;&#1090;&#1099;\&#1042;&#1072;&#1088;&#1072;&#1085;&#1082;&#1080;&#1085;&#1072;%20&#1045;.&#1053;\&#1087;&#1088;&#1077;&#1079;&#1077;&#1085;&#1090;&#1072;&#1094;&#1080;&#1103;.%20&#1091;&#1096;&#1083;&#1080;%20&#1096;&#1077;&#1089;&#1090;&#1077;&#1088;&#1086;%20&#1074;&#1077;&#1088;&#1085;&#1091;&#1083;&#1089;&#1103;%20&#1086;&#1076;&#1080;&#1085;\&#1057;&#1102;&#1079;&#1077;&#1074;%20&#1043;.&#1050;\&#1052;&#1072;&#1088;&#1082;_&#1041;&#1077;&#1088;&#1085;&#1077;&#1089;_-_&#1046;&#1091;&#1088;&#1072;&#1074;&#1083;&#1080;_(-).mp3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Ушли шестеро, вернулся один…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Работу выполнила: Сюзева Алёна, ученица 8 класса МБОУ ООШ д. Илюши</a:t>
            </a:r>
            <a:endParaRPr lang="ru-RU" dirty="0"/>
          </a:p>
        </p:txBody>
      </p:sp>
      <p:pic>
        <p:nvPicPr>
          <p:cNvPr id="7" name="Марк_Бернес_-_Журавли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991600" y="28572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07559030"/>
      </p:ext>
    </p:extLst>
  </p:cSld>
  <p:clrMapOvr>
    <a:masterClrMapping/>
  </p:clrMapOvr>
  <p:transition spd="slow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571480"/>
            <a:ext cx="3643338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+mj-lt"/>
                <a:ea typeface="Calibri"/>
                <a:cs typeface="Times New Roman"/>
              </a:rPr>
              <a:t>Когда в Афанасьевский район пришли документы и посмертный орден на Сюзева, бывший в ту пору военком </a:t>
            </a:r>
            <a:r>
              <a:rPr lang="ru-RU" sz="2400" i="1" dirty="0" smtClean="0">
                <a:effectLst/>
                <a:latin typeface="+mj-lt"/>
                <a:ea typeface="Calibri"/>
                <a:cs typeface="Times New Roman"/>
              </a:rPr>
              <a:t>Афанасий Прокопьевич Котегов  </a:t>
            </a:r>
            <a:r>
              <a:rPr lang="ru-RU" sz="2400" dirty="0" smtClean="0">
                <a:effectLst/>
                <a:latin typeface="+mj-lt"/>
                <a:ea typeface="Calibri"/>
                <a:cs typeface="Times New Roman"/>
              </a:rPr>
              <a:t>в деревне Рагоза собрал сход и вручил на виду всей деревни орден Отечественной войны первой степени за </a:t>
            </a:r>
            <a:r>
              <a:rPr lang="ru-RU" sz="2400" dirty="0" smtClean="0">
                <a:solidFill>
                  <a:srgbClr val="333333"/>
                </a:solidFill>
                <a:effectLst/>
                <a:latin typeface="+mj-lt"/>
                <a:ea typeface="Calibri"/>
                <a:cs typeface="Times New Roman"/>
              </a:rPr>
              <a:t>№</a:t>
            </a:r>
            <a:r>
              <a:rPr lang="ru-RU" sz="2400" dirty="0" smtClean="0">
                <a:effectLst/>
                <a:latin typeface="+mj-lt"/>
                <a:ea typeface="Calibri"/>
                <a:cs typeface="Times New Roman"/>
              </a:rPr>
              <a:t>72608 и медаль «За оборону Сталинграда».</a:t>
            </a:r>
            <a:endParaRPr lang="ru-RU" sz="2400" dirty="0">
              <a:latin typeface="+mj-lt"/>
              <a:ea typeface="Calibri"/>
              <a:cs typeface="Times New Roman"/>
            </a:endParaRPr>
          </a:p>
        </p:txBody>
      </p:sp>
      <p:pic>
        <p:nvPicPr>
          <p:cNvPr id="5" name="Рисунок 4" descr="http://hhcoins.net/images/goods_images/341420312015929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785794"/>
            <a:ext cx="3938908" cy="52371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80840546"/>
      </p:ext>
    </p:extLst>
  </p:cSld>
  <p:clrMapOvr>
    <a:masterClrMapping/>
  </p:clrMapOvr>
  <p:transition spd="slow" advClick="0" advTm="1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429684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+mj-lt"/>
                <a:ea typeface="Calibri"/>
                <a:cs typeface="Times New Roman"/>
              </a:rPr>
              <a:t>Не дождались родители с войны пятерых своих кровиночек. </a:t>
            </a:r>
            <a:r>
              <a:rPr lang="ru-RU" sz="2800" i="1" dirty="0">
                <a:latin typeface="+mj-lt"/>
                <a:ea typeface="Calibri"/>
                <a:cs typeface="Times New Roman"/>
              </a:rPr>
              <a:t>Емельян, Семен, Петр и Андриян</a:t>
            </a:r>
            <a:r>
              <a:rPr lang="ru-RU" sz="2800" dirty="0">
                <a:latin typeface="+mj-lt"/>
                <a:ea typeface="Calibri"/>
                <a:cs typeface="Times New Roman"/>
              </a:rPr>
              <a:t> были мобилизованы сразу после начала войны. Дома оставался только младший семнадцатилетний </a:t>
            </a:r>
            <a:r>
              <a:rPr lang="ru-RU" sz="2800" i="1" dirty="0">
                <a:latin typeface="+mj-lt"/>
                <a:ea typeface="Calibri"/>
                <a:cs typeface="Times New Roman"/>
              </a:rPr>
              <a:t>Самсон</a:t>
            </a:r>
            <a:r>
              <a:rPr lang="ru-RU" sz="2800" b="1" i="1" dirty="0">
                <a:latin typeface="+mj-lt"/>
                <a:ea typeface="Calibri"/>
                <a:cs typeface="Times New Roman"/>
              </a:rPr>
              <a:t>.</a:t>
            </a:r>
            <a:r>
              <a:rPr lang="ru-RU" sz="2800" dirty="0">
                <a:latin typeface="+mj-lt"/>
                <a:ea typeface="Calibri"/>
                <a:cs typeface="Times New Roman"/>
              </a:rPr>
              <a:t> Но и его не минуло военное лихолетье. </a:t>
            </a:r>
            <a:r>
              <a:rPr lang="ru-RU" sz="2800" dirty="0" smtClean="0">
                <a:latin typeface="+mj-lt"/>
                <a:ea typeface="Calibri"/>
                <a:cs typeface="Times New Roman"/>
              </a:rPr>
              <a:t>В 1942г. был </a:t>
            </a:r>
            <a:r>
              <a:rPr lang="ru-RU" sz="2800" dirty="0">
                <a:latin typeface="+mj-lt"/>
                <a:ea typeface="Calibri"/>
                <a:cs typeface="Times New Roman"/>
              </a:rPr>
              <a:t>призван на защиты Родины. К этому времени родителям уже пришла печатная весть, что без вести пропал </a:t>
            </a:r>
            <a:r>
              <a:rPr lang="ru-RU" sz="2800" i="1" dirty="0">
                <a:latin typeface="+mj-lt"/>
                <a:ea typeface="Calibri"/>
                <a:cs typeface="Times New Roman"/>
              </a:rPr>
              <a:t>Семен</a:t>
            </a:r>
            <a:r>
              <a:rPr lang="ru-RU" sz="2800" dirty="0">
                <a:latin typeface="+mj-lt"/>
                <a:ea typeface="Calibri"/>
                <a:cs typeface="Times New Roman"/>
              </a:rPr>
              <a:t>. В августе </a:t>
            </a:r>
            <a:r>
              <a:rPr lang="ru-RU" sz="2800" dirty="0" smtClean="0">
                <a:latin typeface="+mj-lt"/>
                <a:ea typeface="Calibri"/>
                <a:cs typeface="Times New Roman"/>
              </a:rPr>
              <a:t>1943г. при </a:t>
            </a:r>
            <a:r>
              <a:rPr lang="ru-RU" sz="2800" dirty="0">
                <a:latin typeface="+mj-lt"/>
                <a:ea typeface="Calibri"/>
                <a:cs typeface="Times New Roman"/>
              </a:rPr>
              <a:t>освобождении Смоленщины погиб </a:t>
            </a:r>
            <a:r>
              <a:rPr lang="ru-RU" sz="2800" i="1" dirty="0">
                <a:latin typeface="+mj-lt"/>
                <a:ea typeface="Calibri"/>
                <a:cs typeface="Times New Roman"/>
              </a:rPr>
              <a:t>Емельян</a:t>
            </a:r>
            <a:r>
              <a:rPr lang="ru-RU" sz="2800" dirty="0">
                <a:latin typeface="+mj-lt"/>
                <a:ea typeface="Calibri"/>
                <a:cs typeface="Times New Roman"/>
              </a:rPr>
              <a:t>, в сентябре </a:t>
            </a:r>
            <a:r>
              <a:rPr lang="ru-RU" sz="2800" dirty="0" smtClean="0">
                <a:latin typeface="+mj-lt"/>
                <a:ea typeface="Calibri"/>
                <a:cs typeface="Times New Roman"/>
              </a:rPr>
              <a:t>1943г. </a:t>
            </a:r>
            <a:r>
              <a:rPr lang="ru-RU" sz="2800" dirty="0">
                <a:latin typeface="+mj-lt"/>
                <a:ea typeface="Calibri"/>
                <a:cs typeface="Times New Roman"/>
              </a:rPr>
              <a:t>в украинской земле остался лежать самый </a:t>
            </a:r>
            <a:r>
              <a:rPr lang="ru-RU" sz="2800" dirty="0" smtClean="0">
                <a:latin typeface="+mj-lt"/>
                <a:ea typeface="Calibri"/>
                <a:cs typeface="Times New Roman"/>
              </a:rPr>
              <a:t>младшенький - </a:t>
            </a:r>
            <a:r>
              <a:rPr lang="ru-RU" sz="2800" i="1" dirty="0" smtClean="0">
                <a:latin typeface="+mj-lt"/>
                <a:ea typeface="Calibri"/>
                <a:cs typeface="Times New Roman"/>
              </a:rPr>
              <a:t>Самсон.</a:t>
            </a:r>
            <a:r>
              <a:rPr lang="ru-RU" sz="2800" dirty="0" smtClean="0">
                <a:latin typeface="+mj-lt"/>
                <a:ea typeface="Calibri"/>
                <a:cs typeface="Times New Roman"/>
              </a:rPr>
              <a:t> </a:t>
            </a:r>
            <a:r>
              <a:rPr lang="ru-RU" sz="2800" dirty="0">
                <a:latin typeface="+mj-lt"/>
                <a:ea typeface="Calibri"/>
                <a:cs typeface="Times New Roman"/>
              </a:rPr>
              <a:t>В мае </a:t>
            </a:r>
            <a:r>
              <a:rPr lang="ru-RU" sz="2800" dirty="0" smtClean="0">
                <a:latin typeface="+mj-lt"/>
                <a:ea typeface="Calibri"/>
                <a:cs typeface="Times New Roman"/>
              </a:rPr>
              <a:t>1944г. пропал </a:t>
            </a:r>
            <a:r>
              <a:rPr lang="ru-RU" sz="2800" dirty="0">
                <a:latin typeface="+mj-lt"/>
                <a:ea typeface="Calibri"/>
                <a:cs typeface="Times New Roman"/>
              </a:rPr>
              <a:t>без вести </a:t>
            </a:r>
            <a:r>
              <a:rPr lang="ru-RU" sz="2800" i="1" dirty="0">
                <a:latin typeface="+mj-lt"/>
                <a:ea typeface="Calibri"/>
                <a:cs typeface="Times New Roman"/>
              </a:rPr>
              <a:t>Петр</a:t>
            </a:r>
            <a:r>
              <a:rPr lang="ru-RU" sz="2400" i="1" dirty="0">
                <a:latin typeface="+mj-lt"/>
                <a:ea typeface="Calibri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330313333"/>
      </p:ext>
    </p:extLst>
  </p:cSld>
  <p:clrMapOvr>
    <a:masterClrMapping/>
  </p:clrMapOvr>
  <p:transition spd="slow" advClick="0" advTm="27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060848"/>
            <a:ext cx="653447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solidFill>
                  <a:srgbClr val="C00000"/>
                </a:solidFill>
                <a:ea typeface="Calibri"/>
                <a:cs typeface="Calibri"/>
              </a:rPr>
              <a:t>С </a:t>
            </a:r>
            <a:r>
              <a:rPr lang="ru-RU" sz="4000" dirty="0">
                <a:solidFill>
                  <a:srgbClr val="C00000"/>
                </a:solidFill>
                <a:ea typeface="Calibri"/>
                <a:cs typeface="Calibri"/>
              </a:rPr>
              <a:t>той войны вернулся лишь один из шестерых братьев – </a:t>
            </a:r>
            <a:r>
              <a:rPr lang="ru-RU" sz="4000" i="1" dirty="0">
                <a:solidFill>
                  <a:srgbClr val="C00000"/>
                </a:solidFill>
                <a:ea typeface="Calibri"/>
                <a:cs typeface="Calibri"/>
              </a:rPr>
              <a:t>Андриян Ксенофонтович</a:t>
            </a:r>
            <a:r>
              <a:rPr lang="ru-RU" sz="4000" dirty="0">
                <a:solidFill>
                  <a:srgbClr val="C00000"/>
                </a:solidFill>
                <a:ea typeface="Calibri"/>
                <a:cs typeface="Calibri"/>
              </a:rPr>
              <a:t>.</a:t>
            </a:r>
            <a:endParaRPr lang="ru-RU" sz="4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7418301"/>
      </p:ext>
    </p:extLst>
  </p:cSld>
  <p:clrMapOvr>
    <a:masterClrMapping/>
  </p:clrMapOvr>
  <p:transition spd="slow" advClick="0" advTm="9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FF0000"/>
                </a:solidFill>
                <a:latin typeface="Arial"/>
                <a:ea typeface="Calibri"/>
                <a:cs typeface="Times New Roman"/>
              </a:rPr>
              <a:t>Из книги памяти</a:t>
            </a:r>
            <a:r>
              <a:rPr lang="ru-RU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4419" y="906578"/>
            <a:ext cx="4248472" cy="2450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Bahnschrift Light"/>
                <a:ea typeface="Calibri"/>
                <a:cs typeface="Arial"/>
              </a:rPr>
              <a:t>СЮЗЕВ Григорий Ксенофонтович</a:t>
            </a:r>
            <a:endParaRPr lang="ru-RU" sz="1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Bahnschrift Light"/>
                <a:ea typeface="Calibri"/>
                <a:cs typeface="Arial"/>
              </a:rPr>
              <a:t>1921 года рождения</a:t>
            </a:r>
            <a:r>
              <a:rPr lang="ru-RU" dirty="0">
                <a:latin typeface="Cambria"/>
                <a:ea typeface="Calibri"/>
                <a:cs typeface="Arial"/>
              </a:rPr>
              <a:t>,</a:t>
            </a:r>
            <a:r>
              <a:rPr lang="ru-RU" dirty="0">
                <a:latin typeface="Bahnschrift Light"/>
                <a:ea typeface="Calibri"/>
                <a:cs typeface="Arial"/>
              </a:rPr>
              <a:t> деревня Рагоза Кытмановского сельсовета. Призван Зюздинским РВК. Гвардии старший лейтенант</a:t>
            </a:r>
            <a:r>
              <a:rPr lang="ru-RU" dirty="0">
                <a:latin typeface="Cambria"/>
                <a:ea typeface="Calibri"/>
                <a:cs typeface="Arial"/>
              </a:rPr>
              <a:t>,</a:t>
            </a:r>
            <a:r>
              <a:rPr lang="ru-RU" dirty="0">
                <a:latin typeface="Bahnschrift Light"/>
                <a:ea typeface="Calibri"/>
                <a:cs typeface="Arial"/>
              </a:rPr>
              <a:t> танкист. Погиб 7 мая 1944 года. Захоронен в Румынии</a:t>
            </a:r>
            <a:r>
              <a:rPr lang="ru-RU" dirty="0">
                <a:latin typeface="Cambria"/>
                <a:ea typeface="Calibri"/>
                <a:cs typeface="Arial"/>
              </a:rPr>
              <a:t>,</a:t>
            </a:r>
            <a:r>
              <a:rPr lang="ru-RU" dirty="0">
                <a:latin typeface="Bahnschrift Light"/>
                <a:ea typeface="Calibri"/>
                <a:cs typeface="Arial"/>
              </a:rPr>
              <a:t> с.Злодика.</a:t>
            </a:r>
            <a:endParaRPr lang="ru-RU" sz="12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4714884"/>
            <a:ext cx="5040016" cy="1494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Bahnschrift Light"/>
                <a:ea typeface="Calibri"/>
                <a:cs typeface="Arial"/>
              </a:rPr>
              <a:t>СЮЗЕВ Емельян Ксенофонтович</a:t>
            </a:r>
            <a:endParaRPr lang="ru-RU" sz="1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Bahnschrift Light"/>
                <a:ea typeface="Calibri"/>
                <a:cs typeface="Arial"/>
              </a:rPr>
              <a:t>1901 года рождения</a:t>
            </a:r>
            <a:r>
              <a:rPr lang="ru-RU" dirty="0">
                <a:ea typeface="Calibri"/>
                <a:cs typeface="Calibri"/>
              </a:rPr>
              <a:t>,</a:t>
            </a:r>
            <a:r>
              <a:rPr lang="ru-RU" dirty="0">
                <a:latin typeface="Bahnschrift Light"/>
                <a:ea typeface="Calibri"/>
                <a:cs typeface="Calibri"/>
              </a:rPr>
              <a:t> красноармеец. Погиб 13 августа 1943 года. Захоронен в Смоленской области</a:t>
            </a:r>
            <a:r>
              <a:rPr lang="ru-RU" dirty="0">
                <a:ea typeface="Calibri"/>
                <a:cs typeface="Calibri"/>
              </a:rPr>
              <a:t>,</a:t>
            </a:r>
            <a:r>
              <a:rPr lang="ru-RU" dirty="0">
                <a:latin typeface="Bahnschrift Light"/>
                <a:ea typeface="Calibri"/>
                <a:cs typeface="Calibri"/>
              </a:rPr>
              <a:t> Пречистенский район.</a:t>
            </a:r>
            <a:endParaRPr lang="ru-RU" sz="12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3212976"/>
            <a:ext cx="4104456" cy="1176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Bahnschrift Light"/>
                <a:ea typeface="Calibri"/>
                <a:cs typeface="Calibri"/>
              </a:rPr>
              <a:t>СЮЗЕВ Петр Ксенофонтович </a:t>
            </a:r>
            <a:endParaRPr lang="ru-RU" sz="1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Bahnschrift Light"/>
                <a:ea typeface="Calibri"/>
                <a:cs typeface="Calibri"/>
              </a:rPr>
              <a:t>1906 год рождения. Красноармеец. Пропал без вести в мае 1944 года.</a:t>
            </a:r>
            <a:endParaRPr lang="ru-RU" sz="1200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544954"/>
            <a:ext cx="3240360" cy="2768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Bahnschrift Light"/>
                <a:ea typeface="Calibri"/>
                <a:cs typeface="Calibri"/>
              </a:rPr>
              <a:t>СЮЗЕВ Самсон Ксенофонтович </a:t>
            </a:r>
            <a:endParaRPr lang="ru-RU" sz="1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Bahnschrift Light"/>
                <a:ea typeface="Calibri"/>
                <a:cs typeface="Calibri"/>
              </a:rPr>
              <a:t>1924 года рождения. Красноармеец. Погиб 6 сентября 1943 года. Захоронен в Харьковской области</a:t>
            </a:r>
            <a:r>
              <a:rPr lang="ru-RU" dirty="0">
                <a:ea typeface="Calibri"/>
                <a:cs typeface="Calibri"/>
              </a:rPr>
              <a:t>,</a:t>
            </a:r>
            <a:r>
              <a:rPr lang="ru-RU" dirty="0">
                <a:latin typeface="Bahnschrift Light"/>
                <a:ea typeface="Calibri"/>
                <a:cs typeface="Calibri"/>
              </a:rPr>
              <a:t> д.Ванино, в братской могиле.</a:t>
            </a:r>
            <a:endParaRPr lang="ru-RU" sz="1200" dirty="0"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1000108"/>
            <a:ext cx="3500462" cy="1813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Bahnschrift Light"/>
                <a:ea typeface="Calibri"/>
                <a:cs typeface="Calibri"/>
              </a:rPr>
              <a:t>СЮЗЕВ Семен Ксенофонтович</a:t>
            </a:r>
            <a:endParaRPr lang="ru-RU" sz="1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Bahnschrift Light"/>
                <a:ea typeface="Calibri"/>
                <a:cs typeface="Calibri"/>
              </a:rPr>
              <a:t>1909 года рождения. Красноармеец. Пропал без вести в ноябре 1942 года. </a:t>
            </a:r>
            <a:endParaRPr lang="ru-RU" sz="1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4983777"/>
      </p:ext>
    </p:extLst>
  </p:cSld>
  <p:clrMapOvr>
    <a:masterClrMapping/>
  </p:clrMapOvr>
  <p:transition spd="slow" advClick="0" advTm="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211249"/>
            <a:ext cx="2880320" cy="4311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Malgun Gothic Semilight"/>
                <a:ea typeface="Calibri"/>
                <a:cs typeface="Times New Roman"/>
              </a:rPr>
              <a:t>…Березка, посаженая руками Григория перед уходом его в армию, выросла и украшает своим видом по сегодняшний день деревенский пейзаж Рагозы. 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2050" name="Picture 2" descr="D:\презентация. ушли шестеро вернулся один\Screenshot_2019-01-26-14-18-5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7617"/>
            <a:ext cx="4572000" cy="6049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6178500"/>
      </p:ext>
    </p:extLst>
  </p:cSld>
  <p:clrMapOvr>
    <a:masterClrMapping/>
  </p:clrMapOvr>
  <p:transition spd="slow" advClick="0" advTm="20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57167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444444"/>
                </a:solidFill>
                <a:latin typeface="Open Sans"/>
              </a:rPr>
              <a:t> </a:t>
            </a:r>
            <a:r>
              <a:rPr lang="ru-RU" sz="2400" dirty="0">
                <a:solidFill>
                  <a:srgbClr val="FF0000"/>
                </a:solidFill>
                <a:latin typeface="Open Sans"/>
              </a:rPr>
              <a:t>Война – жесточе нету слова, </a:t>
            </a:r>
            <a:endParaRPr lang="ru-RU" sz="2400" dirty="0" smtClean="0">
              <a:solidFill>
                <a:srgbClr val="FF0000"/>
              </a:solidFill>
              <a:latin typeface="Open Sans"/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Open Sans"/>
              </a:rPr>
              <a:t>Война </a:t>
            </a:r>
            <a:r>
              <a:rPr lang="ru-RU" sz="2400" dirty="0">
                <a:solidFill>
                  <a:srgbClr val="FF0000"/>
                </a:solidFill>
                <a:latin typeface="Open Sans"/>
              </a:rPr>
              <a:t>– печальней </a:t>
            </a:r>
            <a:r>
              <a:rPr lang="ru-RU" sz="2400" dirty="0" smtClean="0">
                <a:solidFill>
                  <a:srgbClr val="FF0000"/>
                </a:solidFill>
                <a:latin typeface="Open Sans"/>
              </a:rPr>
              <a:t>нету </a:t>
            </a:r>
            <a:r>
              <a:rPr lang="ru-RU" sz="2400" dirty="0" smtClean="0">
                <a:solidFill>
                  <a:srgbClr val="FF0000"/>
                </a:solidFill>
                <a:latin typeface="Open Sans"/>
              </a:rPr>
              <a:t>слова…</a:t>
            </a:r>
            <a:r>
              <a:rPr lang="ru-RU" sz="2400" dirty="0">
                <a:solidFill>
                  <a:srgbClr val="FF0000"/>
                </a:solidFill>
                <a:latin typeface="Open Sans"/>
              </a:rPr>
              <a:t> 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cdn-images-1.medium.com/max/1200/1*AvDTMkAO6RWyfH0tpzvV7g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285860"/>
            <a:ext cx="8006660" cy="5217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62195387"/>
      </p:ext>
    </p:extLst>
  </p:cSld>
  <p:clrMapOvr>
    <a:masterClrMapping/>
  </p:clrMapOvr>
  <p:transition spd="slow"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/>
            <a:r>
              <a:rPr lang="ru-RU" dirty="0" smtClean="0"/>
              <a:t>Надёжно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200" dirty="0" smtClean="0"/>
              <a:t>Расшатаны брёвна наката.</a:t>
            </a:r>
          </a:p>
          <a:p>
            <a:pPr>
              <a:buNone/>
            </a:pPr>
            <a:r>
              <a:rPr lang="ru-RU" sz="2200" dirty="0" smtClean="0"/>
              <a:t>Снаряды терзают </a:t>
            </a:r>
            <a:r>
              <a:rPr lang="ru-RU" sz="2200" dirty="0" err="1" smtClean="0"/>
              <a:t>угор</a:t>
            </a:r>
            <a:r>
              <a:rPr lang="ru-RU" sz="2200" dirty="0" smtClean="0"/>
              <a:t>.</a:t>
            </a:r>
          </a:p>
          <a:p>
            <a:pPr>
              <a:buNone/>
            </a:pPr>
            <a:r>
              <a:rPr lang="ru-RU" sz="2200" dirty="0" smtClean="0"/>
              <a:t>«Как вятские служат ребята?»-</a:t>
            </a:r>
          </a:p>
          <a:p>
            <a:pPr>
              <a:buNone/>
            </a:pPr>
            <a:r>
              <a:rPr lang="ru-RU" sz="2200" dirty="0" smtClean="0"/>
              <a:t>Подбросил вопрос военкор.</a:t>
            </a:r>
          </a:p>
          <a:p>
            <a:pPr>
              <a:buNone/>
            </a:pPr>
            <a:r>
              <a:rPr lang="ru-RU" sz="2200" dirty="0" smtClean="0"/>
              <a:t>И Конев, припомнив, возможно,</a:t>
            </a:r>
          </a:p>
          <a:p>
            <a:pPr>
              <a:buNone/>
            </a:pPr>
            <a:r>
              <a:rPr lang="ru-RU" sz="2200" dirty="0" smtClean="0"/>
              <a:t>Как насмерть стояли полки;</a:t>
            </a:r>
          </a:p>
          <a:p>
            <a:pPr>
              <a:buNone/>
            </a:pPr>
            <a:r>
              <a:rPr lang="ru-RU" sz="2200" dirty="0" smtClean="0"/>
              <a:t>«Надёжно, - ответил, - надёжно</a:t>
            </a:r>
          </a:p>
          <a:p>
            <a:pPr>
              <a:buNone/>
            </a:pPr>
            <a:r>
              <a:rPr lang="ru-RU" sz="2200" dirty="0" smtClean="0"/>
              <a:t>Воюют мои земляки».</a:t>
            </a:r>
          </a:p>
          <a:p>
            <a:pPr>
              <a:buNone/>
            </a:pPr>
            <a:r>
              <a:rPr lang="ru-RU" sz="2200" dirty="0" smtClean="0"/>
              <a:t>В победном году сорок пятом</a:t>
            </a:r>
          </a:p>
          <a:p>
            <a:pPr>
              <a:buNone/>
            </a:pPr>
            <a:r>
              <a:rPr lang="ru-RU" sz="2200" dirty="0" smtClean="0"/>
              <a:t>О сём написал военкор</a:t>
            </a:r>
          </a:p>
          <a:p>
            <a:pPr>
              <a:buNone/>
            </a:pPr>
            <a:r>
              <a:rPr lang="ru-RU" sz="2200" dirty="0" smtClean="0"/>
              <a:t>Не в пику рязанским ребятам,</a:t>
            </a:r>
          </a:p>
          <a:p>
            <a:pPr>
              <a:buNone/>
            </a:pPr>
            <a:r>
              <a:rPr lang="ru-RU" sz="2200" dirty="0" smtClean="0"/>
              <a:t>Сибирским парням не в укор.</a:t>
            </a:r>
          </a:p>
          <a:p>
            <a:pPr>
              <a:buNone/>
            </a:pPr>
            <a:r>
              <a:rPr lang="ru-RU" sz="2200" dirty="0" smtClean="0"/>
              <a:t>Не лучше других и не хуже</a:t>
            </a:r>
          </a:p>
          <a:p>
            <a:pPr>
              <a:buNone/>
            </a:pPr>
            <a:r>
              <a:rPr lang="ru-RU" sz="2200" dirty="0" smtClean="0"/>
              <a:t>В окрестностях Вятки-реки</a:t>
            </a:r>
          </a:p>
          <a:p>
            <a:pPr>
              <a:buNone/>
            </a:pPr>
            <a:r>
              <a:rPr lang="ru-RU" sz="2200" dirty="0" smtClean="0"/>
              <a:t>Надёжно Отечеству служат</a:t>
            </a:r>
          </a:p>
          <a:p>
            <a:pPr>
              <a:buNone/>
            </a:pPr>
            <a:r>
              <a:rPr lang="ru-RU" sz="2200" dirty="0" smtClean="0"/>
              <a:t>И ныне его земляки.</a:t>
            </a:r>
          </a:p>
          <a:p>
            <a:pPr>
              <a:buNone/>
            </a:pPr>
            <a:r>
              <a:rPr lang="ru-RU" sz="2200" dirty="0" smtClean="0"/>
              <a:t> </a:t>
            </a:r>
            <a:r>
              <a:rPr lang="ru-RU" sz="2200" dirty="0" smtClean="0"/>
              <a:t>                         О. </a:t>
            </a:r>
            <a:r>
              <a:rPr lang="ru-RU" sz="2200" dirty="0" err="1" smtClean="0"/>
              <a:t>Любовиков</a:t>
            </a:r>
            <a:endParaRPr lang="ru-RU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2492896"/>
            <a:ext cx="3816424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154555" algn="l"/>
              </a:tabLst>
            </a:pPr>
            <a:r>
              <a:rPr lang="ru-RU" sz="4800" dirty="0">
                <a:solidFill>
                  <a:srgbClr val="00B050"/>
                </a:solidFill>
                <a:ea typeface="Calibri"/>
                <a:cs typeface="Calibri"/>
              </a:rPr>
              <a:t>Спасибо </a:t>
            </a:r>
            <a:r>
              <a:rPr lang="ru-RU" sz="4800" dirty="0" smtClean="0">
                <a:solidFill>
                  <a:srgbClr val="00B050"/>
                </a:solidFill>
                <a:ea typeface="Calibri"/>
                <a:cs typeface="Calibri"/>
              </a:rPr>
              <a:t>           за </a:t>
            </a:r>
            <a:r>
              <a:rPr lang="ru-RU" sz="4800" dirty="0">
                <a:solidFill>
                  <a:srgbClr val="00B050"/>
                </a:solidFill>
                <a:ea typeface="Calibri"/>
                <a:cs typeface="Calibri"/>
              </a:rPr>
              <a:t>внимание.</a:t>
            </a:r>
            <a:endParaRPr lang="ru-RU" sz="4800" dirty="0">
              <a:solidFill>
                <a:srgbClr val="00B05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883615"/>
      </p:ext>
    </p:extLst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345638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Листая Книгу памяти, альбом школьного краеведческого музея, списки погибших в Великой Отечественной войне по </a:t>
            </a:r>
            <a:r>
              <a:rPr lang="ru-RU" sz="2400" dirty="0" err="1" smtClean="0"/>
              <a:t>Илюшовскому</a:t>
            </a:r>
            <a:r>
              <a:rPr lang="ru-RU" sz="2400" dirty="0" smtClean="0"/>
              <a:t> округу и </a:t>
            </a:r>
            <a:r>
              <a:rPr lang="ru-RU" sz="2400" dirty="0" smtClean="0"/>
              <a:t>вижу - </a:t>
            </a:r>
            <a:r>
              <a:rPr lang="ru-RU" sz="2400" dirty="0" err="1" smtClean="0"/>
              <a:t>Ксенофонтович</a:t>
            </a:r>
            <a:r>
              <a:rPr lang="ru-RU" sz="2400" dirty="0" smtClean="0"/>
              <a:t>, </a:t>
            </a:r>
            <a:r>
              <a:rPr lang="ru-RU" sz="2400" dirty="0" err="1" smtClean="0"/>
              <a:t>Ксенофонтович</a:t>
            </a:r>
            <a:r>
              <a:rPr lang="ru-RU" sz="2400" dirty="0" smtClean="0"/>
              <a:t>, </a:t>
            </a:r>
            <a:r>
              <a:rPr lang="ru-RU" sz="2400" dirty="0" err="1" smtClean="0"/>
              <a:t>Ксенофонтович</a:t>
            </a:r>
            <a:r>
              <a:rPr lang="ru-RU" sz="2400" dirty="0" smtClean="0"/>
              <a:t>. Я задалась вопросом, это братья или просто односельчане? Отчество </a:t>
            </a:r>
            <a:r>
              <a:rPr lang="ru-RU" sz="2400" dirty="0" err="1" smtClean="0"/>
              <a:t>Ксенофонтович</a:t>
            </a:r>
            <a:r>
              <a:rPr lang="ru-RU" sz="2400" dirty="0" smtClean="0"/>
              <a:t> нераспространённое, значит это братья. Я начала исследования. Так и вышло – это братья, уроженцы д. Рагоза. Мне стало вдвойне интересно, т.к мой папа, Сюзев Андрей Иванович, тоже уроженец этих мест.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32901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Я хочу рассказать </a:t>
            </a:r>
            <a:r>
              <a:rPr lang="ru-RU" dirty="0" smtClean="0"/>
              <a:t>об этой многодетной семье, которая воспитала таких героев, которые положили жизнь на алтарь Победы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1" y="391454"/>
            <a:ext cx="4536504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</a:pPr>
            <a:r>
              <a:rPr lang="ru-RU" altLang="ru-RU" sz="2000" b="1" dirty="0">
                <a:solidFill>
                  <a:schemeClr val="tx1">
                    <a:lumMod val="75000"/>
                  </a:schemeClr>
                </a:solidFill>
                <a:latin typeface="Verdana"/>
              </a:rPr>
              <a:t>Сюзев Григорий Ксенофонтович (1922-1944гг)</a:t>
            </a:r>
            <a:r>
              <a:rPr lang="ru-RU" altLang="ru-RU" sz="2400" b="1" dirty="0">
                <a:solidFill>
                  <a:schemeClr val="tx1">
                    <a:lumMod val="75000"/>
                  </a:schemeClr>
                </a:solidFill>
                <a:latin typeface="Verdana"/>
              </a:rPr>
              <a:t> </a:t>
            </a:r>
          </a:p>
          <a:p>
            <a:pPr lvl="0" indent="457200" algn="just" eaLnBrk="0" fontAlgn="base" hangingPunct="0">
              <a:spcAft>
                <a:spcPct val="0"/>
              </a:spcAft>
              <a:buClr>
                <a:srgbClr val="F07F09"/>
              </a:buClr>
              <a:buSzPct val="80000"/>
            </a:pPr>
            <a:r>
              <a:rPr lang="ru-RU" altLang="ru-RU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Уроженец д. Рагоза. После окончания Илюшовской начальной школы учился в Афанасьевской средней школе. В 1939г. Окончил  Кудымкарское педучилище и был назначен учителем Илюшовской начальной школы. В марте 1940г. Призван в ряды Советской армии.</a:t>
            </a:r>
          </a:p>
          <a:p>
            <a:pPr lvl="0" indent="457200" algn="just" eaLnBrk="0" fontAlgn="base" hangingPunct="0">
              <a:spcAft>
                <a:spcPct val="0"/>
              </a:spcAft>
              <a:buClr>
                <a:srgbClr val="F07F09"/>
              </a:buClr>
              <a:buSzPct val="80000"/>
            </a:pPr>
            <a:r>
              <a:rPr lang="ru-RU" altLang="ru-RU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Войну встретил в г. Гайсин, Винницкой области. Часть, в которой служил 19-летний </a:t>
            </a:r>
            <a:r>
              <a:rPr lang="ru-RU" altLang="ru-RU" sz="20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Сюзев Григорий Ксенофонтович</a:t>
            </a:r>
            <a:r>
              <a:rPr lang="ru-RU" altLang="ru-RU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 стояла в Винницкой области.  С первых дней войны начались его боевые будни. В одном из боев </a:t>
            </a:r>
            <a:r>
              <a:rPr lang="ru-RU" altLang="ru-RU" sz="20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Григорий</a:t>
            </a:r>
            <a:r>
              <a:rPr lang="ru-RU" altLang="ru-RU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 потерял самых близких своих товарищей -</a:t>
            </a:r>
            <a:r>
              <a:rPr lang="ru-RU" altLang="ru-RU" sz="20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Филиппа Порубова и Тимофея Ичетовкина.</a:t>
            </a:r>
            <a:endParaRPr lang="ru-RU" altLang="ru-RU" sz="2000" i="1" dirty="0">
              <a:solidFill>
                <a:schemeClr val="accent5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3" name="Picture 5" descr="C:\Documents and Settings\User\Рабочий стол\Фото Е.Н\Изображение 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2023" t="3050"/>
          <a:stretch>
            <a:fillRect/>
          </a:stretch>
        </p:blipFill>
        <p:spPr bwMode="auto">
          <a:xfrm>
            <a:off x="4857752" y="785794"/>
            <a:ext cx="3746696" cy="524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65311495"/>
      </p:ext>
    </p:extLst>
  </p:cSld>
  <p:clrMapOvr>
    <a:masterClrMapping/>
  </p:clrMapOvr>
  <p:transition spd="slow" advClick="0" advTm="2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87154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i="1" dirty="0" smtClean="0">
                <a:latin typeface="+mj-lt"/>
                <a:ea typeface="Calibri"/>
                <a:cs typeface="Times New Roman"/>
              </a:rPr>
              <a:t>Сюзев </a:t>
            </a:r>
            <a:r>
              <a:rPr lang="ru-RU" sz="2400" i="1" dirty="0">
                <a:latin typeface="+mj-lt"/>
                <a:ea typeface="Calibri"/>
                <a:cs typeface="Times New Roman"/>
              </a:rPr>
              <a:t>Григорий </a:t>
            </a:r>
            <a:r>
              <a:rPr lang="ru-RU" sz="2400" i="1" dirty="0" err="1" smtClean="0">
                <a:ea typeface="Calibri"/>
                <a:cs typeface="Times New Roman"/>
              </a:rPr>
              <a:t>Ксено</a:t>
            </a:r>
            <a:r>
              <a:rPr lang="ru-RU" sz="2400" i="1" dirty="0" err="1" smtClean="0">
                <a:latin typeface="+mj-lt"/>
                <a:ea typeface="Calibri"/>
                <a:cs typeface="Times New Roman"/>
              </a:rPr>
              <a:t>фонтович</a:t>
            </a:r>
            <a:r>
              <a:rPr lang="ru-RU" sz="2400" dirty="0" smtClean="0">
                <a:latin typeface="+mj-lt"/>
                <a:ea typeface="Calibri"/>
                <a:cs typeface="Times New Roman"/>
              </a:rPr>
              <a:t> </a:t>
            </a:r>
            <a:r>
              <a:rPr lang="ru-RU" sz="2400" dirty="0" smtClean="0">
                <a:effectLst/>
                <a:latin typeface="+mj-lt"/>
                <a:ea typeface="Calibri"/>
                <a:cs typeface="Times New Roman"/>
              </a:rPr>
              <a:t>в детстве жил в доме деда, откуда провожали Ксенофонт Капитонович и его жена Мария Николаевна на войну своих сыновей…</a:t>
            </a:r>
            <a:endParaRPr lang="ru-RU" sz="2400" dirty="0">
              <a:latin typeface="+mj-lt"/>
              <a:ea typeface="Calibri"/>
              <a:cs typeface="Times New Roman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400" dirty="0" smtClean="0">
                <a:effectLst/>
                <a:latin typeface="+mj-lt"/>
                <a:ea typeface="Calibri"/>
                <a:cs typeface="Times New Roman"/>
              </a:rPr>
              <a:t>Глава хозяйства и его жена всю жизнь работали на земле. Пахали, сеяли, выращивали хлеб, ухаживали за скотом. В общем нелегко доставался кусок хлеба. Поэтому, когда началась массовая коллективизация, семья Сюзевых добровольно вступила в колхоз, так как надеялись, что в коллективном хозяйстве легче будет работать и растить восьмерых детей – шестерых сыновей: </a:t>
            </a:r>
            <a:r>
              <a:rPr lang="ru-RU" sz="2400" i="1" dirty="0" smtClean="0">
                <a:effectLst/>
                <a:latin typeface="+mj-lt"/>
                <a:ea typeface="Calibri"/>
                <a:cs typeface="Times New Roman"/>
              </a:rPr>
              <a:t>Емельяна, Петра, Семена, Андрияна, Григория, Самсона и двух дочерей: Ганю и Агафью.</a:t>
            </a:r>
            <a:endParaRPr lang="ru-RU" sz="2400" i="1" dirty="0"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5750933"/>
      </p:ext>
    </p:extLst>
  </p:cSld>
  <p:clrMapOvr>
    <a:masterClrMapping/>
  </p:clrMapOvr>
  <p:transition spd="slow" advClick="0" advTm="22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109" y="188640"/>
            <a:ext cx="8229600" cy="8640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2D050"/>
                </a:solidFill>
              </a:rPr>
              <a:t>Дом Григория Ксенофонтовича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1027" name="Picture 3" descr="D:\презентация. ушли шестеро вернулся один\дом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7184619" cy="5328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72777518"/>
      </p:ext>
    </p:extLst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8640"/>
            <a:ext cx="48245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+mj-lt"/>
                <a:ea typeface="Calibri"/>
                <a:cs typeface="Calibri"/>
              </a:rPr>
              <a:t>За два месяца до войны, в апреле 1941-го года, Григория призвали в действующую армию. Перед уходом в призывной пункт, прежде чем попрощаться с многочисленной родней и родителями, посадил он около родного дома маленькую березку на память о себе. Сказал: «</a:t>
            </a:r>
            <a:r>
              <a:rPr lang="ru-RU" sz="2400" i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+mj-lt"/>
                <a:ea typeface="Calibri"/>
                <a:cs typeface="Calibri"/>
              </a:rPr>
              <a:t>Вот отслужу, вернусь, а она уже подрастет и встретит меня</a:t>
            </a:r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+mj-lt"/>
                <a:ea typeface="Calibri"/>
                <a:cs typeface="Calibri"/>
              </a:rPr>
              <a:t>».</a:t>
            </a:r>
            <a:endParaRPr lang="ru-RU" sz="2400" dirty="0">
              <a:solidFill>
                <a:schemeClr val="accent3">
                  <a:lumMod val="20000"/>
                  <a:lumOff val="80000"/>
                </a:schemeClr>
              </a:solidFill>
              <a:latin typeface="+mj-lt"/>
              <a:ea typeface="Calibri"/>
              <a:cs typeface="Times New Roman"/>
            </a:endParaRPr>
          </a:p>
        </p:txBody>
      </p:sp>
      <p:pic>
        <p:nvPicPr>
          <p:cNvPr id="1027" name="Picture 3" descr="C:\Users\Компьютер\Downloads\0_2ebf5_68fedf55_or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908720"/>
            <a:ext cx="3672679" cy="52565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68705691"/>
      </p:ext>
    </p:extLst>
  </p:cSld>
  <p:clrMapOvr>
    <a:masterClrMapping/>
  </p:clrMapOvr>
  <p:transition spd="slow" advClick="0" advTm="17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8501122" cy="6781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effectLst/>
                <a:latin typeface="+mj-lt"/>
                <a:ea typeface="Calibri"/>
                <a:cs typeface="Calibri"/>
              </a:rPr>
              <a:t>Григорий</a:t>
            </a:r>
            <a:r>
              <a:rPr lang="ru-RU" sz="2000" dirty="0" smtClean="0">
                <a:effectLst/>
                <a:latin typeface="+mj-lt"/>
                <a:ea typeface="Calibri"/>
                <a:cs typeface="Calibri"/>
              </a:rPr>
              <a:t> попал служить в артиллерийский полк, квартировавший в то время в Винницкой области. Там и застала его война.</a:t>
            </a:r>
            <a:endParaRPr lang="ru-RU" sz="2000" dirty="0">
              <a:latin typeface="+mj-lt"/>
              <a:ea typeface="Calibri"/>
              <a:cs typeface="Times New Roman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+mj-lt"/>
                <a:ea typeface="Calibri"/>
                <a:cs typeface="Calibri"/>
              </a:rPr>
              <a:t>Наводчик орудия </a:t>
            </a:r>
            <a:r>
              <a:rPr lang="ru-RU" sz="2000" i="1" dirty="0" smtClean="0">
                <a:effectLst/>
                <a:latin typeface="+mj-lt"/>
                <a:ea typeface="Calibri"/>
                <a:cs typeface="Calibri"/>
              </a:rPr>
              <a:t>Григорий Сюзев </a:t>
            </a:r>
            <a:r>
              <a:rPr lang="ru-RU" sz="2000" dirty="0" smtClean="0">
                <a:effectLst/>
                <a:latin typeface="+mj-lt"/>
                <a:ea typeface="Calibri"/>
                <a:cs typeface="Calibri"/>
              </a:rPr>
              <a:t>расстреливал живую силу противника и подавал огневые точки.</a:t>
            </a: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+mj-lt"/>
                <a:ea typeface="Calibri"/>
                <a:cs typeface="Calibri"/>
              </a:rPr>
              <a:t> К сентябрю 41-го во время оборонительных боев по Киевом было на счету отважного артиллериста несколько десятков уничтоженных фашистов и пять огневых точек, за что награжден медалью «За отвагу».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+mj-lt"/>
                <a:ea typeface="Calibri"/>
                <a:cs typeface="Calibri"/>
              </a:rPr>
              <a:t> В мае 1942 года в боях за Харьков наводчик Сюзев прямой наводкой подбил два вражеских танка.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+mj-lt"/>
                <a:ea typeface="Calibri"/>
                <a:cs typeface="Calibri"/>
              </a:rPr>
              <a:t> Знаменитая Курская битва. Здесь отважному воину пришлось взять на себя командование полком вместо раненого командира.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+mj-lt"/>
                <a:ea typeface="Calibri"/>
                <a:cs typeface="Calibri"/>
              </a:rPr>
              <a:t> Сюзев с поставленной задачей справился отлично… </a:t>
            </a:r>
            <a:endParaRPr lang="ru-RU" sz="2000" dirty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+mj-lt"/>
                <a:ea typeface="Calibri"/>
                <a:cs typeface="Calibri"/>
              </a:rPr>
              <a:t>Но на территории Румынии героя сразила пуля бандеровца.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effectLst/>
                <a:latin typeface="+mj-lt"/>
                <a:ea typeface="Calibri"/>
                <a:cs typeface="Calibri"/>
              </a:rPr>
              <a:t>Григорий Ксенофонтович </a:t>
            </a:r>
            <a:r>
              <a:rPr lang="ru-RU" sz="2000" dirty="0" smtClean="0">
                <a:effectLst/>
                <a:latin typeface="+mj-lt"/>
                <a:ea typeface="Calibri"/>
                <a:cs typeface="Calibri"/>
              </a:rPr>
              <a:t>награжден орденом Отечественной войны первой степени. Посмертно.</a:t>
            </a:r>
            <a:endParaRPr lang="ru-RU" sz="2000" dirty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effectLst/>
                <a:latin typeface="+mj-lt"/>
                <a:ea typeface="Calibri"/>
                <a:cs typeface="Times New Roman"/>
              </a:rPr>
              <a:t> </a:t>
            </a:r>
            <a:endParaRPr lang="ru-RU" sz="2000" dirty="0"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130076"/>
      </p:ext>
    </p:extLst>
  </p:cSld>
  <p:clrMapOvr>
    <a:masterClrMapping/>
  </p:clrMapOvr>
  <p:transition spd="slow" advClick="0" advTm="33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/>
            <a:r>
              <a:rPr lang="ru-RU" dirty="0" smtClean="0"/>
              <a:t>Письмо родным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142984"/>
            <a:ext cx="8352928" cy="5474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В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одном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из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карманов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гимнастерки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товарищи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нашли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еще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незапечатанное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письмо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,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которое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затем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дошло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до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Times New Roman"/>
              </a:rPr>
              <a:t>родных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  <a:effectLst/>
                <a:latin typeface="+mj-lt"/>
                <a:ea typeface="Calibri"/>
                <a:cs typeface="Calibri"/>
              </a:rPr>
              <a:t>. </a:t>
            </a:r>
            <a:r>
              <a:rPr lang="ru-RU" sz="2400" b="1" dirty="0" smtClean="0">
                <a:solidFill>
                  <a:srgbClr val="FFFF00"/>
                </a:solidFill>
                <a:effectLst/>
                <a:latin typeface="+mj-lt"/>
                <a:ea typeface="Calibri"/>
                <a:cs typeface="Calibri"/>
              </a:rPr>
              <a:t> </a:t>
            </a:r>
            <a:endParaRPr lang="ru-RU" sz="2400" b="1" dirty="0">
              <a:solidFill>
                <a:srgbClr val="FFFF00"/>
              </a:solidFill>
              <a:latin typeface="+mj-lt"/>
              <a:ea typeface="Calibri"/>
              <a:cs typeface="Times New Roman"/>
            </a:endParaRPr>
          </a:p>
          <a:p>
            <a:pPr indent="457200" algn="just"/>
            <a:r>
              <a:rPr lang="ru-RU" b="1" dirty="0">
                <a:solidFill>
                  <a:srgbClr val="FFFF00"/>
                </a:solidFill>
                <a:ea typeface="Calibri"/>
                <a:cs typeface="Calibri"/>
              </a:rPr>
              <a:t>«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Дорогие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мама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папа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.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Три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года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два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месяца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нахожусь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беспрерывно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боях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с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фашистами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.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За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это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время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видел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смерть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смотрел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ей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глаза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не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раз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.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Мне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довелось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предвидеть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много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горя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бед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бесчинств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творимых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фашистскими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захватчиками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на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нашей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земле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.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Сожженные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деревни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разрушенные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города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слезы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детей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стариков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оставшихся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без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крова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пищи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.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Идя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по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этим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кровавым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следам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фашизма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мы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всё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время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жаждали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мести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врагу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.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вот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дождался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этого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радостного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дня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.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Сегодня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перед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нами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горит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уже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не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советская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земля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.</a:t>
            </a:r>
            <a:endParaRPr lang="ru-RU" b="1" dirty="0">
              <a:solidFill>
                <a:srgbClr val="FFFF00"/>
              </a:solidFill>
              <a:latin typeface="Segoe Print" pitchFamily="2" charset="0"/>
              <a:ea typeface="Calibri"/>
              <a:cs typeface="Times New Roman"/>
            </a:endParaRPr>
          </a:p>
          <a:p>
            <a:pPr indent="457200" algn="just"/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«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По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мне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мама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не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тоскуй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.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скоро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вернусь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во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всем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тебе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буду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помогать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.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Этого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раньше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пожалуй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не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было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все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делалось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твоими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руками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.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ведь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то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время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думал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что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мамы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никогда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не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знают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усталости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.</a:t>
            </a:r>
          </a:p>
          <a:p>
            <a:pPr indent="457200" algn="just"/>
            <a:endParaRPr lang="ru-RU" b="1" dirty="0">
              <a:solidFill>
                <a:srgbClr val="FFFF00"/>
              </a:solidFill>
              <a:latin typeface="Segoe Print" pitchFamily="2" charset="0"/>
              <a:ea typeface="Calibri"/>
              <a:cs typeface="Calibri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Целую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,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твой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Гриша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.</a:t>
            </a:r>
            <a:endParaRPr lang="ru-RU" b="1" dirty="0">
              <a:solidFill>
                <a:srgbClr val="FFFF00"/>
              </a:solidFill>
              <a:latin typeface="Segoe Print" pitchFamily="2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Август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 1944 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Times New Roman"/>
              </a:rPr>
              <a:t>год</a:t>
            </a:r>
            <a:r>
              <a:rPr lang="ru-RU" b="1" dirty="0" smtClean="0">
                <a:solidFill>
                  <a:srgbClr val="FFFF00"/>
                </a:solidFill>
                <a:effectLst/>
                <a:latin typeface="Segoe Print" pitchFamily="2" charset="0"/>
                <a:ea typeface="Calibri"/>
                <a:cs typeface="Calibri"/>
              </a:rPr>
              <a:t>».</a:t>
            </a:r>
            <a:endParaRPr lang="ru-RU" b="1" dirty="0">
              <a:solidFill>
                <a:srgbClr val="FFFF00"/>
              </a:solidFill>
              <a:latin typeface="Segoe Print" pitchFamily="2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464302"/>
      </p:ext>
    </p:extLst>
  </p:cSld>
  <p:clrMapOvr>
    <a:masterClrMapping/>
  </p:clrMapOvr>
  <p:transition spd="slow" advClick="0" advTm="34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453</TotalTime>
  <Words>1074</Words>
  <Application>Microsoft Office PowerPoint</Application>
  <PresentationFormat>Экран (4:3)</PresentationFormat>
  <Paragraphs>64</Paragraphs>
  <Slides>17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Паркет</vt:lpstr>
      <vt:lpstr>Ушли шестеро, вернулся один…</vt:lpstr>
      <vt:lpstr>Листая Книгу памяти, альбом школьного краеведческого музея, списки погибших в Великой Отечественной войне по Илюшовскому округу и вижу - Ксенофонтович, Ксенофонтович, Ксенофонтович. Я задалась вопросом, это братья или просто односельчане? Отчество Ксенофонтович нераспространённое, значит это братья. Я начала исследования. Так и вышло – это братья, уроженцы д. Рагоза. Мне стало вдвойне интересно, т.к мой папа, Сюзев Андрей Иванович, тоже уроженец этих мест. </vt:lpstr>
      <vt:lpstr>Слайд 3</vt:lpstr>
      <vt:lpstr>Слайд 4</vt:lpstr>
      <vt:lpstr>Дом Григория Ксенофонтовича</vt:lpstr>
      <vt:lpstr>Слайд 6</vt:lpstr>
      <vt:lpstr>Слайд 7</vt:lpstr>
      <vt:lpstr>Слайд 8</vt:lpstr>
      <vt:lpstr>Письмо родным</vt:lpstr>
      <vt:lpstr>Слайд 10</vt:lpstr>
      <vt:lpstr>Слайд 11</vt:lpstr>
      <vt:lpstr>Слайд 12</vt:lpstr>
      <vt:lpstr>Из книги памяти </vt:lpstr>
      <vt:lpstr>Слайд 14</vt:lpstr>
      <vt:lpstr>Слайд 15</vt:lpstr>
      <vt:lpstr>Надёжно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Ушли шестеро, вернулся один…</dc:title>
  <dc:creator>Пользователь Windows</dc:creator>
  <cp:lastModifiedBy>User</cp:lastModifiedBy>
  <cp:revision>41</cp:revision>
  <dcterms:created xsi:type="dcterms:W3CDTF">2019-01-16T14:00:28Z</dcterms:created>
  <dcterms:modified xsi:type="dcterms:W3CDTF">2019-01-30T12:20:02Z</dcterms:modified>
</cp:coreProperties>
</file>