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23" r:id="rId2"/>
    <p:sldId id="337" r:id="rId3"/>
    <p:sldId id="338" r:id="rId4"/>
    <p:sldId id="339" r:id="rId5"/>
    <p:sldId id="340" r:id="rId6"/>
    <p:sldId id="343" r:id="rId7"/>
    <p:sldId id="344" r:id="rId8"/>
    <p:sldId id="341" r:id="rId9"/>
    <p:sldId id="342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70" r:id="rId18"/>
    <p:sldId id="355" r:id="rId19"/>
    <p:sldId id="357" r:id="rId20"/>
    <p:sldId id="359" r:id="rId21"/>
    <p:sldId id="360" r:id="rId22"/>
    <p:sldId id="361" r:id="rId23"/>
    <p:sldId id="372" r:id="rId24"/>
    <p:sldId id="371" r:id="rId25"/>
    <p:sldId id="365" r:id="rId26"/>
    <p:sldId id="369" r:id="rId27"/>
    <p:sldId id="36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AE2C83"/>
    <a:srgbClr val="F5EADF"/>
    <a:srgbClr val="460000"/>
    <a:srgbClr val="B9763B"/>
    <a:srgbClr val="9E6934"/>
    <a:srgbClr val="D0A172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96" autoAdjust="0"/>
    <p:restoredTop sz="94660"/>
  </p:normalViewPr>
  <p:slideViewPr>
    <p:cSldViewPr>
      <p:cViewPr varScale="1">
        <p:scale>
          <a:sx n="69" d="100"/>
          <a:sy n="69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A066C8B-79E5-41B0-A2E7-C73ADF5E8A57}" type="datetimeFigureOut">
              <a:rPr lang="ru-RU"/>
              <a:pPr>
                <a:defRPr/>
              </a:pPr>
              <a:t>03.03.2015</a:t>
            </a:fld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5A07414-8B2B-4E84-9DC5-820F41ACB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D01258-972D-46CB-9887-1B36D4239C89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EB940-2CEB-425B-B092-AB355DC52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4034F-21D3-42CE-A8CD-2BF1939E8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51E8C-A48B-4C27-8A86-788A3E176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6CA5B-7D61-41AD-A0A1-E46C24F27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5A8E6-0CAD-43AC-9B58-E10B2E253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6883E-6284-46D8-8001-682601624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DA18D-4AE9-44A8-9D1C-1D5E1A53C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1E0E1-7499-4C4D-A066-9B36D0950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4F226-BE83-41CF-B0E6-EF9430A68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BA885-55E7-4932-B5FE-2DD80C194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470A6-B9C0-45F1-A60F-E64BF0A00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A124D-062E-42FD-B67A-73DC0880A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47389-60DB-4436-AE6D-27B200B9D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9829F-3848-4B70-A216-240A6361A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FE856140-B841-4276-AB00-F4BC55236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40;&#1085;&#1076;&#1077;&#1088;&#1089;&#1077;&#1085;\&#1040;&#1085;&#1076;&#1077;&#1088;&#1089;&#1077;&#1085;%20&#1080;%20&#1077;&#1075;&#1086;%20&#1087;&#1077;&#1088;&#1089;&#1086;&#1085;&#1072;&#1078;&#1080;.wmv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5" name="Rectangle 43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424862" cy="1008062"/>
          </a:xfrm>
          <a:noFill/>
          <a:ln/>
        </p:spPr>
        <p:txBody>
          <a:bodyPr/>
          <a:lstStyle/>
          <a:p>
            <a:r>
              <a:rPr lang="ru-RU" sz="4800" b="1" i="1" dirty="0" smtClean="0">
                <a:solidFill>
                  <a:srgbClr val="A50021"/>
                </a:solidFill>
                <a:latin typeface="Constantia" pitchFamily="18" charset="0"/>
              </a:rPr>
              <a:t>В стране великого сказочника</a:t>
            </a:r>
            <a:endParaRPr lang="ru-RU" sz="4800" dirty="0" smtClean="0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143504" y="1428736"/>
            <a:ext cx="3752856" cy="5143536"/>
          </a:xfr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… Сказками увенчан, как цветами.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Строк его вкушаем благодать.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Наши папы, бабушки и мамы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Брали сказки в детскую кровать.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Открываю том его прекрасный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В поле, в доме, в школе и в лесу…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Сказок его радужные краски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A50021"/>
                </a:solidFill>
                <a:latin typeface="Monotype Corsiva" pitchFamily="66" charset="0"/>
              </a:rPr>
              <a:t>Я сквозь жизнь, как праздник, пронесу!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Поднимем парус!</a:t>
            </a:r>
            <a:r>
              <a:rPr lang="en-US" b="1" i="1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en-US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 Небо ясно! </a:t>
            </a:r>
            <a:r>
              <a:rPr lang="en-US" b="1" i="1" dirty="0" smtClean="0">
                <a:solidFill>
                  <a:srgbClr val="002060"/>
                </a:solidFill>
                <a:latin typeface="Constantia" pitchFamily="18" charset="0"/>
              </a:rPr>
              <a:t/>
            </a:r>
            <a:br>
              <a:rPr lang="en-US" b="1" i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Кто путешествует – живет!</a:t>
            </a:r>
            <a:endParaRPr lang="ru-RU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428728" y="4429132"/>
            <a:ext cx="6400800" cy="1752600"/>
          </a:xfrm>
        </p:spPr>
        <p:txBody>
          <a:bodyPr/>
          <a:lstStyle/>
          <a:p>
            <a:pPr>
              <a:defRPr/>
            </a:pPr>
            <a:r>
              <a:rPr lang="en-US" b="1" i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Constantia" pitchFamily="18" charset="0"/>
              </a:rPr>
              <a:t>Г. Х. Андерсен </a:t>
            </a:r>
            <a:endParaRPr lang="ru-RU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571612"/>
            <a:ext cx="4537075" cy="27368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</a:t>
            </a: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Никогда не обучавшийся рисунку, он взял в руки карандаш </a:t>
            </a:r>
            <a:r>
              <a:rPr lang="en-US" sz="2800" b="1" i="1" dirty="0" smtClean="0">
                <a:solidFill>
                  <a:srgbClr val="002060"/>
                </a:solidFill>
                <a:latin typeface="Constantia" pitchFamily="18" charset="0"/>
              </a:rPr>
              <a:t>    </a:t>
            </a: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и попытался запечатлеть царившую вокруг красоту.</a:t>
            </a:r>
          </a:p>
        </p:txBody>
      </p:sp>
      <p:pic>
        <p:nvPicPr>
          <p:cNvPr id="13315" name="Picture 7" descr="italianders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5054" y="214290"/>
            <a:ext cx="4268946" cy="6444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Путешествие по Италии </a:t>
            </a:r>
            <a:endParaRPr lang="ru-RU" b="1" i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65538" name="Picture 2" descr="D:\документы\внеклассная работа\Андерсен\p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428736"/>
            <a:ext cx="3667125" cy="51117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371601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Constantia" pitchFamily="18" charset="0"/>
              </a:rPr>
              <a:t>Памятник Андерсену в Оденсе</a:t>
            </a:r>
          </a:p>
        </p:txBody>
      </p:sp>
      <p:pic>
        <p:nvPicPr>
          <p:cNvPr id="15363" name="Picture 6" descr="02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28860" y="857232"/>
            <a:ext cx="4535488" cy="568801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7" descr="Печать00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28"/>
            <a:ext cx="4651225" cy="6336000"/>
          </a:xfrm>
        </p:spPr>
      </p:pic>
      <p:pic>
        <p:nvPicPr>
          <p:cNvPr id="16388" name="Picture 8" descr="Печать00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40976" y="378000"/>
            <a:ext cx="4403024" cy="6480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429124" y="2928934"/>
            <a:ext cx="4327525" cy="13684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</a:t>
            </a: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Диплом почетного гражданина</a:t>
            </a:r>
            <a:endParaRPr lang="en-US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 г. Оденсе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7411" name="Picture 7" descr="00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85728"/>
            <a:ext cx="4165746" cy="6372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357188"/>
            <a:ext cx="8229600" cy="1371600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Медаль Андерсена </a:t>
            </a:r>
          </a:p>
        </p:txBody>
      </p:sp>
      <p:pic>
        <p:nvPicPr>
          <p:cNvPr id="20483" name="Picture 6" descr="медаль Андерсен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-49" r="5070"/>
          <a:stretch>
            <a:fillRect/>
          </a:stretch>
        </p:blipFill>
        <p:spPr>
          <a:xfrm>
            <a:off x="285720" y="1357298"/>
            <a:ext cx="4071966" cy="456247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12493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4" y="1428736"/>
            <a:ext cx="4244975" cy="48958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</a:t>
            </a:r>
            <a:r>
              <a:rPr lang="ru-RU" sz="1800" b="1" i="1" dirty="0" smtClean="0">
                <a:solidFill>
                  <a:srgbClr val="002060"/>
                </a:solidFill>
                <a:latin typeface="Constantia" pitchFamily="18" charset="0"/>
              </a:rPr>
              <a:t>Международная медаль имени Андерсена существует с 1956 г. и присуждается лучшим детским писателям. С 1966 г. ее стали вручать и художникам детской книги. Лауреаты объявляются раз в два года, 2 апреля. Это самая престижная международная награда для «детских писателей и </a:t>
            </a:r>
            <a:r>
              <a:rPr lang="ru-RU" sz="1800" b="1" i="1" dirty="0" err="1" smtClean="0">
                <a:solidFill>
                  <a:srgbClr val="002060"/>
                </a:solidFill>
                <a:latin typeface="Constantia" pitchFamily="18" charset="0"/>
              </a:rPr>
              <a:t>худож</a:t>
            </a:r>
            <a:r>
              <a:rPr lang="en-US" sz="1800" b="1" i="1" dirty="0" smtClean="0">
                <a:solidFill>
                  <a:srgbClr val="002060"/>
                </a:solidFill>
                <a:latin typeface="Constantia" pitchFamily="18" charset="0"/>
              </a:rPr>
              <a:t>-</a:t>
            </a:r>
            <a:r>
              <a:rPr lang="ru-RU" sz="1800" b="1" i="1" dirty="0" err="1" smtClean="0">
                <a:solidFill>
                  <a:srgbClr val="002060"/>
                </a:solidFill>
                <a:latin typeface="Constantia" pitchFamily="18" charset="0"/>
              </a:rPr>
              <a:t>ников-иллюстраторов</a:t>
            </a:r>
            <a:r>
              <a:rPr lang="ru-RU" sz="1800" b="1" i="1" dirty="0" smtClean="0">
                <a:solidFill>
                  <a:srgbClr val="002060"/>
                </a:solidFill>
                <a:latin typeface="Constantia" pitchFamily="18" charset="0"/>
              </a:rPr>
              <a:t>». Её ещё называют «Малой </a:t>
            </a:r>
            <a:r>
              <a:rPr lang="ru-RU" sz="1800" b="1" i="1" dirty="0" err="1" smtClean="0">
                <a:solidFill>
                  <a:srgbClr val="002060"/>
                </a:solidFill>
                <a:latin typeface="Constantia" pitchFamily="18" charset="0"/>
              </a:rPr>
              <a:t>Нобелевс</a:t>
            </a:r>
            <a:r>
              <a:rPr lang="en-US" sz="1800" b="1" i="1" dirty="0" smtClean="0">
                <a:solidFill>
                  <a:srgbClr val="002060"/>
                </a:solidFill>
                <a:latin typeface="Constantia" pitchFamily="18" charset="0"/>
              </a:rPr>
              <a:t>-</a:t>
            </a:r>
            <a:r>
              <a:rPr lang="ru-RU" sz="1800" b="1" i="1" dirty="0" smtClean="0">
                <a:solidFill>
                  <a:srgbClr val="002060"/>
                </a:solidFill>
                <a:latin typeface="Constantia" pitchFamily="18" charset="0"/>
              </a:rPr>
              <a:t>кой премией».  В 1958 г. премия была присуждена шведской писательнице А.Линдгрен, давно любимой российскими читателями.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4436566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Узнай сказку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b="1" dirty="0" err="1" smtClean="0">
                <a:solidFill>
                  <a:srgbClr val="002060"/>
                </a:solidFill>
                <a:latin typeface="Monotype Corsiva" pitchFamily="66" charset="0"/>
              </a:rPr>
              <a:t>Ганса</a:t>
            </a:r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6600" b="1" dirty="0" err="1" smtClean="0">
                <a:solidFill>
                  <a:srgbClr val="002060"/>
                </a:solidFill>
                <a:latin typeface="Monotype Corsiva" pitchFamily="66" charset="0"/>
              </a:rPr>
              <a:t>Христиана</a:t>
            </a:r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> Андерсена </a:t>
            </a:r>
            <a:b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по ключевым словам</a:t>
            </a:r>
            <a: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66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6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«Стойкий оловянный солдатик» </a:t>
            </a:r>
            <a:endParaRPr lang="ru-RU" b="1" i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34821" name="Picture 5" descr="D:\документы\внеклассная работа\Андерсен\иллюстрации Андерсен\normal_kon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603750" cy="360045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5" name="Picture 8" descr="child-pics-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7126" r="8789"/>
          <a:stretch>
            <a:fillRect/>
          </a:stretch>
        </p:blipFill>
        <p:spPr>
          <a:xfrm>
            <a:off x="4929158" y="378000"/>
            <a:ext cx="4214842" cy="64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«Дикие лебеди»</a:t>
            </a:r>
            <a:endParaRPr lang="ru-RU" b="1" i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31747" name="Picture 2" descr="D:\документы\внеклассная работа\Андерсен\иллюстрации Андерсен\maraj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3689048" cy="5220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31748" name="Picture 4" descr="D:\документы\внеклассная работа\Андерсен\иллюстрации Андерсен\normal_maraj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571612"/>
            <a:ext cx="4514689" cy="5220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86248" y="1571612"/>
            <a:ext cx="4248150" cy="32400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b="1" i="1" dirty="0" smtClean="0">
                <a:solidFill>
                  <a:srgbClr val="002060"/>
                </a:solidFill>
              </a:rPr>
              <a:t>   </a:t>
            </a:r>
            <a:r>
              <a:rPr lang="ru-RU" sz="2800" b="1" i="1" dirty="0" smtClean="0">
                <a:solidFill>
                  <a:srgbClr val="C00000"/>
                </a:solidFill>
                <a:latin typeface="Constantia" pitchFamily="18" charset="0"/>
              </a:rPr>
              <a:t>Жизнь моя – настоящая сказка, богатая событиями, прекрасная!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                                 </a:t>
            </a:r>
            <a:r>
              <a:rPr lang="en-US" sz="2800" dirty="0" smtClean="0">
                <a:solidFill>
                  <a:srgbClr val="C00000"/>
                </a:solidFill>
              </a:rPr>
              <a:t>             </a:t>
            </a:r>
            <a:r>
              <a:rPr lang="ru-RU" sz="2800" dirty="0" smtClean="0">
                <a:solidFill>
                  <a:srgbClr val="C00000"/>
                </a:solidFill>
              </a:rPr>
              <a:t>			</a:t>
            </a:r>
            <a:r>
              <a:rPr lang="ru-RU" sz="2800" b="1" i="1" dirty="0" smtClean="0">
                <a:solidFill>
                  <a:srgbClr val="C00000"/>
                </a:solidFill>
              </a:rPr>
              <a:t>Г.Х.Андерсен.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C00000"/>
              </a:solidFill>
            </a:endParaRPr>
          </a:p>
        </p:txBody>
      </p:sp>
      <p:pic>
        <p:nvPicPr>
          <p:cNvPr id="106498" name="Picture 2" descr="D:\документы\внеклассная работа\Андерсен\к юбилею Андерсена\andersen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3674961" cy="48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effectLst/>
                <a:latin typeface="Constantia" pitchFamily="18" charset="0"/>
              </a:rPr>
              <a:t>«Гадкий утенок»</a:t>
            </a:r>
          </a:p>
        </p:txBody>
      </p:sp>
      <p:pic>
        <p:nvPicPr>
          <p:cNvPr id="33795" name="Picture 2" descr="D:\документы\внеклассная работа\Андерсен\иллюстрации Андерсен\normal_L1_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3863975" cy="504031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33796" name="Picture 4" descr="D:\документы\внеклассная работа\Андерсен\иллюстрации Андерсен\normal_kon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2286000"/>
            <a:ext cx="5200650" cy="42116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71600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7200" b="1" i="1" dirty="0" smtClean="0">
                <a:solidFill>
                  <a:srgbClr val="C00000"/>
                </a:solidFill>
                <a:latin typeface="Constantia" pitchFamily="18" charset="0"/>
              </a:rPr>
              <a:t>«Огниво»</a:t>
            </a:r>
            <a:endParaRPr lang="ru-RU" sz="7200" b="1" i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28676" name="Picture 5" descr="D:\документы\внеклассная работа\Андерсен\иллюстрации Андерсен\untitled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34" y="1571612"/>
            <a:ext cx="3348038" cy="4284662"/>
          </a:xfrm>
          <a:noFill/>
          <a:ln>
            <a:solidFill>
              <a:schemeClr val="tx1"/>
            </a:solidFill>
          </a:ln>
        </p:spPr>
      </p:pic>
      <p:pic>
        <p:nvPicPr>
          <p:cNvPr id="28677" name="Picture 5" descr="D:\документы\внеклассная работа\Андерсен\иллюстрации Андерсен\scrn_big_1.jpg"/>
          <p:cNvPicPr>
            <a:picLocks noChangeAspect="1" noChangeArrowheads="1"/>
          </p:cNvPicPr>
          <p:nvPr/>
        </p:nvPicPr>
        <p:blipFill>
          <a:blip r:embed="rId4" cstate="print"/>
          <a:srcRect l="48347"/>
          <a:stretch>
            <a:fillRect/>
          </a:stretch>
        </p:blipFill>
        <p:spPr bwMode="auto">
          <a:xfrm>
            <a:off x="4643438" y="1643050"/>
            <a:ext cx="3000364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«Принцесса на горошине»</a:t>
            </a:r>
            <a:endParaRPr lang="ru-RU" b="1" i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29699" name="Picture 3" descr="D:\документы\внеклассная работа\Андерсен\иллюстрации Андерсен\normal_pri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2000"/>
            <a:ext cx="3494448" cy="543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29700" name="Picture 4" descr="D:\документы\внеклассная работа\Андерсен\иллюстрации Андерсен\normal_kon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2388" y="2571744"/>
            <a:ext cx="5141612" cy="39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dirty="0" smtClean="0">
                <a:solidFill>
                  <a:srgbClr val="C00000"/>
                </a:solidFill>
                <a:latin typeface="Constantia" pitchFamily="18" charset="0"/>
              </a:rPr>
              <a:t>«</a:t>
            </a:r>
            <a:r>
              <a:rPr lang="ru-RU" sz="6000" b="1" i="1" dirty="0" err="1" smtClean="0">
                <a:solidFill>
                  <a:srgbClr val="C00000"/>
                </a:solidFill>
                <a:latin typeface="Constantia" pitchFamily="18" charset="0"/>
              </a:rPr>
              <a:t>Дурень</a:t>
            </a:r>
            <a:r>
              <a:rPr lang="ru-RU" sz="6000" b="1" i="1" dirty="0" smtClean="0">
                <a:solidFill>
                  <a:srgbClr val="C00000"/>
                </a:solidFill>
                <a:latin typeface="Constantia" pitchFamily="18" charset="0"/>
              </a:rPr>
              <a:t> </a:t>
            </a:r>
            <a:r>
              <a:rPr lang="ru-RU" sz="6000" b="1" i="1" dirty="0" err="1" smtClean="0">
                <a:solidFill>
                  <a:srgbClr val="C00000"/>
                </a:solidFill>
                <a:latin typeface="Constantia" pitchFamily="18" charset="0"/>
              </a:rPr>
              <a:t>Ганс</a:t>
            </a:r>
            <a:r>
              <a:rPr lang="ru-RU" sz="6000" b="1" i="1" dirty="0" smtClean="0">
                <a:solidFill>
                  <a:srgbClr val="C00000"/>
                </a:solidFill>
                <a:latin typeface="Constantia" pitchFamily="18" charset="0"/>
              </a:rPr>
              <a:t>»</a:t>
            </a:r>
            <a:endParaRPr lang="ru-RU" sz="6000" dirty="0"/>
          </a:p>
        </p:txBody>
      </p:sp>
      <p:pic>
        <p:nvPicPr>
          <p:cNvPr id="1026" name="Picture 2" descr="C:\Documents and Settings\Галина\Мои документы\e9947c84918f2e4bd69d34ddbd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4038600" cy="2980871"/>
          </a:xfrm>
          <a:prstGeom prst="rect">
            <a:avLst/>
          </a:prstGeom>
          <a:noFill/>
        </p:spPr>
      </p:pic>
      <p:pic>
        <p:nvPicPr>
          <p:cNvPr id="1027" name="Picture 3" descr="C:\Documents and Settings\Галина\Мои документы\0_52a34_7bbf4299_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5405" b="30955"/>
          <a:stretch>
            <a:fillRect/>
          </a:stretch>
        </p:blipFill>
        <p:spPr bwMode="auto">
          <a:xfrm>
            <a:off x="4788024" y="1844824"/>
            <a:ext cx="385371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2950" y="476250"/>
            <a:ext cx="1522413" cy="59055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mtClean="0"/>
              <a:t>       </a:t>
            </a:r>
            <a:endParaRPr lang="ru-RU" smtClean="0">
              <a:solidFill>
                <a:srgbClr val="87493D"/>
              </a:solidFill>
              <a:latin typeface="Monotype Corsiva" pitchFamily="66" charset="0"/>
            </a:endParaRPr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682625" y="20621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990033"/>
                </a:solidFill>
              </a:rPr>
              <a:t>Г</a:t>
            </a:r>
          </a:p>
        </p:txBody>
      </p:sp>
      <p:sp>
        <p:nvSpPr>
          <p:cNvPr id="17421" name="AutoShape 13"/>
          <p:cNvSpPr>
            <a:spLocks noChangeArrowheads="1"/>
          </p:cNvSpPr>
          <p:nvPr/>
        </p:nvSpPr>
        <p:spPr bwMode="auto">
          <a:xfrm>
            <a:off x="1979613" y="16287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0000"/>
                </a:solidFill>
              </a:rPr>
              <a:t>Н</a:t>
            </a:r>
          </a:p>
        </p:txBody>
      </p:sp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1979613" y="11969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А</a:t>
            </a:r>
          </a:p>
        </p:txBody>
      </p:sp>
      <p:sp>
        <p:nvSpPr>
          <p:cNvPr id="17425" name="AutoShape 17"/>
          <p:cNvSpPr>
            <a:spLocks noChangeArrowheads="1"/>
          </p:cNvSpPr>
          <p:nvPr/>
        </p:nvSpPr>
        <p:spPr bwMode="auto">
          <a:xfrm>
            <a:off x="1979613" y="33575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С</a:t>
            </a:r>
          </a:p>
        </p:txBody>
      </p:sp>
      <p:sp>
        <p:nvSpPr>
          <p:cNvPr id="17428" name="AutoShape 20"/>
          <p:cNvSpPr>
            <a:spLocks noChangeArrowheads="1"/>
          </p:cNvSpPr>
          <p:nvPr/>
        </p:nvSpPr>
        <p:spPr bwMode="auto">
          <a:xfrm>
            <a:off x="1114425" y="33575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990033"/>
                </a:solidFill>
              </a:rPr>
              <a:t>Р</a:t>
            </a:r>
          </a:p>
        </p:txBody>
      </p:sp>
      <p:sp>
        <p:nvSpPr>
          <p:cNvPr id="17429" name="AutoShape 21"/>
          <p:cNvSpPr>
            <a:spLocks noChangeArrowheads="1"/>
          </p:cNvSpPr>
          <p:nvPr/>
        </p:nvSpPr>
        <p:spPr bwMode="auto">
          <a:xfrm>
            <a:off x="1547813" y="33575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У</a:t>
            </a:r>
          </a:p>
        </p:txBody>
      </p:sp>
      <p:sp>
        <p:nvSpPr>
          <p:cNvPr id="17430" name="AutoShape 22"/>
          <p:cNvSpPr>
            <a:spLocks noChangeArrowheads="1"/>
          </p:cNvSpPr>
          <p:nvPr/>
        </p:nvSpPr>
        <p:spPr bwMode="auto">
          <a:xfrm>
            <a:off x="2411413" y="33575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А</a:t>
            </a:r>
          </a:p>
        </p:txBody>
      </p:sp>
      <p:sp>
        <p:nvSpPr>
          <p:cNvPr id="17436" name="AutoShape 28"/>
          <p:cNvSpPr>
            <a:spLocks noChangeArrowheads="1"/>
          </p:cNvSpPr>
          <p:nvPr/>
        </p:nvSpPr>
        <p:spPr bwMode="auto">
          <a:xfrm>
            <a:off x="3275013" y="16287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990033"/>
                </a:solidFill>
              </a:rPr>
              <a:t>Д</a:t>
            </a:r>
          </a:p>
        </p:txBody>
      </p:sp>
      <p:sp>
        <p:nvSpPr>
          <p:cNvPr id="17437" name="AutoShape 29"/>
          <p:cNvSpPr>
            <a:spLocks noChangeArrowheads="1"/>
          </p:cNvSpPr>
          <p:nvPr/>
        </p:nvSpPr>
        <p:spPr bwMode="auto">
          <a:xfrm>
            <a:off x="3275013" y="20605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Ю</a:t>
            </a:r>
          </a:p>
        </p:txBody>
      </p:sp>
      <p:sp>
        <p:nvSpPr>
          <p:cNvPr id="17440" name="AutoShape 32"/>
          <p:cNvSpPr>
            <a:spLocks noChangeArrowheads="1"/>
          </p:cNvSpPr>
          <p:nvPr/>
        </p:nvSpPr>
        <p:spPr bwMode="auto">
          <a:xfrm>
            <a:off x="3275013" y="24923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Й</a:t>
            </a:r>
          </a:p>
        </p:txBody>
      </p:sp>
      <p:sp>
        <p:nvSpPr>
          <p:cNvPr id="17441" name="AutoShape 33"/>
          <p:cNvSpPr>
            <a:spLocks noChangeArrowheads="1"/>
          </p:cNvSpPr>
          <p:nvPr/>
        </p:nvSpPr>
        <p:spPr bwMode="auto">
          <a:xfrm>
            <a:off x="3275013" y="29241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М</a:t>
            </a:r>
          </a:p>
        </p:txBody>
      </p:sp>
      <p:sp>
        <p:nvSpPr>
          <p:cNvPr id="17442" name="AutoShape 34"/>
          <p:cNvSpPr>
            <a:spLocks noChangeArrowheads="1"/>
          </p:cNvSpPr>
          <p:nvPr/>
        </p:nvSpPr>
        <p:spPr bwMode="auto">
          <a:xfrm>
            <a:off x="1979613" y="42211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0000"/>
                </a:solidFill>
              </a:rPr>
              <a:t>Н</a:t>
            </a:r>
          </a:p>
        </p:txBody>
      </p:sp>
      <p:sp>
        <p:nvSpPr>
          <p:cNvPr id="17443" name="AutoShape 35"/>
          <p:cNvSpPr>
            <a:spLocks noChangeArrowheads="1"/>
          </p:cNvSpPr>
          <p:nvPr/>
        </p:nvSpPr>
        <p:spPr bwMode="auto">
          <a:xfrm>
            <a:off x="1979613" y="37893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0000"/>
                </a:solidFill>
              </a:rPr>
              <a:t>Е</a:t>
            </a:r>
          </a:p>
        </p:txBody>
      </p:sp>
      <p:sp>
        <p:nvSpPr>
          <p:cNvPr id="17444" name="AutoShape 36"/>
          <p:cNvSpPr>
            <a:spLocks noChangeArrowheads="1"/>
          </p:cNvSpPr>
          <p:nvPr/>
        </p:nvSpPr>
        <p:spPr bwMode="auto">
          <a:xfrm>
            <a:off x="1116013" y="20605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Е</a:t>
            </a:r>
          </a:p>
        </p:txBody>
      </p:sp>
      <p:sp>
        <p:nvSpPr>
          <p:cNvPr id="17445" name="AutoShape 37"/>
          <p:cNvSpPr>
            <a:spLocks noChangeArrowheads="1"/>
          </p:cNvSpPr>
          <p:nvPr/>
        </p:nvSpPr>
        <p:spPr bwMode="auto">
          <a:xfrm>
            <a:off x="1547813" y="20605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Р</a:t>
            </a:r>
          </a:p>
        </p:txBody>
      </p:sp>
      <p:sp>
        <p:nvSpPr>
          <p:cNvPr id="17446" name="AutoShape 38"/>
          <p:cNvSpPr>
            <a:spLocks noChangeArrowheads="1"/>
          </p:cNvSpPr>
          <p:nvPr/>
        </p:nvSpPr>
        <p:spPr bwMode="auto">
          <a:xfrm>
            <a:off x="1979613" y="2060575"/>
            <a:ext cx="431800" cy="4333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Д</a:t>
            </a:r>
          </a:p>
        </p:txBody>
      </p:sp>
      <p:sp>
        <p:nvSpPr>
          <p:cNvPr id="17447" name="AutoShape 39"/>
          <p:cNvSpPr>
            <a:spLocks noChangeArrowheads="1"/>
          </p:cNvSpPr>
          <p:nvPr/>
        </p:nvSpPr>
        <p:spPr bwMode="auto">
          <a:xfrm>
            <a:off x="2411413" y="20605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А</a:t>
            </a:r>
          </a:p>
        </p:txBody>
      </p:sp>
      <p:sp>
        <p:nvSpPr>
          <p:cNvPr id="17448" name="AutoShape 40"/>
          <p:cNvSpPr>
            <a:spLocks noChangeArrowheads="1"/>
          </p:cNvSpPr>
          <p:nvPr/>
        </p:nvSpPr>
        <p:spPr bwMode="auto">
          <a:xfrm>
            <a:off x="1979613" y="29241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0000"/>
                </a:solidFill>
              </a:rPr>
              <a:t>Р</a:t>
            </a:r>
          </a:p>
        </p:txBody>
      </p:sp>
      <p:sp>
        <p:nvSpPr>
          <p:cNvPr id="17449" name="AutoShape 41"/>
          <p:cNvSpPr>
            <a:spLocks noChangeArrowheads="1"/>
          </p:cNvSpPr>
          <p:nvPr/>
        </p:nvSpPr>
        <p:spPr bwMode="auto">
          <a:xfrm>
            <a:off x="1979613" y="24923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0000"/>
                </a:solidFill>
              </a:rPr>
              <a:t>Е</a:t>
            </a:r>
          </a:p>
        </p:txBody>
      </p:sp>
      <p:sp>
        <p:nvSpPr>
          <p:cNvPr id="17450" name="AutoShape 42"/>
          <p:cNvSpPr>
            <a:spLocks noChangeArrowheads="1"/>
          </p:cNvSpPr>
          <p:nvPr/>
        </p:nvSpPr>
        <p:spPr bwMode="auto">
          <a:xfrm>
            <a:off x="2843213" y="33559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Л</a:t>
            </a:r>
          </a:p>
        </p:txBody>
      </p:sp>
      <p:sp>
        <p:nvSpPr>
          <p:cNvPr id="17451" name="AutoShape 43"/>
          <p:cNvSpPr>
            <a:spLocks noChangeArrowheads="1"/>
          </p:cNvSpPr>
          <p:nvPr/>
        </p:nvSpPr>
        <p:spPr bwMode="auto">
          <a:xfrm>
            <a:off x="3275013" y="33559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О</a:t>
            </a:r>
          </a:p>
        </p:txBody>
      </p:sp>
      <p:sp>
        <p:nvSpPr>
          <p:cNvPr id="17452" name="AutoShape 44"/>
          <p:cNvSpPr>
            <a:spLocks noChangeArrowheads="1"/>
          </p:cNvSpPr>
          <p:nvPr/>
        </p:nvSpPr>
        <p:spPr bwMode="auto">
          <a:xfrm>
            <a:off x="4572000" y="33559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А</a:t>
            </a:r>
          </a:p>
        </p:txBody>
      </p:sp>
      <p:sp>
        <p:nvSpPr>
          <p:cNvPr id="17453" name="AutoShape 45"/>
          <p:cNvSpPr>
            <a:spLocks noChangeArrowheads="1"/>
          </p:cNvSpPr>
          <p:nvPr/>
        </p:nvSpPr>
        <p:spPr bwMode="auto">
          <a:xfrm>
            <a:off x="4140200" y="33559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К</a:t>
            </a:r>
          </a:p>
        </p:txBody>
      </p:sp>
      <p:sp>
        <p:nvSpPr>
          <p:cNvPr id="17454" name="AutoShape 46"/>
          <p:cNvSpPr>
            <a:spLocks noChangeArrowheads="1"/>
          </p:cNvSpPr>
          <p:nvPr/>
        </p:nvSpPr>
        <p:spPr bwMode="auto">
          <a:xfrm>
            <a:off x="3708400" y="33559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Ч</a:t>
            </a:r>
          </a:p>
        </p:txBody>
      </p:sp>
      <p:sp>
        <p:nvSpPr>
          <p:cNvPr id="17455" name="AutoShape 47"/>
          <p:cNvSpPr>
            <a:spLocks noChangeArrowheads="1"/>
          </p:cNvSpPr>
          <p:nvPr/>
        </p:nvSpPr>
        <p:spPr bwMode="auto">
          <a:xfrm>
            <a:off x="3275013" y="37893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В</a:t>
            </a:r>
          </a:p>
        </p:txBody>
      </p:sp>
      <p:sp>
        <p:nvSpPr>
          <p:cNvPr id="17456" name="AutoShape 48"/>
          <p:cNvSpPr>
            <a:spLocks noChangeArrowheads="1"/>
          </p:cNvSpPr>
          <p:nvPr/>
        </p:nvSpPr>
        <p:spPr bwMode="auto">
          <a:xfrm>
            <a:off x="3275013" y="42211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О</a:t>
            </a:r>
          </a:p>
        </p:txBody>
      </p:sp>
      <p:sp>
        <p:nvSpPr>
          <p:cNvPr id="17457" name="AutoShape 49"/>
          <p:cNvSpPr>
            <a:spLocks noChangeArrowheads="1"/>
          </p:cNvSpPr>
          <p:nvPr/>
        </p:nvSpPr>
        <p:spPr bwMode="auto">
          <a:xfrm>
            <a:off x="3275013" y="46529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Ч</a:t>
            </a:r>
          </a:p>
        </p:txBody>
      </p:sp>
      <p:sp>
        <p:nvSpPr>
          <p:cNvPr id="17458" name="AutoShape 50"/>
          <p:cNvSpPr>
            <a:spLocks noChangeArrowheads="1"/>
          </p:cNvSpPr>
          <p:nvPr/>
        </p:nvSpPr>
        <p:spPr bwMode="auto">
          <a:xfrm>
            <a:off x="3275013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К</a:t>
            </a:r>
          </a:p>
        </p:txBody>
      </p:sp>
      <p:sp>
        <p:nvSpPr>
          <p:cNvPr id="17459" name="AutoShape 51"/>
          <p:cNvSpPr>
            <a:spLocks noChangeArrowheads="1"/>
          </p:cNvSpPr>
          <p:nvPr/>
        </p:nvSpPr>
        <p:spPr bwMode="auto">
          <a:xfrm>
            <a:off x="3275013" y="55165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А</a:t>
            </a:r>
          </a:p>
        </p:txBody>
      </p:sp>
      <p:sp>
        <p:nvSpPr>
          <p:cNvPr id="17460" name="AutoShape 52"/>
          <p:cNvSpPr>
            <a:spLocks noChangeArrowheads="1"/>
          </p:cNvSpPr>
          <p:nvPr/>
        </p:nvSpPr>
        <p:spPr bwMode="auto">
          <a:xfrm>
            <a:off x="684213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990033"/>
                </a:solidFill>
              </a:rPr>
              <a:t>О</a:t>
            </a:r>
          </a:p>
        </p:txBody>
      </p:sp>
      <p:sp>
        <p:nvSpPr>
          <p:cNvPr id="17461" name="AutoShape 53"/>
          <p:cNvSpPr>
            <a:spLocks noChangeArrowheads="1"/>
          </p:cNvSpPr>
          <p:nvPr/>
        </p:nvSpPr>
        <p:spPr bwMode="auto">
          <a:xfrm>
            <a:off x="1116013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Л</a:t>
            </a:r>
          </a:p>
        </p:txBody>
      </p:sp>
      <p:sp>
        <p:nvSpPr>
          <p:cNvPr id="17462" name="AutoShape 54"/>
          <p:cNvSpPr>
            <a:spLocks noChangeArrowheads="1"/>
          </p:cNvSpPr>
          <p:nvPr/>
        </p:nvSpPr>
        <p:spPr bwMode="auto">
          <a:xfrm>
            <a:off x="1547813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Е</a:t>
            </a:r>
          </a:p>
        </p:txBody>
      </p:sp>
      <p:sp>
        <p:nvSpPr>
          <p:cNvPr id="17463" name="AutoShape 55"/>
          <p:cNvSpPr>
            <a:spLocks noChangeArrowheads="1"/>
          </p:cNvSpPr>
          <p:nvPr/>
        </p:nvSpPr>
        <p:spPr bwMode="auto">
          <a:xfrm>
            <a:off x="2411413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990033"/>
                </a:solidFill>
              </a:rPr>
              <a:t>Л</a:t>
            </a:r>
          </a:p>
        </p:txBody>
      </p:sp>
      <p:sp>
        <p:nvSpPr>
          <p:cNvPr id="17464" name="AutoShape 56"/>
          <p:cNvSpPr>
            <a:spLocks noChangeArrowheads="1"/>
          </p:cNvSpPr>
          <p:nvPr/>
        </p:nvSpPr>
        <p:spPr bwMode="auto">
          <a:xfrm>
            <a:off x="2843213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У</a:t>
            </a:r>
          </a:p>
        </p:txBody>
      </p:sp>
      <p:sp>
        <p:nvSpPr>
          <p:cNvPr id="17465" name="AutoShape 57"/>
          <p:cNvSpPr>
            <a:spLocks noChangeArrowheads="1"/>
          </p:cNvSpPr>
          <p:nvPr/>
        </p:nvSpPr>
        <p:spPr bwMode="auto">
          <a:xfrm>
            <a:off x="3708400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О</a:t>
            </a:r>
          </a:p>
        </p:txBody>
      </p:sp>
      <p:sp>
        <p:nvSpPr>
          <p:cNvPr id="17466" name="AutoShape 58"/>
          <p:cNvSpPr>
            <a:spLocks noChangeArrowheads="1"/>
          </p:cNvSpPr>
          <p:nvPr/>
        </p:nvSpPr>
        <p:spPr bwMode="auto">
          <a:xfrm>
            <a:off x="4140200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Й</a:t>
            </a:r>
          </a:p>
        </p:txBody>
      </p:sp>
      <p:sp>
        <p:nvSpPr>
          <p:cNvPr id="17467" name="AutoShape 59"/>
          <p:cNvSpPr>
            <a:spLocks noChangeArrowheads="1"/>
          </p:cNvSpPr>
          <p:nvPr/>
        </p:nvSpPr>
        <p:spPr bwMode="auto">
          <a:xfrm>
            <a:off x="4572000" y="50847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Е</a:t>
            </a:r>
          </a:p>
        </p:txBody>
      </p:sp>
      <p:sp>
        <p:nvSpPr>
          <p:cNvPr id="17468" name="AutoShape 60"/>
          <p:cNvSpPr>
            <a:spLocks noChangeArrowheads="1"/>
          </p:cNvSpPr>
          <p:nvPr/>
        </p:nvSpPr>
        <p:spPr bwMode="auto">
          <a:xfrm>
            <a:off x="4572000" y="11969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DF8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990033"/>
                </a:solidFill>
              </a:rPr>
              <a:t>С</a:t>
            </a:r>
          </a:p>
        </p:txBody>
      </p:sp>
      <p:sp>
        <p:nvSpPr>
          <p:cNvPr id="17469" name="AutoShape 61"/>
          <p:cNvSpPr>
            <a:spLocks noChangeArrowheads="1"/>
          </p:cNvSpPr>
          <p:nvPr/>
        </p:nvSpPr>
        <p:spPr bwMode="auto">
          <a:xfrm>
            <a:off x="4572000" y="16287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Н</a:t>
            </a:r>
          </a:p>
        </p:txBody>
      </p:sp>
      <p:sp>
        <p:nvSpPr>
          <p:cNvPr id="17470" name="AutoShape 62"/>
          <p:cNvSpPr>
            <a:spLocks noChangeArrowheads="1"/>
          </p:cNvSpPr>
          <p:nvPr/>
        </p:nvSpPr>
        <p:spPr bwMode="auto">
          <a:xfrm>
            <a:off x="4572000" y="20605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Е</a:t>
            </a:r>
          </a:p>
        </p:txBody>
      </p:sp>
      <p:sp>
        <p:nvSpPr>
          <p:cNvPr id="17471" name="AutoShape 63"/>
          <p:cNvSpPr>
            <a:spLocks noChangeArrowheads="1"/>
          </p:cNvSpPr>
          <p:nvPr/>
        </p:nvSpPr>
        <p:spPr bwMode="auto">
          <a:xfrm>
            <a:off x="4572000" y="24923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Ж</a:t>
            </a:r>
          </a:p>
        </p:txBody>
      </p:sp>
      <p:sp>
        <p:nvSpPr>
          <p:cNvPr id="17472" name="AutoShape 64"/>
          <p:cNvSpPr>
            <a:spLocks noChangeArrowheads="1"/>
          </p:cNvSpPr>
          <p:nvPr/>
        </p:nvSpPr>
        <p:spPr bwMode="auto">
          <a:xfrm>
            <a:off x="4572000" y="29241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Н</a:t>
            </a:r>
          </a:p>
        </p:txBody>
      </p:sp>
      <p:sp>
        <p:nvSpPr>
          <p:cNvPr id="17473" name="AutoShape 65"/>
          <p:cNvSpPr>
            <a:spLocks noChangeArrowheads="1"/>
          </p:cNvSpPr>
          <p:nvPr/>
        </p:nvSpPr>
        <p:spPr bwMode="auto">
          <a:xfrm>
            <a:off x="4572000" y="37893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Я</a:t>
            </a:r>
          </a:p>
        </p:txBody>
      </p:sp>
      <p:sp>
        <p:nvSpPr>
          <p:cNvPr id="17474" name="AutoShape 66"/>
          <p:cNvSpPr>
            <a:spLocks noChangeArrowheads="1"/>
          </p:cNvSpPr>
          <p:nvPr/>
        </p:nvSpPr>
        <p:spPr bwMode="auto">
          <a:xfrm>
            <a:off x="684213" y="46529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Р</a:t>
            </a:r>
          </a:p>
        </p:txBody>
      </p:sp>
      <p:sp>
        <p:nvSpPr>
          <p:cNvPr id="17475" name="AutoShape 67"/>
          <p:cNvSpPr>
            <a:spLocks noChangeArrowheads="1"/>
          </p:cNvSpPr>
          <p:nvPr/>
        </p:nvSpPr>
        <p:spPr bwMode="auto">
          <a:xfrm>
            <a:off x="684213" y="42211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О</a:t>
            </a:r>
          </a:p>
        </p:txBody>
      </p:sp>
      <p:sp>
        <p:nvSpPr>
          <p:cNvPr id="17476" name="AutoShape 68"/>
          <p:cNvSpPr>
            <a:spLocks noChangeArrowheads="1"/>
          </p:cNvSpPr>
          <p:nvPr/>
        </p:nvSpPr>
        <p:spPr bwMode="auto">
          <a:xfrm>
            <a:off x="684213" y="37893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К</a:t>
            </a:r>
          </a:p>
        </p:txBody>
      </p:sp>
      <p:sp>
        <p:nvSpPr>
          <p:cNvPr id="17477" name="AutoShape 69"/>
          <p:cNvSpPr>
            <a:spLocks noChangeArrowheads="1"/>
          </p:cNvSpPr>
          <p:nvPr/>
        </p:nvSpPr>
        <p:spPr bwMode="auto">
          <a:xfrm>
            <a:off x="684213" y="55165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Л</a:t>
            </a:r>
          </a:p>
        </p:txBody>
      </p:sp>
      <p:sp>
        <p:nvSpPr>
          <p:cNvPr id="17478" name="AutoShape 70"/>
          <p:cNvSpPr>
            <a:spLocks noChangeArrowheads="1"/>
          </p:cNvSpPr>
          <p:nvPr/>
        </p:nvSpPr>
        <p:spPr bwMode="auto">
          <a:xfrm>
            <a:off x="684213" y="59483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7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990033"/>
                </a:solidFill>
              </a:rPr>
              <a:t>Ь</a:t>
            </a:r>
          </a:p>
        </p:txBody>
      </p:sp>
      <p:sp>
        <p:nvSpPr>
          <p:cNvPr id="17480" name="AutoShape 72"/>
          <p:cNvSpPr>
            <a:spLocks noChangeArrowheads="1"/>
          </p:cNvSpPr>
          <p:nvPr/>
        </p:nvSpPr>
        <p:spPr bwMode="auto">
          <a:xfrm>
            <a:off x="179388" y="2205038"/>
            <a:ext cx="431800" cy="217487"/>
          </a:xfrm>
          <a:prstGeom prst="rightArrow">
            <a:avLst>
              <a:gd name="adj1" fmla="val 50000"/>
              <a:gd name="adj2" fmla="val 4963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81" name="AutoShape 73"/>
          <p:cNvSpPr>
            <a:spLocks noChangeArrowheads="1"/>
          </p:cNvSpPr>
          <p:nvPr/>
        </p:nvSpPr>
        <p:spPr bwMode="auto">
          <a:xfrm>
            <a:off x="611188" y="3430588"/>
            <a:ext cx="431800" cy="217487"/>
          </a:xfrm>
          <a:prstGeom prst="rightArrow">
            <a:avLst>
              <a:gd name="adj1" fmla="val 50000"/>
              <a:gd name="adj2" fmla="val 4963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82" name="AutoShape 74"/>
          <p:cNvSpPr>
            <a:spLocks noChangeArrowheads="1"/>
          </p:cNvSpPr>
          <p:nvPr/>
        </p:nvSpPr>
        <p:spPr bwMode="auto">
          <a:xfrm rot="5400000">
            <a:off x="3240882" y="1232694"/>
            <a:ext cx="431800" cy="217487"/>
          </a:xfrm>
          <a:prstGeom prst="rightArrow">
            <a:avLst>
              <a:gd name="adj1" fmla="val 50000"/>
              <a:gd name="adj2" fmla="val 4963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83" name="AutoShape 75"/>
          <p:cNvSpPr>
            <a:spLocks noChangeArrowheads="1"/>
          </p:cNvSpPr>
          <p:nvPr/>
        </p:nvSpPr>
        <p:spPr bwMode="auto">
          <a:xfrm>
            <a:off x="5076825" y="4365625"/>
            <a:ext cx="3671888" cy="1944688"/>
          </a:xfrm>
          <a:prstGeom prst="wedgeRoundRectCallout">
            <a:avLst>
              <a:gd name="adj1" fmla="val -44597"/>
              <a:gd name="adj2" fmla="val -68204"/>
              <a:gd name="adj3" fmla="val 16667"/>
            </a:avLst>
          </a:prstGeom>
          <a:gradFill rotWithShape="1">
            <a:gsLst>
              <a:gs pos="0">
                <a:srgbClr val="FFFFCC">
                  <a:alpha val="26999"/>
                </a:srgbClr>
              </a:gs>
              <a:gs pos="100000">
                <a:srgbClr val="FFFFF8"/>
              </a:gs>
            </a:gsLst>
            <a:lin ang="5400000" scaled="1"/>
          </a:gra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ru-RU" b="1" i="1">
                <a:solidFill>
                  <a:srgbClr val="A40052"/>
                </a:solidFill>
              </a:rPr>
              <a:t>Сказку быстро вспоминай:</a:t>
            </a:r>
          </a:p>
          <a:p>
            <a:pPr algn="just"/>
            <a:r>
              <a:rPr lang="ru-RU" b="1" i="1">
                <a:solidFill>
                  <a:srgbClr val="A40052"/>
                </a:solidFill>
              </a:rPr>
              <a:t>Персонаж в ней — мальчик Кай,</a:t>
            </a:r>
          </a:p>
          <a:p>
            <a:pPr algn="just"/>
            <a:r>
              <a:rPr lang="ru-RU" b="1" i="1">
                <a:solidFill>
                  <a:srgbClr val="A40052"/>
                </a:solidFill>
              </a:rPr>
              <a:t>У него была подруга.</a:t>
            </a:r>
          </a:p>
          <a:p>
            <a:pPr algn="just"/>
            <a:r>
              <a:rPr lang="ru-RU" b="1" i="1">
                <a:solidFill>
                  <a:srgbClr val="A40052"/>
                </a:solidFill>
              </a:rPr>
              <a:t>Кто в беде не бросил друга?</a:t>
            </a:r>
          </a:p>
        </p:txBody>
      </p:sp>
      <p:pic>
        <p:nvPicPr>
          <p:cNvPr id="17484" name="Picture 76" descr="гер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765175"/>
            <a:ext cx="3395663" cy="2925763"/>
          </a:xfrm>
          <a:prstGeom prst="rect">
            <a:avLst/>
          </a:prstGeom>
          <a:noFill/>
          <a:ln w="9525">
            <a:solidFill>
              <a:srgbClr val="BC7D00"/>
            </a:solidFill>
            <a:miter lim="800000"/>
            <a:headEnd/>
            <a:tailEnd/>
          </a:ln>
        </p:spPr>
      </p:pic>
      <p:sp>
        <p:nvSpPr>
          <p:cNvPr id="17485" name="AutoShape 77"/>
          <p:cNvSpPr>
            <a:spLocks noChangeArrowheads="1"/>
          </p:cNvSpPr>
          <p:nvPr/>
        </p:nvSpPr>
        <p:spPr bwMode="auto">
          <a:xfrm>
            <a:off x="5076825" y="4149725"/>
            <a:ext cx="3671888" cy="2233613"/>
          </a:xfrm>
          <a:prstGeom prst="wedgeRoundRectCallout">
            <a:avLst>
              <a:gd name="adj1" fmla="val -50560"/>
              <a:gd name="adj2" fmla="val -67912"/>
              <a:gd name="adj3" fmla="val 16667"/>
            </a:avLst>
          </a:prstGeom>
          <a:gradFill rotWithShape="1">
            <a:gsLst>
              <a:gs pos="0">
                <a:srgbClr val="FFFFCC">
                  <a:alpha val="26999"/>
                </a:srgbClr>
              </a:gs>
              <a:gs pos="100000">
                <a:srgbClr val="FFFFF8"/>
              </a:gs>
            </a:gsLst>
            <a:lin ang="5400000" scaled="1"/>
          </a:gra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b="1" i="1">
                <a:solidFill>
                  <a:srgbClr val="A40052"/>
                </a:solidFill>
              </a:rPr>
              <a:t>Нежная девочка с рыбьим хвостом,</a:t>
            </a:r>
          </a:p>
          <a:p>
            <a:r>
              <a:rPr lang="ru-RU" b="1" i="1">
                <a:solidFill>
                  <a:srgbClr val="A40052"/>
                </a:solidFill>
              </a:rPr>
              <a:t>Пеной  морскою станет потом.</a:t>
            </a:r>
          </a:p>
          <a:p>
            <a:r>
              <a:rPr lang="ru-RU" b="1" i="1">
                <a:solidFill>
                  <a:srgbClr val="A40052"/>
                </a:solidFill>
              </a:rPr>
              <a:t>Всё потеряет, любви не предав,</a:t>
            </a:r>
          </a:p>
          <a:p>
            <a:r>
              <a:rPr lang="ru-RU" b="1" i="1">
                <a:solidFill>
                  <a:srgbClr val="A40052"/>
                </a:solidFill>
              </a:rPr>
              <a:t>Жизнь за неё отдав.</a:t>
            </a:r>
            <a:r>
              <a:rPr lang="ru-RU"/>
              <a:t> </a:t>
            </a:r>
          </a:p>
        </p:txBody>
      </p:sp>
      <p:pic>
        <p:nvPicPr>
          <p:cNvPr id="17486" name="Picture 78" descr="Русалоч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836613"/>
            <a:ext cx="3516312" cy="2735262"/>
          </a:xfrm>
          <a:prstGeom prst="rect">
            <a:avLst/>
          </a:prstGeom>
          <a:noFill/>
          <a:ln w="9525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7487" name="AutoShape 79"/>
          <p:cNvSpPr>
            <a:spLocks noChangeArrowheads="1"/>
          </p:cNvSpPr>
          <p:nvPr/>
        </p:nvSpPr>
        <p:spPr bwMode="auto">
          <a:xfrm>
            <a:off x="5076825" y="4221163"/>
            <a:ext cx="3743325" cy="2233612"/>
          </a:xfrm>
          <a:prstGeom prst="wedgeRoundRectCallout">
            <a:avLst>
              <a:gd name="adj1" fmla="val -44782"/>
              <a:gd name="adj2" fmla="val -61444"/>
              <a:gd name="adj3" fmla="val 16667"/>
            </a:avLst>
          </a:prstGeom>
          <a:gradFill rotWithShape="1">
            <a:gsLst>
              <a:gs pos="0">
                <a:srgbClr val="FFFFCC">
                  <a:alpha val="26999"/>
                </a:srgbClr>
              </a:gs>
              <a:gs pos="100000">
                <a:srgbClr val="FFFFF8"/>
              </a:gs>
            </a:gsLst>
            <a:lin ang="5400000" scaled="1"/>
          </a:gra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b="1" i="1">
                <a:solidFill>
                  <a:srgbClr val="A40052"/>
                </a:solidFill>
              </a:rPr>
              <a:t>Живет она  в большом цветочке,</a:t>
            </a:r>
          </a:p>
          <a:p>
            <a:r>
              <a:rPr lang="ru-RU" b="1" i="1">
                <a:solidFill>
                  <a:srgbClr val="A40052"/>
                </a:solidFill>
              </a:rPr>
              <a:t>Жаль, что мала сама росточком,</a:t>
            </a:r>
          </a:p>
          <a:p>
            <a:r>
              <a:rPr lang="ru-RU" b="1" i="1">
                <a:solidFill>
                  <a:srgbClr val="A40052"/>
                </a:solidFill>
              </a:rPr>
              <a:t>Зато вокруг – душистый дом,</a:t>
            </a:r>
          </a:p>
          <a:p>
            <a:r>
              <a:rPr lang="ru-RU" b="1" i="1">
                <a:solidFill>
                  <a:srgbClr val="A40052"/>
                </a:solidFill>
              </a:rPr>
              <a:t>Из лепестков построен он.</a:t>
            </a:r>
            <a:r>
              <a:rPr lang="ru-RU"/>
              <a:t> </a:t>
            </a:r>
          </a:p>
        </p:txBody>
      </p:sp>
      <p:pic>
        <p:nvPicPr>
          <p:cNvPr id="17488" name="Picture 80" descr="Дюймовочка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476250"/>
            <a:ext cx="3392488" cy="3600450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17489" name="AutoShape 81"/>
          <p:cNvSpPr>
            <a:spLocks noChangeArrowheads="1"/>
          </p:cNvSpPr>
          <p:nvPr/>
        </p:nvSpPr>
        <p:spPr bwMode="auto">
          <a:xfrm>
            <a:off x="179388" y="5157788"/>
            <a:ext cx="431800" cy="217487"/>
          </a:xfrm>
          <a:prstGeom prst="rightArrow">
            <a:avLst>
              <a:gd name="adj1" fmla="val 50000"/>
              <a:gd name="adj2" fmla="val 4963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90" name="AutoShape 82"/>
          <p:cNvSpPr>
            <a:spLocks noChangeArrowheads="1"/>
          </p:cNvSpPr>
          <p:nvPr/>
        </p:nvSpPr>
        <p:spPr bwMode="auto">
          <a:xfrm>
            <a:off x="5003800" y="3933825"/>
            <a:ext cx="3743325" cy="2520950"/>
          </a:xfrm>
          <a:prstGeom prst="wedgeRoundRectCallout">
            <a:avLst>
              <a:gd name="adj1" fmla="val -34731"/>
              <a:gd name="adj2" fmla="val -56486"/>
              <a:gd name="adj3" fmla="val 16667"/>
            </a:avLst>
          </a:prstGeom>
          <a:gradFill rotWithShape="1">
            <a:gsLst>
              <a:gs pos="0">
                <a:srgbClr val="FFFFCC">
                  <a:alpha val="26999"/>
                </a:srgbClr>
              </a:gs>
              <a:gs pos="100000">
                <a:srgbClr val="FFFFF8"/>
              </a:gs>
            </a:gsLst>
            <a:lin ang="5400000" scaled="1"/>
          </a:gra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b="1" i="1">
                <a:solidFill>
                  <a:srgbClr val="A40052"/>
                </a:solidFill>
              </a:rPr>
              <a:t>Приходит он ко всем глубокой ночью,</a:t>
            </a:r>
          </a:p>
          <a:p>
            <a:r>
              <a:rPr lang="ru-RU" b="1" i="1">
                <a:solidFill>
                  <a:srgbClr val="A40052"/>
                </a:solidFill>
              </a:rPr>
              <a:t>И зонтик свой волшебный открывает:</a:t>
            </a:r>
          </a:p>
          <a:p>
            <a:r>
              <a:rPr lang="ru-RU" b="1" i="1">
                <a:solidFill>
                  <a:srgbClr val="A40052"/>
                </a:solidFill>
              </a:rPr>
              <a:t>Зонт разноцветный – сон ласкает очи,</a:t>
            </a:r>
          </a:p>
          <a:p>
            <a:r>
              <a:rPr lang="ru-RU" b="1" i="1">
                <a:solidFill>
                  <a:srgbClr val="A40052"/>
                </a:solidFill>
              </a:rPr>
              <a:t>Зонт чёрный – снов в помине не бывает.</a:t>
            </a:r>
          </a:p>
        </p:txBody>
      </p:sp>
      <p:pic>
        <p:nvPicPr>
          <p:cNvPr id="17491" name="Picture 83" descr="o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620713"/>
            <a:ext cx="3529012" cy="2946400"/>
          </a:xfrm>
          <a:prstGeom prst="rect">
            <a:avLst/>
          </a:prstGeom>
          <a:noFill/>
          <a:ln w="9525">
            <a:solidFill>
              <a:srgbClr val="660033"/>
            </a:solidFill>
            <a:miter lim="800000"/>
            <a:headEnd/>
            <a:tailEnd/>
          </a:ln>
        </p:spPr>
      </p:pic>
      <p:sp>
        <p:nvSpPr>
          <p:cNvPr id="3135" name="AutoShape 84"/>
          <p:cNvSpPr>
            <a:spLocks noChangeArrowheads="1"/>
          </p:cNvSpPr>
          <p:nvPr/>
        </p:nvSpPr>
        <p:spPr bwMode="auto">
          <a:xfrm>
            <a:off x="2051050" y="5229225"/>
            <a:ext cx="287338" cy="71438"/>
          </a:xfrm>
          <a:prstGeom prst="flowChartProcess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93" name="AutoShape 85"/>
          <p:cNvSpPr>
            <a:spLocks noChangeArrowheads="1"/>
          </p:cNvSpPr>
          <p:nvPr/>
        </p:nvSpPr>
        <p:spPr bwMode="auto">
          <a:xfrm rot="5400000">
            <a:off x="4536282" y="799306"/>
            <a:ext cx="431800" cy="217487"/>
          </a:xfrm>
          <a:prstGeom prst="rightArrow">
            <a:avLst>
              <a:gd name="adj1" fmla="val 50000"/>
              <a:gd name="adj2" fmla="val 4963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94" name="Picture 86" descr="Снежная королева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825" y="908050"/>
            <a:ext cx="3556000" cy="2836863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17495" name="AutoShape 87"/>
          <p:cNvSpPr>
            <a:spLocks noChangeArrowheads="1"/>
          </p:cNvSpPr>
          <p:nvPr/>
        </p:nvSpPr>
        <p:spPr bwMode="auto">
          <a:xfrm>
            <a:off x="5003800" y="4221163"/>
            <a:ext cx="3743325" cy="2087562"/>
          </a:xfrm>
          <a:prstGeom prst="wedgeRoundRectCallout">
            <a:avLst>
              <a:gd name="adj1" fmla="val -47880"/>
              <a:gd name="adj2" fmla="val -66273"/>
              <a:gd name="adj3" fmla="val 16667"/>
            </a:avLst>
          </a:prstGeom>
          <a:gradFill rotWithShape="1">
            <a:gsLst>
              <a:gs pos="0">
                <a:srgbClr val="FFFFCC">
                  <a:alpha val="26999"/>
                </a:srgbClr>
              </a:gs>
              <a:gs pos="100000">
                <a:srgbClr val="FFFFF8"/>
              </a:gs>
            </a:gsLst>
            <a:lin ang="5400000" scaled="1"/>
          </a:gra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b="1" i="1">
                <a:solidFill>
                  <a:srgbClr val="A40052"/>
                </a:solidFill>
              </a:rPr>
              <a:t>Она прекрасна и красива,</a:t>
            </a:r>
          </a:p>
          <a:p>
            <a:r>
              <a:rPr lang="ru-RU" b="1" i="1">
                <a:solidFill>
                  <a:srgbClr val="A40052"/>
                </a:solidFill>
              </a:rPr>
              <a:t>Величава, горделива.</a:t>
            </a:r>
          </a:p>
          <a:p>
            <a:r>
              <a:rPr lang="ru-RU" b="1" i="1">
                <a:solidFill>
                  <a:srgbClr val="A40052"/>
                </a:solidFill>
              </a:rPr>
              <a:t>Злые вьюги и метели</a:t>
            </a:r>
          </a:p>
          <a:p>
            <a:r>
              <a:rPr lang="ru-RU" b="1" i="1">
                <a:solidFill>
                  <a:srgbClr val="A40052"/>
                </a:solidFill>
              </a:rPr>
              <a:t>С нею дружат с колыбели</a:t>
            </a:r>
          </a:p>
          <a:p>
            <a:r>
              <a:rPr lang="ru-RU" b="1" i="1">
                <a:solidFill>
                  <a:srgbClr val="A40052"/>
                </a:solidFill>
              </a:rPr>
              <a:t>И совсем она не нежная</a:t>
            </a:r>
          </a:p>
          <a:p>
            <a:r>
              <a:rPr lang="ru-RU" b="1" i="1">
                <a:solidFill>
                  <a:srgbClr val="A40052"/>
                </a:solidFill>
              </a:rPr>
              <a:t>Эта Королева…</a:t>
            </a:r>
          </a:p>
        </p:txBody>
      </p:sp>
      <p:sp>
        <p:nvSpPr>
          <p:cNvPr id="17496" name="AutoShape 88"/>
          <p:cNvSpPr>
            <a:spLocks noChangeArrowheads="1"/>
          </p:cNvSpPr>
          <p:nvPr/>
        </p:nvSpPr>
        <p:spPr bwMode="auto">
          <a:xfrm rot="5400000">
            <a:off x="648494" y="3391694"/>
            <a:ext cx="431800" cy="217488"/>
          </a:xfrm>
          <a:prstGeom prst="rightArrow">
            <a:avLst>
              <a:gd name="adj1" fmla="val 50000"/>
              <a:gd name="adj2" fmla="val 4963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97" name="AutoShape 89"/>
          <p:cNvSpPr>
            <a:spLocks noChangeArrowheads="1"/>
          </p:cNvSpPr>
          <p:nvPr/>
        </p:nvSpPr>
        <p:spPr bwMode="auto">
          <a:xfrm>
            <a:off x="5076825" y="3860800"/>
            <a:ext cx="3743325" cy="2520950"/>
          </a:xfrm>
          <a:prstGeom prst="wedgeRoundRectCallout">
            <a:avLst>
              <a:gd name="adj1" fmla="val -38634"/>
              <a:gd name="adj2" fmla="val -58500"/>
              <a:gd name="adj3" fmla="val 16667"/>
            </a:avLst>
          </a:prstGeom>
          <a:gradFill rotWithShape="1">
            <a:gsLst>
              <a:gs pos="0">
                <a:srgbClr val="FFFFCC">
                  <a:alpha val="26999"/>
                </a:srgbClr>
              </a:gs>
              <a:gs pos="100000">
                <a:srgbClr val="FFFFF8"/>
              </a:gs>
            </a:gsLst>
            <a:lin ang="5400000" scaled="1"/>
          </a:gradFill>
          <a:ln w="254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b="1" i="1">
                <a:solidFill>
                  <a:srgbClr val="A40052"/>
                </a:solidFill>
              </a:rPr>
              <a:t>Герой - персона в государстве,</a:t>
            </a:r>
          </a:p>
          <a:p>
            <a:r>
              <a:rPr lang="ru-RU" b="1" i="1">
                <a:solidFill>
                  <a:srgbClr val="A40052"/>
                </a:solidFill>
              </a:rPr>
              <a:t>Кто рассмешил своё же царство:</a:t>
            </a:r>
          </a:p>
          <a:p>
            <a:r>
              <a:rPr lang="ru-RU" b="1" i="1">
                <a:solidFill>
                  <a:srgbClr val="A40052"/>
                </a:solidFill>
              </a:rPr>
              <a:t>Он нарядился так на праздник,</a:t>
            </a:r>
          </a:p>
          <a:p>
            <a:r>
              <a:rPr lang="ru-RU" b="1" i="1">
                <a:solidFill>
                  <a:srgbClr val="A40052"/>
                </a:solidFill>
              </a:rPr>
              <a:t>Что до сих пор его все дразнят.</a:t>
            </a:r>
          </a:p>
        </p:txBody>
      </p:sp>
      <p:pic>
        <p:nvPicPr>
          <p:cNvPr id="17498" name="Picture 90" descr="корол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5600" y="476250"/>
            <a:ext cx="2928938" cy="3455988"/>
          </a:xfrm>
          <a:prstGeom prst="rect">
            <a:avLst/>
          </a:prstGeom>
          <a:noFill/>
          <a:ln w="9525">
            <a:solidFill>
              <a:srgbClr val="FFCC99"/>
            </a:solidFill>
            <a:miter lim="800000"/>
            <a:headEnd/>
            <a:tailEnd/>
          </a:ln>
        </p:spPr>
      </p:pic>
      <p:sp>
        <p:nvSpPr>
          <p:cNvPr id="17499" name="AutoShape 91"/>
          <p:cNvSpPr>
            <a:spLocks noChangeArrowheads="1"/>
          </p:cNvSpPr>
          <p:nvPr/>
        </p:nvSpPr>
        <p:spPr bwMode="auto">
          <a:xfrm>
            <a:off x="1979613" y="2060575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0000"/>
                </a:solidFill>
              </a:rPr>
              <a:t>Д</a:t>
            </a:r>
          </a:p>
        </p:txBody>
      </p:sp>
      <p:sp>
        <p:nvSpPr>
          <p:cNvPr id="17500" name="AutoShape 92"/>
          <p:cNvSpPr>
            <a:spLocks noChangeArrowheads="1"/>
          </p:cNvSpPr>
          <p:nvPr/>
        </p:nvSpPr>
        <p:spPr bwMode="auto">
          <a:xfrm>
            <a:off x="1979613" y="3357563"/>
            <a:ext cx="43180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1D5"/>
              </a:gs>
              <a:gs pos="100000">
                <a:srgbClr val="FFFCF6"/>
              </a:gs>
            </a:gsLst>
            <a:lin ang="5400000" scaled="1"/>
          </a:gradFill>
          <a:ln w="12700">
            <a:solidFill>
              <a:srgbClr val="9933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0000"/>
                </a:solidFill>
              </a:rPr>
              <a:t>С</a:t>
            </a:r>
          </a:p>
        </p:txBody>
      </p:sp>
      <p:sp>
        <p:nvSpPr>
          <p:cNvPr id="17501" name="AutoShape 93"/>
          <p:cNvSpPr>
            <a:spLocks noChangeArrowheads="1"/>
          </p:cNvSpPr>
          <p:nvPr/>
        </p:nvSpPr>
        <p:spPr bwMode="auto">
          <a:xfrm rot="5400000">
            <a:off x="1943894" y="799306"/>
            <a:ext cx="431800" cy="217488"/>
          </a:xfrm>
          <a:prstGeom prst="rightArrow">
            <a:avLst>
              <a:gd name="adj1" fmla="val 50000"/>
              <a:gd name="adj2" fmla="val 49635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502" name="Picture 94" descr="andersen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4463" y="765175"/>
            <a:ext cx="3387725" cy="5245100"/>
          </a:xfrm>
          <a:prstGeom prst="rect">
            <a:avLst/>
          </a:prstGeom>
          <a:noFill/>
          <a:ln w="9525">
            <a:solidFill>
              <a:srgbClr val="BC7D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20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7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7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74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2000"/>
                                        <p:tgtEl>
                                          <p:spTgt spid="1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2000"/>
                                        <p:tgtEl>
                                          <p:spTgt spid="17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20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2" dur="5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5" dur="20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2000"/>
                                        <p:tgtEl>
                                          <p:spTgt spid="17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7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7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17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7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7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7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7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7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17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3" dur="2000"/>
                                        <p:tgtEl>
                                          <p:spTgt spid="17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7" dur="2000"/>
                                        <p:tgtEl>
                                          <p:spTgt spid="17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5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4" dur="2000"/>
                                        <p:tgtEl>
                                          <p:spTgt spid="17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8" dur="2000"/>
                                        <p:tgtEl>
                                          <p:spTgt spid="17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1000"/>
                                        <p:tgtEl>
                                          <p:spTgt spid="17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1000"/>
                                        <p:tgtEl>
                                          <p:spTgt spid="17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1000"/>
                                        <p:tgtEl>
                                          <p:spTgt spid="17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1000"/>
                                        <p:tgtEl>
                                          <p:spTgt spid="17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1000"/>
                                        <p:tgtEl>
                                          <p:spTgt spid="17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1000"/>
                                        <p:tgtEl>
                                          <p:spTgt spid="17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1000"/>
                                        <p:tgtEl>
                                          <p:spTgt spid="17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1000"/>
                                        <p:tgtEl>
                                          <p:spTgt spid="17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1000"/>
                                        <p:tgtEl>
                                          <p:spTgt spid="1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9" dur="2000"/>
                                        <p:tgtEl>
                                          <p:spTgt spid="17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7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6" dur="2000"/>
                                        <p:tgtEl>
                                          <p:spTgt spid="17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0" dur="500"/>
                                        <p:tgtEl>
                                          <p:spTgt spid="17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3" dur="2000"/>
                                        <p:tgtEl>
                                          <p:spTgt spid="17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7" dur="2000"/>
                                        <p:tgtEl>
                                          <p:spTgt spid="17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000"/>
                                        <p:tgtEl>
                                          <p:spTgt spid="17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000"/>
                                        <p:tgtEl>
                                          <p:spTgt spid="17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17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7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1000"/>
                                        <p:tgtEl>
                                          <p:spTgt spid="17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1000"/>
                                        <p:tgtEl>
                                          <p:spTgt spid="17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7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1000"/>
                                        <p:tgtEl>
                                          <p:spTgt spid="17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5" dur="2000"/>
                                        <p:tgtEl>
                                          <p:spTgt spid="17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1000"/>
                                        <p:tgtEl>
                                          <p:spTgt spid="17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2" dur="2000"/>
                                        <p:tgtEl>
                                          <p:spTgt spid="17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6" dur="2000"/>
                                        <p:tgtEl>
                                          <p:spTgt spid="17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9" dur="500"/>
                                        <p:tgtEl>
                                          <p:spTgt spid="17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3" dur="2000"/>
                                        <p:tgtEl>
                                          <p:spTgt spid="17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6" dur="1000"/>
                                        <p:tgtEl>
                                          <p:spTgt spid="17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1000"/>
                                        <p:tgtEl>
                                          <p:spTgt spid="17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1000"/>
                                        <p:tgtEl>
                                          <p:spTgt spid="174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5" dur="1000"/>
                                        <p:tgtEl>
                                          <p:spTgt spid="17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8" dur="1000"/>
                                        <p:tgtEl>
                                          <p:spTgt spid="174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1" dur="1000"/>
                                        <p:tgtEl>
                                          <p:spTgt spid="17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5" dur="2000"/>
                                        <p:tgtEl>
                                          <p:spTgt spid="17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9" dur="1000"/>
                                        <p:tgtEl>
                                          <p:spTgt spid="17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2" dur="2000"/>
                                        <p:tgtEl>
                                          <p:spTgt spid="17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6" dur="2000"/>
                                        <p:tgtEl>
                                          <p:spTgt spid="17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9" dur="500"/>
                                        <p:tgtEl>
                                          <p:spTgt spid="174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3" dur="2000"/>
                                        <p:tgtEl>
                                          <p:spTgt spid="17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6" dur="1000"/>
                                        <p:tgtEl>
                                          <p:spTgt spid="17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9" dur="1000"/>
                                        <p:tgtEl>
                                          <p:spTgt spid="17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2" dur="1000"/>
                                        <p:tgtEl>
                                          <p:spTgt spid="17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5" dur="1000"/>
                                        <p:tgtEl>
                                          <p:spTgt spid="174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8" dur="1000"/>
                                        <p:tgtEl>
                                          <p:spTgt spid="17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2" dur="2000"/>
                                        <p:tgtEl>
                                          <p:spTgt spid="17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6" dur="1000"/>
                                        <p:tgtEl>
                                          <p:spTgt spid="17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0" dur="500"/>
                                        <p:tgtEl>
                                          <p:spTgt spid="17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4" dur="500"/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7" dur="500"/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0" dur="500"/>
                                        <p:tgtEl>
                                          <p:spTgt spid="17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3" dur="500"/>
                                        <p:tgtEl>
                                          <p:spTgt spid="17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6" dur="500"/>
                                        <p:tgtEl>
                                          <p:spTgt spid="17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9" dur="500"/>
                                        <p:tgtEl>
                                          <p:spTgt spid="17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2" dur="500"/>
                                        <p:tgtEl>
                                          <p:spTgt spid="17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5" dur="500"/>
                                        <p:tgtEl>
                                          <p:spTgt spid="17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8" dur="3000"/>
                                        <p:tgtEl>
                                          <p:spTgt spid="17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80" grpId="0" animBg="1"/>
      <p:bldP spid="17480" grpId="1" animBg="1"/>
      <p:bldP spid="17481" grpId="0" animBg="1"/>
      <p:bldP spid="17481" grpId="1" animBg="1"/>
      <p:bldP spid="17482" grpId="0" animBg="1"/>
      <p:bldP spid="17482" grpId="1" animBg="1"/>
      <p:bldP spid="17483" grpId="0" animBg="1"/>
      <p:bldP spid="17483" grpId="1" animBg="1"/>
      <p:bldP spid="17485" grpId="0" animBg="1"/>
      <p:bldP spid="17485" grpId="1" animBg="1"/>
      <p:bldP spid="17487" grpId="0" animBg="1"/>
      <p:bldP spid="17487" grpId="1" animBg="1"/>
      <p:bldP spid="17489" grpId="0" animBg="1"/>
      <p:bldP spid="17489" grpId="1" animBg="1"/>
      <p:bldP spid="17490" grpId="0" animBg="1"/>
      <p:bldP spid="17490" grpId="1" animBg="1"/>
      <p:bldP spid="17493" grpId="0" animBg="1"/>
      <p:bldP spid="17493" grpId="1" animBg="1"/>
      <p:bldP spid="17495" grpId="0" animBg="1"/>
      <p:bldP spid="17495" grpId="1" animBg="1"/>
      <p:bldP spid="17496" grpId="0" animBg="1"/>
      <p:bldP spid="17496" grpId="1" animBg="1"/>
      <p:bldP spid="17497" grpId="0" animBg="1"/>
      <p:bldP spid="17497" grpId="1" animBg="1"/>
      <p:bldP spid="17499" grpId="0" animBg="1"/>
      <p:bldP spid="17500" grpId="0" animBg="1"/>
      <p:bldP spid="17501" grpId="0" animBg="1"/>
      <p:bldP spid="17501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3929066"/>
            <a:ext cx="4040188" cy="2428875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2400" b="1" i="1" dirty="0" smtClean="0">
                <a:solidFill>
                  <a:srgbClr val="002060"/>
                </a:solidFill>
                <a:latin typeface="Constantia" pitchFamily="18" charset="0"/>
              </a:rPr>
              <a:t>	</a:t>
            </a: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Великий сказочник и его герои запечатлены не только в работах художников, но и в скульптуре.</a:t>
            </a:r>
          </a:p>
        </p:txBody>
      </p:sp>
      <p:pic>
        <p:nvPicPr>
          <p:cNvPr id="1026" name="Picture 2" descr="C:\Documents and Settings\Admin.MICROSOF-138173\Мои документы\ztamain.jpg"/>
          <p:cNvPicPr>
            <a:picLocks noChangeAspect="1" noChangeArrowheads="1"/>
          </p:cNvPicPr>
          <p:nvPr/>
        </p:nvPicPr>
        <p:blipFill>
          <a:blip r:embed="rId2" cstate="print"/>
          <a:srcRect l="4173"/>
          <a:stretch>
            <a:fillRect/>
          </a:stretch>
        </p:blipFill>
        <p:spPr bwMode="auto">
          <a:xfrm>
            <a:off x="285720" y="285728"/>
            <a:ext cx="4921686" cy="385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dmin.MICROSOF-138173\Мои документы\701c7dd5a4cc4b678cd9280c8774002f_0_545_0.jpg"/>
          <p:cNvPicPr>
            <a:picLocks noChangeAspect="1" noChangeArrowheads="1"/>
          </p:cNvPicPr>
          <p:nvPr/>
        </p:nvPicPr>
        <p:blipFill>
          <a:blip r:embed="rId3" cstate="print"/>
          <a:srcRect l="5107" r="4663"/>
          <a:stretch>
            <a:fillRect/>
          </a:stretch>
        </p:blipFill>
        <p:spPr bwMode="auto">
          <a:xfrm>
            <a:off x="5357818" y="214290"/>
            <a:ext cx="3786182" cy="63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Андерсен и его персонажи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7158" y="214290"/>
            <a:ext cx="8496000" cy="63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0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1571612"/>
            <a:ext cx="4071966" cy="4852981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Мир прекрасен! </a:t>
            </a:r>
            <a:endParaRPr lang="en-US" sz="20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Радуйтесь жизни! </a:t>
            </a:r>
            <a:endParaRPr lang="en-US" sz="20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Будьте оптимистами! Боритесь за человека, сердце которого покрыто льдом! </a:t>
            </a:r>
            <a:endParaRPr lang="en-US" sz="20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Будьте терпеливы в достижении цели! </a:t>
            </a:r>
            <a:endParaRPr lang="en-US" sz="20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Не жалейте времени и сил, чтобы воспитать в себе человечность, отзывчивость и доброту! </a:t>
            </a:r>
          </a:p>
          <a:p>
            <a:pPr algn="ctr">
              <a:buNone/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Х. К. Андерсен </a:t>
            </a:r>
            <a:endParaRPr lang="ru-RU" sz="20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36869" name="Picture 5" descr="D:\документы\внеклассная работа\Андерсен\9346m.jpg"/>
          <p:cNvPicPr>
            <a:picLocks noChangeAspect="1" noChangeArrowheads="1"/>
          </p:cNvPicPr>
          <p:nvPr/>
        </p:nvPicPr>
        <p:blipFill>
          <a:blip r:embed="rId2" cstate="print"/>
          <a:srcRect l="6994" r="3836"/>
          <a:stretch>
            <a:fillRect/>
          </a:stretch>
        </p:blipFill>
        <p:spPr bwMode="auto">
          <a:xfrm>
            <a:off x="142844" y="142852"/>
            <a:ext cx="4521832" cy="6300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71480"/>
            <a:ext cx="4176712" cy="58356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  </a:t>
            </a: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Типичная улица провинциального городка времен Г.Х.Андерсена.</a:t>
            </a:r>
            <a:endParaRPr lang="en-US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b="1" i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sz="2800" b="1" i="1" dirty="0" err="1" smtClean="0">
                <a:solidFill>
                  <a:srgbClr val="002060"/>
                </a:solidFill>
                <a:latin typeface="Constantia" pitchFamily="18" charset="0"/>
              </a:rPr>
              <a:t>Оденс</a:t>
            </a: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  времен детства</a:t>
            </a:r>
            <a:endParaRPr lang="en-US" sz="2800" b="1" i="1" dirty="0" smtClean="0">
              <a:solidFill>
                <a:srgbClr val="002060"/>
              </a:solidFill>
              <a:latin typeface="Constantia" pitchFamily="18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b="1" i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Андерсена.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  <p:pic>
        <p:nvPicPr>
          <p:cNvPr id="5123" name="Picture 7" descr="biografy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2" y="285728"/>
            <a:ext cx="4321175" cy="2952750"/>
          </a:xfrm>
        </p:spPr>
      </p:pic>
      <p:pic>
        <p:nvPicPr>
          <p:cNvPr id="5124" name="Picture 10" descr="00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2" y="3357562"/>
            <a:ext cx="4392613" cy="31686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Старый квартал, где жил Андерсен</a:t>
            </a:r>
            <a:endParaRPr lang="ru-RU" b="1" i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9219" name="Picture 3" descr="D:\документы\Мои рисунки\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3" y="1571612"/>
            <a:ext cx="6629408" cy="49680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latin typeface="Constantia" pitchFamily="18" charset="0"/>
              </a:rPr>
              <a:t>Дом, в котором родился великий сказочник </a:t>
            </a:r>
            <a:endParaRPr lang="ru-RU" b="1" i="1" dirty="0">
              <a:solidFill>
                <a:srgbClr val="C00000"/>
              </a:solidFill>
              <a:latin typeface="Constantia" pitchFamily="18" charset="0"/>
            </a:endParaRPr>
          </a:p>
        </p:txBody>
      </p:sp>
      <p:pic>
        <p:nvPicPr>
          <p:cNvPr id="14339" name="Picture 3" descr="D:\документы\внеклассная работа\Андерсен\150px-HansChristianAndersen_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6659562" cy="50180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1071546"/>
            <a:ext cx="4402138" cy="5043487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  </a:t>
            </a:r>
            <a:r>
              <a:rPr lang="ru-RU" sz="2400" b="1" i="1" dirty="0" smtClean="0">
                <a:solidFill>
                  <a:srgbClr val="002060"/>
                </a:solidFill>
                <a:latin typeface="Constantia" pitchFamily="18" charset="0"/>
              </a:rPr>
              <a:t>Андерсен любил наряжать елку, и в музее Андерсена в Оденсе хранятся бумажные рождественские куклы, сделанные им. А еще великий сказочник верил в то, что у кукол идет тайная жизнь, когда люди на них не смотрят. Об этом он пишет во многих своих сказках…</a:t>
            </a:r>
          </a:p>
        </p:txBody>
      </p:sp>
      <p:pic>
        <p:nvPicPr>
          <p:cNvPr id="10243" name="Picture 8" descr="0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6" y="285728"/>
            <a:ext cx="2232025" cy="3168650"/>
          </a:xfrm>
        </p:spPr>
      </p:pic>
      <p:pic>
        <p:nvPicPr>
          <p:cNvPr id="10244" name="Picture 9" descr="00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3504" y="3357562"/>
            <a:ext cx="2232025" cy="31686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-142908" y="4357694"/>
            <a:ext cx="4643437" cy="22320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   </a:t>
            </a: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В музее в г.Оденсе хранится около 200 вырезок и игрушек, сделанных </a:t>
            </a:r>
            <a:r>
              <a:rPr lang="en-US" sz="2000" b="1" i="1" dirty="0" smtClean="0">
                <a:solidFill>
                  <a:srgbClr val="002060"/>
                </a:solidFill>
                <a:latin typeface="Constantia" pitchFamily="18" charset="0"/>
              </a:rPr>
              <a:t>  </a:t>
            </a:r>
            <a:r>
              <a:rPr lang="ru-RU" sz="2000" b="1" i="1" dirty="0" smtClean="0">
                <a:solidFill>
                  <a:srgbClr val="002060"/>
                </a:solidFill>
                <a:latin typeface="Constantia" pitchFamily="18" charset="0"/>
              </a:rPr>
              <a:t>сказочником.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dirty="0" smtClean="0"/>
          </a:p>
        </p:txBody>
      </p:sp>
      <p:pic>
        <p:nvPicPr>
          <p:cNvPr id="11268" name="Picture 6" descr="anderse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t="9679"/>
          <a:stretch>
            <a:fillRect/>
          </a:stretch>
        </p:blipFill>
        <p:spPr>
          <a:xfrm>
            <a:off x="285720" y="285728"/>
            <a:ext cx="4155944" cy="3999396"/>
          </a:xfr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1269" name="Picture 10" descr="skazkiand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 t="6073"/>
          <a:stretch>
            <a:fillRect/>
          </a:stretch>
        </p:blipFill>
        <p:spPr>
          <a:xfrm>
            <a:off x="4572000" y="1785926"/>
            <a:ext cx="4396814" cy="5072074"/>
          </a:xfrm>
          <a:solidFill>
            <a:schemeClr val="tx1"/>
          </a:solidFill>
          <a:ln>
            <a:solidFill>
              <a:schemeClr val="tx1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1" descr="Печать00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0931"/>
          <a:stretch>
            <a:fillRect/>
          </a:stretch>
        </p:blipFill>
        <p:spPr>
          <a:xfrm>
            <a:off x="428596" y="214290"/>
            <a:ext cx="8487635" cy="5148000"/>
          </a:xfrm>
        </p:spPr>
      </p:pic>
      <p:sp>
        <p:nvSpPr>
          <p:cNvPr id="9318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28775"/>
            <a:ext cx="4787900" cy="47513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86314" y="1857364"/>
            <a:ext cx="4038600" cy="3103563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</a:t>
            </a:r>
            <a:r>
              <a:rPr lang="ru-RU" sz="2800" b="1" i="1" dirty="0" smtClean="0">
                <a:solidFill>
                  <a:srgbClr val="002060"/>
                </a:solidFill>
                <a:latin typeface="Constantia" pitchFamily="18" charset="0"/>
              </a:rPr>
              <a:t>Андерсен – это не только сказки, это и романы, стихи, пьесы, рисунки и многое-многое другое…</a:t>
            </a:r>
          </a:p>
        </p:txBody>
      </p:sp>
      <p:pic>
        <p:nvPicPr>
          <p:cNvPr id="9219" name="Picture 6" descr="Anders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20" y="214290"/>
            <a:ext cx="4590241" cy="6408000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Другая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C00000"/>
      </a:hlink>
      <a:folHlink>
        <a:srgbClr val="FFCDCD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5594</TotalTime>
  <Words>584</Words>
  <Application>Microsoft Office PowerPoint</Application>
  <PresentationFormat>Экран (4:3)</PresentationFormat>
  <Paragraphs>125</Paragraphs>
  <Slides>27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Оформление по умолчанию</vt:lpstr>
      <vt:lpstr>В стране великого сказочника</vt:lpstr>
      <vt:lpstr>Слайд 2</vt:lpstr>
      <vt:lpstr>Слайд 3</vt:lpstr>
      <vt:lpstr>Старый квартал, где жил Андерсен</vt:lpstr>
      <vt:lpstr>Дом, в котором родился великий сказочник </vt:lpstr>
      <vt:lpstr>Слайд 6</vt:lpstr>
      <vt:lpstr>Слайд 7</vt:lpstr>
      <vt:lpstr>Слайд 8</vt:lpstr>
      <vt:lpstr>Слайд 9</vt:lpstr>
      <vt:lpstr>Поднимем парус!  Небо ясно!  Кто путешествует – живет!</vt:lpstr>
      <vt:lpstr>Слайд 11</vt:lpstr>
      <vt:lpstr>Путешествие по Италии </vt:lpstr>
      <vt:lpstr>Памятник Андерсену в Оденсе</vt:lpstr>
      <vt:lpstr>Слайд 14</vt:lpstr>
      <vt:lpstr>Слайд 15</vt:lpstr>
      <vt:lpstr>Медаль Андерсена </vt:lpstr>
      <vt:lpstr>Узнай сказку Ганса Христиана Андерсена  по ключевым словам </vt:lpstr>
      <vt:lpstr>«Стойкий оловянный солдатик» </vt:lpstr>
      <vt:lpstr>«Дикие лебеди»</vt:lpstr>
      <vt:lpstr>«Гадкий утенок»</vt:lpstr>
      <vt:lpstr>«Огниво»</vt:lpstr>
      <vt:lpstr>«Принцесса на горошине»</vt:lpstr>
      <vt:lpstr>«Дурень Ганс»</vt:lpstr>
      <vt:lpstr>Слайд 24</vt:lpstr>
      <vt:lpstr>Слайд 25</vt:lpstr>
      <vt:lpstr>Слайд 26</vt:lpstr>
      <vt:lpstr>Слайд 27</vt:lpstr>
    </vt:vector>
  </TitlesOfParts>
  <Company>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user8</cp:lastModifiedBy>
  <cp:revision>317</cp:revision>
  <dcterms:created xsi:type="dcterms:W3CDTF">2008-11-04T10:31:11Z</dcterms:created>
  <dcterms:modified xsi:type="dcterms:W3CDTF">2015-03-03T06:39:27Z</dcterms:modified>
</cp:coreProperties>
</file>