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9" r:id="rId3"/>
    <p:sldId id="260" r:id="rId4"/>
    <p:sldId id="261" r:id="rId5"/>
    <p:sldId id="263" r:id="rId6"/>
    <p:sldId id="262" r:id="rId7"/>
    <p:sldId id="265" r:id="rId8"/>
    <p:sldId id="264" r:id="rId9"/>
    <p:sldId id="266" r:id="rId10"/>
    <p:sldId id="268" r:id="rId11"/>
    <p:sldId id="267" r:id="rId12"/>
    <p:sldId id="269" r:id="rId13"/>
    <p:sldId id="270" r:id="rId14"/>
    <p:sldId id="271" r:id="rId15"/>
    <p:sldId id="258" r:id="rId16"/>
    <p:sldId id="257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2960" y="758952"/>
            <a:ext cx="75438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5038" y="4455621"/>
            <a:ext cx="75438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8CDC5-98AD-44E1-88A7-533147D88DE6}" type="datetimeFigureOut">
              <a:rPr lang="ru-RU" smtClean="0"/>
              <a:pPr/>
              <a:t>08.11.2015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0B2D3-96BD-442A-B645-F6FE25465D17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0" y="6334315"/>
            <a:ext cx="9144001" cy="6599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xmlns="" val="10418575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8CDC5-98AD-44E1-88A7-533147D88DE6}" type="datetimeFigureOut">
              <a:rPr lang="ru-RU" smtClean="0"/>
              <a:pPr/>
              <a:t>08.11.2015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0B2D3-96BD-442A-B645-F6FE25465D1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501232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3989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412302"/>
            <a:ext cx="1971675" cy="575989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412302"/>
            <a:ext cx="5800725" cy="5759898"/>
          </a:xfrm>
        </p:spPr>
        <p:txBody>
          <a:bodyPr vert="eaVert" lIns="45720" tIns="0" rIns="45720" bIns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8CDC5-98AD-44E1-88A7-533147D88DE6}" type="datetimeFigureOut">
              <a:rPr lang="ru-RU" smtClean="0"/>
              <a:pPr/>
              <a:t>08.11.2015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0B2D3-96BD-442A-B645-F6FE25465D1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09240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8CDC5-98AD-44E1-88A7-533147D88DE6}" type="datetimeFigureOut">
              <a:rPr lang="ru-RU" smtClean="0"/>
              <a:pPr/>
              <a:t>08.11.2015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0B2D3-96BD-442A-B645-F6FE25465D1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822432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758952"/>
            <a:ext cx="75438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4453128"/>
            <a:ext cx="75438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8CDC5-98AD-44E1-88A7-533147D88DE6}" type="datetimeFigureOut">
              <a:rPr lang="ru-RU" smtClean="0"/>
              <a:pPr/>
              <a:t>08.11.2015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0B2D3-96BD-442A-B645-F6FE25465D17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0" y="6334315"/>
            <a:ext cx="9144001" cy="6599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xmlns="" val="27878512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845734"/>
            <a:ext cx="370332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440" y="1845735"/>
            <a:ext cx="370332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8CDC5-98AD-44E1-88A7-533147D88DE6}" type="datetimeFigureOut">
              <a:rPr lang="ru-RU" smtClean="0"/>
              <a:pPr/>
              <a:t>08.11.2015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0B2D3-96BD-442A-B645-F6FE25465D1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839032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2960" y="2582334"/>
            <a:ext cx="3703320" cy="3378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44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2582334"/>
            <a:ext cx="3703320" cy="3378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8CDC5-98AD-44E1-88A7-533147D88DE6}" type="datetimeFigureOut">
              <a:rPr lang="ru-RU" smtClean="0"/>
              <a:pPr/>
              <a:t>08.11.2015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0B2D3-96BD-442A-B645-F6FE25465D1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505671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8CDC5-98AD-44E1-88A7-533147D88DE6}" type="datetimeFigureOut">
              <a:rPr lang="ru-RU" smtClean="0"/>
              <a:pPr/>
              <a:t>08.11.2015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0B2D3-96BD-442A-B645-F6FE25465D1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213696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8CDC5-98AD-44E1-88A7-533147D88DE6}" type="datetimeFigureOut">
              <a:rPr lang="ru-RU" smtClean="0"/>
              <a:pPr/>
              <a:t>08.11.2015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0B2D3-96BD-442A-B645-F6FE25465D1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116143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3" y="0"/>
            <a:ext cx="3038093" cy="68580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3030053" y="0"/>
            <a:ext cx="48006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594359"/>
            <a:ext cx="24003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00450" y="731520"/>
            <a:ext cx="4869180" cy="5257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2926080"/>
            <a:ext cx="24003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49134" y="6459786"/>
            <a:ext cx="1963883" cy="365125"/>
          </a:xfrm>
        </p:spPr>
        <p:txBody>
          <a:bodyPr/>
          <a:lstStyle>
            <a:lvl1pPr algn="l">
              <a:defRPr/>
            </a:lvl1pPr>
          </a:lstStyle>
          <a:p>
            <a:fld id="{7248CDC5-98AD-44E1-88A7-533147D88DE6}" type="datetimeFigureOut">
              <a:rPr lang="ru-RU" smtClean="0"/>
              <a:pPr/>
              <a:t>08.11.2015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00450" y="6459786"/>
            <a:ext cx="348615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FD0B2D3-96BD-442A-B645-F6FE25465D1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258209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9141619" cy="19050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2" y="4915076"/>
            <a:ext cx="9141619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5074920"/>
            <a:ext cx="7585234" cy="822960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" y="0"/>
            <a:ext cx="9143989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22960" y="5907024"/>
            <a:ext cx="7589520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8CDC5-98AD-44E1-88A7-533147D88DE6}" type="datetimeFigureOut">
              <a:rPr lang="ru-RU" smtClean="0"/>
              <a:pPr/>
              <a:t>08.11.2015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0B2D3-96BD-442A-B645-F6FE25465D1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041341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6400800"/>
            <a:ext cx="9144001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5"/>
            <a:ext cx="9144001" cy="6599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59" y="1845734"/>
            <a:ext cx="7543801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22961" y="6459786"/>
            <a:ext cx="18542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7248CDC5-98AD-44E1-88A7-533147D88DE6}" type="datetimeFigureOut">
              <a:rPr lang="ru-RU" smtClean="0"/>
              <a:pPr/>
              <a:t>08.11.2015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64639" y="6459786"/>
            <a:ext cx="36171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425344" y="6459786"/>
            <a:ext cx="98401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DFD0B2D3-96BD-442A-B645-F6FE25465D17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0" name="Straight Connector 9"/>
          <p:cNvCxnSpPr/>
          <p:nvPr/>
        </p:nvCxnSpPr>
        <p:spPr>
          <a:xfrm>
            <a:off x="895149" y="1737845"/>
            <a:ext cx="74752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3222156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5byte.ru/9/0017.php" TargetMode="External"/><Relationship Id="rId2" Type="http://schemas.openxmlformats.org/officeDocument/2006/relationships/hyperlink" Target="http://russkie-programmy.ru/load/obrazovanie_i_nauka/programma_pascal_abc_na_russkom_paskal_abc/7-1-0-118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ru.wikipedia.org/wiki/%D0%9B%D0%BE%D0%B3%D0%B8%D1%87%D0%B5%D1%81%D0%BA%D0%B0%D1%8F_%D0%BE%D0%BF%D0%B5%D1%80%D0%B0%D1%86%D0%B8%D1%8F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761307" y="0"/>
            <a:ext cx="34312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Тема урока: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-111162" y="135797"/>
            <a:ext cx="9508309" cy="169277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5200" b="1" dirty="0" smtClean="0"/>
              <a:t>Программирование  ветвлений </a:t>
            </a:r>
          </a:p>
          <a:p>
            <a:pPr algn="ctr"/>
            <a:r>
              <a:rPr lang="ru-RU" sz="5200" b="1" dirty="0" smtClean="0"/>
              <a:t>на Паскале</a:t>
            </a:r>
            <a:endParaRPr lang="ru-RU" sz="52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0" y="642796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Предмет: ИНФОРМАТИКА                                                                                                            Класс: 9</a:t>
            </a:r>
            <a:endParaRPr lang="ru-RU" dirty="0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3910" y="1702051"/>
            <a:ext cx="8854288" cy="4571999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613120" y="2444765"/>
            <a:ext cx="3837066" cy="1864685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210760" y="3041964"/>
            <a:ext cx="1006017" cy="9958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19768280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1571376"/>
            <a:ext cx="9144000" cy="1107996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r>
              <a:rPr lang="ru-RU" sz="2200" b="1" dirty="0" smtClean="0"/>
              <a:t>КОНЬЮКЦИЯ </a:t>
            </a:r>
            <a:r>
              <a:rPr lang="ru-RU" sz="2200" dirty="0" smtClean="0"/>
              <a:t>— логическая операция, по своему применению максимально приближенная к союзу «и». </a:t>
            </a:r>
          </a:p>
          <a:p>
            <a:r>
              <a:rPr lang="ru-RU" sz="2200" dirty="0" smtClean="0"/>
              <a:t>Синонимы: </a:t>
            </a:r>
            <a:r>
              <a:rPr lang="ru-RU" sz="2200" b="1" dirty="0" smtClean="0"/>
              <a:t>логическое «И»</a:t>
            </a:r>
            <a:r>
              <a:rPr lang="ru-RU" sz="2200" dirty="0" smtClean="0"/>
              <a:t>, </a:t>
            </a:r>
            <a:r>
              <a:rPr lang="ru-RU" sz="2200" b="1" dirty="0" smtClean="0"/>
              <a:t>логическое умножение</a:t>
            </a:r>
            <a:r>
              <a:rPr lang="ru-RU" sz="2200" dirty="0" smtClean="0"/>
              <a:t>, иногда просто </a:t>
            </a:r>
            <a:r>
              <a:rPr lang="ru-RU" sz="2200" b="1" dirty="0" smtClean="0"/>
              <a:t>«И»</a:t>
            </a:r>
            <a:r>
              <a:rPr lang="ru-RU" sz="2200" dirty="0" smtClean="0"/>
              <a:t>.</a:t>
            </a:r>
            <a:endParaRPr lang="ru-RU" sz="22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0" y="2784586"/>
            <a:ext cx="9144000" cy="1785104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r>
              <a:rPr lang="ru-RU" sz="2200" b="1" dirty="0" smtClean="0"/>
              <a:t>ДИЗЪЮКЦИЯ</a:t>
            </a:r>
            <a:r>
              <a:rPr lang="ru-RU" sz="2200" dirty="0" smtClean="0"/>
              <a:t> — логическая информация, по своему применению максимально приближённая к союзу «или» в смысле «или то, или это, или оба сразу»</a:t>
            </a:r>
          </a:p>
          <a:p>
            <a:r>
              <a:rPr lang="ru-RU" sz="2200" dirty="0" smtClean="0"/>
              <a:t>Синонимы: </a:t>
            </a:r>
            <a:r>
              <a:rPr lang="ru-RU" sz="2200" b="1" dirty="0" smtClean="0"/>
              <a:t>логическое сложение</a:t>
            </a:r>
            <a:r>
              <a:rPr lang="ru-RU" sz="2200" dirty="0" smtClean="0"/>
              <a:t>, </a:t>
            </a:r>
            <a:r>
              <a:rPr lang="ru-RU" sz="2200" b="1" dirty="0" smtClean="0"/>
              <a:t>логическое ИЛИ</a:t>
            </a:r>
            <a:r>
              <a:rPr lang="ru-RU" sz="2200" dirty="0" smtClean="0"/>
              <a:t>, </a:t>
            </a:r>
            <a:r>
              <a:rPr lang="ru-RU" sz="2200" b="1" dirty="0" smtClean="0"/>
              <a:t>включающее ИЛИ</a:t>
            </a:r>
            <a:r>
              <a:rPr lang="ru-RU" sz="2200" dirty="0" smtClean="0"/>
              <a:t>; иногда просто «</a:t>
            </a:r>
            <a:r>
              <a:rPr lang="ru-RU" sz="2200" b="1" dirty="0" smtClean="0"/>
              <a:t>ИЛИ»</a:t>
            </a:r>
            <a:endParaRPr lang="ru-RU" sz="22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0" y="4702065"/>
            <a:ext cx="9144000" cy="769441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r>
              <a:rPr lang="ru-RU" sz="2200" b="1" dirty="0" smtClean="0"/>
              <a:t>ИМПЛИКАЦИЯ</a:t>
            </a:r>
            <a:r>
              <a:rPr lang="ru-RU" sz="2200" dirty="0" smtClean="0"/>
              <a:t> —бинарная логическая связка, по своему применению приближенная к союзам </a:t>
            </a:r>
            <a:r>
              <a:rPr lang="ru-RU" sz="2200" b="1" dirty="0" smtClean="0"/>
              <a:t>«</a:t>
            </a:r>
            <a:r>
              <a:rPr lang="ru-RU" sz="2200" b="1" i="1" dirty="0" smtClean="0"/>
              <a:t>если</a:t>
            </a:r>
            <a:r>
              <a:rPr lang="ru-RU" sz="2200" b="1" dirty="0" smtClean="0"/>
              <a:t>… </a:t>
            </a:r>
            <a:r>
              <a:rPr lang="ru-RU" sz="2200" b="1" i="1" dirty="0" smtClean="0"/>
              <a:t>то</a:t>
            </a:r>
            <a:r>
              <a:rPr lang="ru-RU" sz="2200" b="1" dirty="0" smtClean="0"/>
              <a:t>…»</a:t>
            </a:r>
            <a:r>
              <a:rPr lang="ru-RU" sz="2200" dirty="0" smtClean="0"/>
              <a:t>.</a:t>
            </a:r>
            <a:endParaRPr lang="ru-RU" sz="22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0" y="5585769"/>
            <a:ext cx="9144000" cy="1107996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r>
              <a:rPr lang="ru-RU" sz="2200" b="1" dirty="0" smtClean="0"/>
              <a:t>ОТРИЦАНИЕ - </a:t>
            </a:r>
            <a:r>
              <a:rPr lang="ru-RU" sz="2200" dirty="0" smtClean="0"/>
              <a:t>операция</a:t>
            </a:r>
            <a:r>
              <a:rPr lang="ru-RU" sz="2200" b="1" dirty="0" smtClean="0"/>
              <a:t> </a:t>
            </a:r>
            <a:r>
              <a:rPr lang="ru-RU" sz="2200" dirty="0" smtClean="0"/>
              <a:t>над суждениями, результатом которой является суждение (в известном смысле) «противоположное» исходному. </a:t>
            </a:r>
          </a:p>
          <a:p>
            <a:r>
              <a:rPr lang="ru-RU" sz="2200" dirty="0" smtClean="0"/>
              <a:t>Синоним: </a:t>
            </a:r>
            <a:r>
              <a:rPr lang="ru-RU" sz="2200" b="1" dirty="0" smtClean="0"/>
              <a:t>логическое "НЕ"</a:t>
            </a:r>
            <a:r>
              <a:rPr lang="ru-RU" sz="2200" dirty="0" smtClean="0"/>
              <a:t>.</a:t>
            </a:r>
            <a:endParaRPr lang="ru-RU" sz="2200" dirty="0"/>
          </a:p>
        </p:txBody>
      </p:sp>
      <p:sp>
        <p:nvSpPr>
          <p:cNvPr id="8" name="TextBox 7"/>
          <p:cNvSpPr txBox="1"/>
          <p:nvPr/>
        </p:nvSpPr>
        <p:spPr>
          <a:xfrm>
            <a:off x="95061" y="146339"/>
            <a:ext cx="8953877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600" dirty="0" smtClean="0"/>
              <a:t>Вспомним </a:t>
            </a:r>
            <a:r>
              <a:rPr lang="ru-RU" sz="2600" b="1" dirty="0" smtClean="0"/>
              <a:t>понятия алгебры логики</a:t>
            </a:r>
            <a:r>
              <a:rPr lang="ru-RU" sz="2600" dirty="0" smtClean="0"/>
              <a:t>, прежде чем приступить к рассмотрению третьего варианта решения задачи (найти большее из трех чисел):</a:t>
            </a:r>
            <a:endParaRPr lang="ru-RU" sz="2600" dirty="0"/>
          </a:p>
        </p:txBody>
      </p:sp>
    </p:spTree>
    <p:extLst>
      <p:ext uri="{BB962C8B-B14F-4D97-AF65-F5344CB8AC3E}">
        <p14:creationId xmlns:p14="http://schemas.microsoft.com/office/powerpoint/2010/main" xmlns="" val="38953696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342039" y="-117651"/>
            <a:ext cx="6308137" cy="86177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5000" b="1" dirty="0" smtClean="0"/>
              <a:t>Логические операции</a:t>
            </a:r>
            <a:endParaRPr lang="ru-RU" sz="5000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119327" y="1893002"/>
            <a:ext cx="5024673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700" b="1" dirty="0" smtClean="0"/>
              <a:t>Program</a:t>
            </a:r>
            <a:r>
              <a:rPr lang="en-US" sz="2700" dirty="0" smtClean="0"/>
              <a:t> BIT3;</a:t>
            </a:r>
            <a:br>
              <a:rPr lang="en-US" sz="2700" dirty="0" smtClean="0"/>
            </a:br>
            <a:r>
              <a:rPr lang="en-US" sz="2700" b="1" dirty="0" err="1" smtClean="0"/>
              <a:t>var</a:t>
            </a:r>
            <a:r>
              <a:rPr lang="en-US" sz="2700" dirty="0" smtClean="0"/>
              <a:t> </a:t>
            </a:r>
            <a:r>
              <a:rPr lang="ru-RU" sz="2700" dirty="0" smtClean="0"/>
              <a:t>А,В,С,</a:t>
            </a:r>
            <a:r>
              <a:rPr lang="en-US" sz="2700" dirty="0" smtClean="0"/>
              <a:t>D: real; </a:t>
            </a:r>
            <a:br>
              <a:rPr lang="en-US" sz="2700" dirty="0" smtClean="0"/>
            </a:br>
            <a:r>
              <a:rPr lang="en-US" sz="2700" b="1" dirty="0" smtClean="0"/>
              <a:t>begin</a:t>
            </a:r>
            <a:r>
              <a:rPr lang="en-US" sz="2700" dirty="0" smtClean="0"/>
              <a:t> </a:t>
            </a:r>
            <a:r>
              <a:rPr lang="en-US" sz="2700" dirty="0" err="1" smtClean="0"/>
              <a:t>readln</a:t>
            </a:r>
            <a:r>
              <a:rPr lang="en-US" sz="2700" dirty="0" smtClean="0"/>
              <a:t>(</a:t>
            </a:r>
            <a:r>
              <a:rPr lang="ru-RU" sz="2700" dirty="0" smtClean="0"/>
              <a:t>А,В,С);</a:t>
            </a:r>
            <a:br>
              <a:rPr lang="ru-RU" sz="2700" dirty="0" smtClean="0"/>
            </a:br>
            <a:r>
              <a:rPr lang="ru-RU" sz="2700" dirty="0" smtClean="0"/>
              <a:t>     </a:t>
            </a:r>
            <a:r>
              <a:rPr lang="en-US" sz="2700" b="1" dirty="0" smtClean="0"/>
              <a:t>if</a:t>
            </a:r>
            <a:r>
              <a:rPr lang="en-US" sz="2700" dirty="0" smtClean="0"/>
              <a:t> (A&gt;=B) </a:t>
            </a:r>
            <a:r>
              <a:rPr lang="en-US" sz="2700" b="1" dirty="0" smtClean="0"/>
              <a:t>and</a:t>
            </a:r>
            <a:r>
              <a:rPr lang="en-US" sz="2700" dirty="0" smtClean="0"/>
              <a:t> (A&gt;=C) </a:t>
            </a:r>
            <a:r>
              <a:rPr lang="en-US" sz="2700" b="1" dirty="0" smtClean="0"/>
              <a:t>then</a:t>
            </a:r>
            <a:r>
              <a:rPr lang="en-US" sz="2700" dirty="0" smtClean="0"/>
              <a:t> D:=A;</a:t>
            </a:r>
            <a:br>
              <a:rPr lang="en-US" sz="2700" dirty="0" smtClean="0"/>
            </a:br>
            <a:r>
              <a:rPr lang="en-US" sz="2700" dirty="0" smtClean="0"/>
              <a:t>     </a:t>
            </a:r>
            <a:r>
              <a:rPr lang="en-US" sz="2700" b="1" dirty="0" smtClean="0"/>
              <a:t>if</a:t>
            </a:r>
            <a:r>
              <a:rPr lang="en-US" sz="2700" dirty="0" smtClean="0"/>
              <a:t> (B&gt;=A) </a:t>
            </a:r>
            <a:r>
              <a:rPr lang="en-US" sz="2700" b="1" dirty="0" smtClean="0"/>
              <a:t>and</a:t>
            </a:r>
            <a:r>
              <a:rPr lang="en-US" sz="2700" dirty="0" smtClean="0"/>
              <a:t> (B&gt;=C) </a:t>
            </a:r>
            <a:r>
              <a:rPr lang="en-US" sz="2700" b="1" dirty="0" smtClean="0"/>
              <a:t>then</a:t>
            </a:r>
            <a:r>
              <a:rPr lang="en-US" sz="2700" dirty="0" smtClean="0"/>
              <a:t> D:=B;</a:t>
            </a:r>
            <a:br>
              <a:rPr lang="en-US" sz="2700" dirty="0" smtClean="0"/>
            </a:br>
            <a:r>
              <a:rPr lang="en-US" sz="2700" dirty="0" smtClean="0"/>
              <a:t>     </a:t>
            </a:r>
            <a:r>
              <a:rPr lang="en-US" sz="2700" b="1" dirty="0" smtClean="0"/>
              <a:t>if</a:t>
            </a:r>
            <a:r>
              <a:rPr lang="en-US" sz="2700" dirty="0" smtClean="0"/>
              <a:t> (C&gt;=A) </a:t>
            </a:r>
            <a:r>
              <a:rPr lang="en-US" sz="2700" b="1" dirty="0" smtClean="0"/>
              <a:t>and</a:t>
            </a:r>
            <a:r>
              <a:rPr lang="en-US" sz="2700" dirty="0" smtClean="0"/>
              <a:t> (C&gt;=B) </a:t>
            </a:r>
            <a:r>
              <a:rPr lang="en-US" sz="2700" b="1" dirty="0" smtClean="0"/>
              <a:t>then</a:t>
            </a:r>
            <a:r>
              <a:rPr lang="en-US" sz="2700" dirty="0" smtClean="0"/>
              <a:t> D:=C;</a:t>
            </a:r>
            <a:br>
              <a:rPr lang="en-US" sz="2700" dirty="0" smtClean="0"/>
            </a:br>
            <a:r>
              <a:rPr lang="en-US" sz="2700" dirty="0" smtClean="0"/>
              <a:t>     </a:t>
            </a:r>
            <a:r>
              <a:rPr lang="en-US" sz="2700" dirty="0" err="1" smtClean="0"/>
              <a:t>writeln</a:t>
            </a:r>
            <a:r>
              <a:rPr lang="en-US" sz="2700" dirty="0" smtClean="0"/>
              <a:t>(D)</a:t>
            </a:r>
            <a:br>
              <a:rPr lang="en-US" sz="2700" dirty="0" smtClean="0"/>
            </a:br>
            <a:r>
              <a:rPr lang="en-US" sz="2700" b="1" dirty="0" smtClean="0"/>
              <a:t>end.</a:t>
            </a:r>
            <a:endParaRPr lang="ru-RU" sz="27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08640" y="903064"/>
            <a:ext cx="892218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/>
              <a:t>Составим еще один, </a:t>
            </a:r>
            <a:r>
              <a:rPr lang="ru-RU" sz="2400" b="1" dirty="0" smtClean="0"/>
              <a:t>третий вариант программы определения большего числа из трех</a:t>
            </a:r>
            <a:r>
              <a:rPr lang="ru-RU" sz="2400" dirty="0" smtClean="0"/>
              <a:t>.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08640" y="2918154"/>
            <a:ext cx="3702868" cy="2400657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500" dirty="0" smtClean="0"/>
              <a:t>В Паскале присутствуют все </a:t>
            </a:r>
            <a:r>
              <a:rPr lang="ru-RU" sz="2500" u="sng" dirty="0" smtClean="0"/>
              <a:t>три основные логические операции</a:t>
            </a:r>
            <a:r>
              <a:rPr lang="ru-RU" sz="2500" dirty="0" smtClean="0"/>
              <a:t>:</a:t>
            </a:r>
          </a:p>
          <a:p>
            <a:pPr algn="ctr"/>
            <a:r>
              <a:rPr lang="ru-RU" sz="2500" b="1" dirty="0" err="1" smtClean="0"/>
              <a:t>and</a:t>
            </a:r>
            <a:r>
              <a:rPr lang="ru-RU" sz="2500" dirty="0" smtClean="0"/>
              <a:t> - И (конъюнкция), </a:t>
            </a:r>
          </a:p>
          <a:p>
            <a:pPr algn="ctr"/>
            <a:r>
              <a:rPr lang="ru-RU" sz="2500" b="1" dirty="0" err="1" smtClean="0"/>
              <a:t>or</a:t>
            </a:r>
            <a:r>
              <a:rPr lang="ru-RU" sz="2500" dirty="0" smtClean="0"/>
              <a:t> - ИЛИ (дизъюнкция), </a:t>
            </a:r>
          </a:p>
          <a:p>
            <a:pPr algn="ctr"/>
            <a:r>
              <a:rPr lang="ru-RU" sz="2500" b="1" dirty="0" err="1" smtClean="0"/>
              <a:t>not</a:t>
            </a:r>
            <a:r>
              <a:rPr lang="ru-RU" sz="2500" dirty="0" smtClean="0"/>
              <a:t> - НЕ (отрицание). </a:t>
            </a:r>
            <a:endParaRPr lang="ru-RU" sz="25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108641" y="5627204"/>
            <a:ext cx="8922189" cy="1107996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r>
              <a:rPr lang="ru-RU" sz="2200" dirty="0"/>
              <a:t>О</a:t>
            </a:r>
            <a:r>
              <a:rPr lang="ru-RU" sz="2200" dirty="0" smtClean="0"/>
              <a:t>перация </a:t>
            </a:r>
            <a:r>
              <a:rPr lang="ru-RU" sz="2200" b="1" dirty="0" err="1" smtClean="0"/>
              <a:t>and</a:t>
            </a:r>
            <a:r>
              <a:rPr lang="ru-RU" sz="2200" dirty="0" smtClean="0"/>
              <a:t> – это </a:t>
            </a:r>
            <a:r>
              <a:rPr lang="ru-RU" sz="2200" b="1" dirty="0" smtClean="0"/>
              <a:t>логическое умножение </a:t>
            </a:r>
            <a:r>
              <a:rPr lang="ru-RU" sz="2200" dirty="0" smtClean="0"/>
              <a:t>или конъюнкция. </a:t>
            </a:r>
          </a:p>
          <a:p>
            <a:r>
              <a:rPr lang="ru-RU" sz="2200" dirty="0" smtClean="0"/>
              <a:t>Ее результат - "истина", если значения обоих операндов - "истина". </a:t>
            </a:r>
          </a:p>
          <a:p>
            <a:r>
              <a:rPr lang="ru-RU" sz="2200" dirty="0" smtClean="0"/>
              <a:t>Очевидно, что если А&gt;=В и А&gt;=С, то А имеет наибольшее значение и т. д. </a:t>
            </a:r>
            <a:endParaRPr lang="ru-RU" sz="2200" dirty="0"/>
          </a:p>
        </p:txBody>
      </p:sp>
    </p:spTree>
    <p:extLst>
      <p:ext uri="{BB962C8B-B14F-4D97-AF65-F5344CB8AC3E}">
        <p14:creationId xmlns:p14="http://schemas.microsoft.com/office/powerpoint/2010/main" xmlns="" val="245213467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14399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dirty="0" smtClean="0"/>
              <a:t>Сложные логические выражения</a:t>
            </a:r>
            <a:endParaRPr lang="ru-RU" sz="48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178702" y="941560"/>
            <a:ext cx="8965297" cy="54476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       </a:t>
            </a:r>
            <a:r>
              <a:rPr lang="ru-RU" sz="2400" b="1" dirty="0" smtClean="0"/>
              <a:t>Связываемые логическими операциями, заключаются в скобки </a:t>
            </a:r>
            <a:r>
              <a:rPr lang="ru-RU" sz="2400" dirty="0" smtClean="0"/>
              <a:t>(Так надо делать всегда!). </a:t>
            </a:r>
          </a:p>
          <a:p>
            <a:endParaRPr lang="ru-RU" sz="2400" dirty="0"/>
          </a:p>
          <a:p>
            <a:r>
              <a:rPr lang="ru-RU" sz="2400" dirty="0" smtClean="0"/>
              <a:t>       Пример, требуется определить, есть ли среди чисел А, В, С хотя бы одно отрицательное. </a:t>
            </a:r>
          </a:p>
          <a:p>
            <a:endParaRPr lang="ru-RU" sz="2400" dirty="0"/>
          </a:p>
          <a:p>
            <a:r>
              <a:rPr lang="ru-RU" sz="2400" dirty="0" smtClean="0"/>
              <a:t>      Эту задачу решает следующий оператор ветвления:</a:t>
            </a:r>
          </a:p>
          <a:p>
            <a:endParaRPr lang="ru-RU" sz="2400" b="1" dirty="0" smtClean="0"/>
          </a:p>
          <a:p>
            <a:r>
              <a:rPr lang="ru-RU" sz="2800" b="1" dirty="0" err="1" smtClean="0"/>
              <a:t>if</a:t>
            </a:r>
            <a:r>
              <a:rPr lang="ru-RU" sz="2800" dirty="0" smtClean="0"/>
              <a:t> (A &lt; 0)</a:t>
            </a:r>
            <a:r>
              <a:rPr lang="ru-RU" sz="2800" dirty="0" err="1" smtClean="0"/>
              <a:t>or</a:t>
            </a:r>
            <a:r>
              <a:rPr lang="ru-RU" sz="2800" dirty="0" smtClean="0"/>
              <a:t>(B &lt; 0)</a:t>
            </a:r>
            <a:r>
              <a:rPr lang="ru-RU" sz="2800" dirty="0" err="1" smtClean="0"/>
              <a:t>or</a:t>
            </a:r>
            <a:r>
              <a:rPr lang="ru-RU" sz="2800" dirty="0" smtClean="0"/>
              <a:t>(C &lt; 0)</a:t>
            </a:r>
            <a:br>
              <a:rPr lang="ru-RU" sz="2800" dirty="0" smtClean="0"/>
            </a:br>
            <a:r>
              <a:rPr lang="ru-RU" sz="2800" dirty="0" smtClean="0"/>
              <a:t>     </a:t>
            </a:r>
            <a:r>
              <a:rPr lang="ru-RU" sz="2800" b="1" dirty="0" err="1" smtClean="0"/>
              <a:t>then</a:t>
            </a:r>
            <a:r>
              <a:rPr lang="ru-RU" sz="2800" dirty="0" smtClean="0"/>
              <a:t> </a:t>
            </a:r>
            <a:r>
              <a:rPr lang="ru-RU" sz="2800" dirty="0" err="1" smtClean="0"/>
              <a:t>write</a:t>
            </a:r>
            <a:r>
              <a:rPr lang="ru-RU" sz="2800" dirty="0" smtClean="0"/>
              <a:t> ( 'YES ') </a:t>
            </a:r>
            <a:r>
              <a:rPr lang="ru-RU" sz="2800" b="1" dirty="0" err="1" smtClean="0"/>
              <a:t>else</a:t>
            </a:r>
            <a:r>
              <a:rPr lang="ru-RU" sz="2800" dirty="0" smtClean="0"/>
              <a:t> </a:t>
            </a:r>
            <a:r>
              <a:rPr lang="ru-RU" sz="2800" dirty="0" err="1" smtClean="0"/>
              <a:t>write</a:t>
            </a:r>
            <a:r>
              <a:rPr lang="ru-RU" sz="2800" dirty="0" smtClean="0"/>
              <a:t>( 'NO ');</a:t>
            </a:r>
          </a:p>
          <a:p>
            <a:endParaRPr lang="ru-RU" sz="2400" dirty="0" smtClean="0"/>
          </a:p>
          <a:p>
            <a:r>
              <a:rPr lang="ru-RU" sz="2400" dirty="0" smtClean="0"/>
              <a:t>      Выражение, истинное для отрицательного числа, может быть записано еще и так:</a:t>
            </a:r>
          </a:p>
          <a:p>
            <a:r>
              <a:rPr lang="ru-RU" sz="2800" b="1" dirty="0" err="1" smtClean="0"/>
              <a:t>not</a:t>
            </a:r>
            <a:r>
              <a:rPr lang="ru-RU" sz="2800" dirty="0" smtClean="0"/>
              <a:t> ( A &gt;= 0)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xmlns="" val="82564129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0"/>
            <a:ext cx="9144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/>
              <a:t>ПРАКТИЧЕСКАЯ  РАБОТА № 1</a:t>
            </a:r>
            <a:endParaRPr lang="ru-RU" sz="5400" b="1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4602" y="888913"/>
            <a:ext cx="8074795" cy="57823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57289343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0"/>
            <a:ext cx="9144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/>
              <a:t>ПРАКТИЧЕСКАЯ  РАБОТА № 2</a:t>
            </a:r>
            <a:endParaRPr lang="ru-RU" sz="5400" b="1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 cstate="print"/>
          <a:srcRect l="19501" t="8776" r="19428" b="11755"/>
          <a:stretch/>
        </p:blipFill>
        <p:spPr>
          <a:xfrm>
            <a:off x="615627" y="887117"/>
            <a:ext cx="7985159" cy="5844649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5690096" y="1856000"/>
            <a:ext cx="2412749" cy="2031325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ru-RU" dirty="0"/>
              <a:t>Н</a:t>
            </a:r>
            <a:r>
              <a:rPr lang="ru-RU" dirty="0" smtClean="0"/>
              <a:t>аписать программу - простейший калькулятор, который выполняет с любыми введенными двумя числами все действия сразу.</a:t>
            </a:r>
            <a:endParaRPr lang="ru-RU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184803" y="5114800"/>
            <a:ext cx="1008170" cy="9923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48114516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44854" y="362139"/>
            <a:ext cx="8872396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200" b="1" dirty="0" smtClean="0"/>
              <a:t>Домашнее  задание:</a:t>
            </a:r>
            <a:endParaRPr lang="ru-RU" sz="52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3358835" y="1964602"/>
            <a:ext cx="5785165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* По учебнику § 37 + записи по тетради;</a:t>
            </a:r>
          </a:p>
          <a:p>
            <a:r>
              <a:rPr lang="ru-RU" sz="3600" dirty="0" smtClean="0"/>
              <a:t>* Ответить на вопросы устно с. 207 №1-4.</a:t>
            </a:r>
          </a:p>
          <a:p>
            <a:r>
              <a:rPr lang="ru-RU" sz="3600" dirty="0" smtClean="0"/>
              <a:t>* В тетради с. 207 задание №5, 6;</a:t>
            </a:r>
          </a:p>
          <a:p>
            <a:r>
              <a:rPr lang="ru-RU" sz="3600" dirty="0" smtClean="0"/>
              <a:t>* Выучить по тетради.</a:t>
            </a:r>
            <a:endParaRPr lang="ru-RU" sz="3600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4854" y="1860853"/>
            <a:ext cx="3041966" cy="44385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18190345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44855" y="63374"/>
            <a:ext cx="8872396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200" b="1" dirty="0" smtClean="0"/>
              <a:t>Использованные источники информации:</a:t>
            </a:r>
            <a:endParaRPr lang="ru-RU" sz="52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516048" y="6274056"/>
            <a:ext cx="850120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/>
              <a:t>СПАСИБО  ЗА  ВНИМАНИЕ!</a:t>
            </a:r>
            <a:endParaRPr lang="ru-RU" sz="40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0" y="1819747"/>
            <a:ext cx="9144000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b="1" dirty="0" smtClean="0">
                <a:hlinkClick r:id="rId2"/>
              </a:rPr>
              <a:t>http://zedpost.ru/26/</a:t>
            </a:r>
            <a:r>
              <a:rPr lang="ru-RU" sz="2400" b="1" dirty="0" smtClean="0">
                <a:hlinkClick r:id="rId2"/>
              </a:rPr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b="1" dirty="0" smtClean="0">
                <a:hlinkClick r:id="rId2"/>
              </a:rPr>
              <a:t>http://russkie-programmy.ru/load/obrazovanie_i_nauka/programma_pascal_abc_na_russkom_paskal_abc/7-1-0-118</a:t>
            </a:r>
            <a:endParaRPr lang="ru-RU" sz="2400" b="1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b="1" dirty="0" smtClean="0">
                <a:hlinkClick r:id="rId3"/>
              </a:rPr>
              <a:t>http://www.5byte.ru/9/0017.php</a:t>
            </a:r>
            <a:r>
              <a:rPr lang="ru-RU" sz="2400" b="1" dirty="0" smtClean="0"/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b="1" dirty="0" smtClean="0">
                <a:hlinkClick r:id="rId4"/>
              </a:rPr>
              <a:t>http://ru.wikipedia.org/wiki/%D0%9B%D0%BE%D0%B3%D0%B8%D1%87%D0%B5%D1%81%D0%BA%D0%B0%D1%8F_%D0%BE%D0%BF%D0%B5%D1%80%D0%B0%D1%86%D0%B8%D1%8F</a:t>
            </a:r>
            <a:r>
              <a:rPr lang="ru-RU" sz="2400" b="1" dirty="0" smtClean="0"/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400" b="1" dirty="0" smtClean="0"/>
              <a:t>Семакин И.Г. Информатика и ИКТ: учебник для 9 класса / И.Г. Семакин, Л.А. </a:t>
            </a:r>
            <a:r>
              <a:rPr lang="ru-RU" sz="2400" b="1" dirty="0" err="1" smtClean="0"/>
              <a:t>Залогова</a:t>
            </a:r>
            <a:r>
              <a:rPr lang="ru-RU" sz="2400" b="1" dirty="0" smtClean="0"/>
              <a:t>, С.В. Русаков, Л.В. Шестакова. – 5-е изд. – М.: БИНОМ. Лаборатория знаний, 2012. 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xmlns="" val="18647478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1805795"/>
            <a:ext cx="9143999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/>
              <a:t>      </a:t>
            </a:r>
            <a:r>
              <a:rPr lang="ru-RU" sz="3500" b="1" dirty="0" smtClean="0"/>
              <a:t>Ветвление </a:t>
            </a:r>
            <a:r>
              <a:rPr lang="ru-RU" sz="3500" dirty="0" smtClean="0"/>
              <a:t>– это алгоритмическая конструкция, в которой в зависимости от условия выполняется та или иная последовательность действий. </a:t>
            </a:r>
          </a:p>
          <a:p>
            <a:endParaRPr lang="ru-RU" sz="3500" dirty="0" smtClean="0"/>
          </a:p>
          <a:p>
            <a:r>
              <a:rPr lang="ru-RU" sz="3500" dirty="0" smtClean="0"/>
              <a:t>В языке Паскаль имеется </a:t>
            </a:r>
            <a:r>
              <a:rPr lang="ru-RU" sz="3500" b="1" u="sng" dirty="0" smtClean="0"/>
              <a:t>оператор ветвления</a:t>
            </a:r>
            <a:r>
              <a:rPr lang="ru-RU" sz="3500" dirty="0" smtClean="0"/>
              <a:t>. </a:t>
            </a:r>
          </a:p>
          <a:p>
            <a:endParaRPr lang="ru-RU" sz="3500" dirty="0"/>
          </a:p>
          <a:p>
            <a:r>
              <a:rPr lang="ru-RU" sz="3500" dirty="0" smtClean="0"/>
              <a:t>Другое его название - </a:t>
            </a:r>
            <a:r>
              <a:rPr lang="ru-RU" sz="3500" b="1" u="sng" dirty="0" smtClean="0"/>
              <a:t>условный оператор</a:t>
            </a:r>
            <a:r>
              <a:rPr lang="ru-RU" sz="3500" dirty="0" smtClean="0"/>
              <a:t>.</a:t>
            </a:r>
            <a:endParaRPr lang="ru-RU" sz="3500" dirty="0"/>
          </a:p>
        </p:txBody>
      </p:sp>
      <p:sp>
        <p:nvSpPr>
          <p:cNvPr id="5" name="TextBox 4"/>
          <p:cNvSpPr txBox="1"/>
          <p:nvPr/>
        </p:nvSpPr>
        <p:spPr>
          <a:xfrm>
            <a:off x="1511928" y="126748"/>
            <a:ext cx="7523429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000" b="1" dirty="0" smtClean="0"/>
              <a:t>Оператор ветвления на Паскале</a:t>
            </a:r>
            <a:endParaRPr lang="ru-RU" sz="5000" b="1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6992" y="126748"/>
            <a:ext cx="1553166" cy="15343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0413719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1738265"/>
            <a:ext cx="8913136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500" b="1" dirty="0" err="1" smtClean="0"/>
              <a:t>if</a:t>
            </a:r>
            <a:r>
              <a:rPr lang="ru-RU" sz="3500" dirty="0" smtClean="0"/>
              <a:t> &lt;логическое выражение&gt; </a:t>
            </a:r>
            <a:r>
              <a:rPr lang="ru-RU" sz="3500" b="1" dirty="0" err="1" smtClean="0"/>
              <a:t>then</a:t>
            </a:r>
            <a:r>
              <a:rPr lang="ru-RU" sz="3500" dirty="0" smtClean="0"/>
              <a:t> &lt;оператор1&gt;</a:t>
            </a:r>
            <a:br>
              <a:rPr lang="ru-RU" sz="3500" dirty="0" smtClean="0"/>
            </a:br>
            <a:r>
              <a:rPr lang="ru-RU" sz="3500" b="1" dirty="0" err="1" smtClean="0"/>
              <a:t>else</a:t>
            </a:r>
            <a:r>
              <a:rPr lang="ru-RU" sz="3500" dirty="0" smtClean="0"/>
              <a:t> &lt;оператор2&gt;</a:t>
            </a:r>
          </a:p>
          <a:p>
            <a:endParaRPr lang="ru-RU" sz="4000" dirty="0" smtClean="0"/>
          </a:p>
          <a:p>
            <a:pPr algn="r"/>
            <a:r>
              <a:rPr lang="ru-RU" sz="4000" u="sng" dirty="0" smtClean="0"/>
              <a:t>Здесь:</a:t>
            </a:r>
          </a:p>
          <a:p>
            <a:pPr algn="r"/>
            <a:r>
              <a:rPr lang="ru-RU" sz="4000" b="1" dirty="0" err="1" smtClean="0"/>
              <a:t>if</a:t>
            </a:r>
            <a:r>
              <a:rPr lang="ru-RU" sz="4000" dirty="0" smtClean="0"/>
              <a:t> - "если", </a:t>
            </a:r>
          </a:p>
          <a:p>
            <a:pPr algn="r"/>
            <a:r>
              <a:rPr lang="ru-RU" sz="4000" b="1" dirty="0" err="1" smtClean="0"/>
              <a:t>then</a:t>
            </a:r>
            <a:r>
              <a:rPr lang="ru-RU" sz="4000" dirty="0" smtClean="0"/>
              <a:t> - "то", </a:t>
            </a:r>
          </a:p>
          <a:p>
            <a:pPr algn="r"/>
            <a:r>
              <a:rPr lang="ru-RU" sz="4000" b="1" dirty="0" err="1" smtClean="0"/>
              <a:t>else</a:t>
            </a:r>
            <a:r>
              <a:rPr lang="ru-RU" sz="4000" dirty="0" smtClean="0"/>
              <a:t> - "иначе".</a:t>
            </a:r>
            <a:endParaRPr lang="ru-RU" sz="4000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32919" y="3304828"/>
            <a:ext cx="3331676" cy="3023543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-1" y="27659"/>
            <a:ext cx="9270749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000" b="1" dirty="0" smtClean="0"/>
              <a:t>Формат полного оператора ветвления следующий:</a:t>
            </a:r>
          </a:p>
        </p:txBody>
      </p:sp>
    </p:spTree>
    <p:extLst>
      <p:ext uri="{BB962C8B-B14F-4D97-AF65-F5344CB8AC3E}">
        <p14:creationId xmlns:p14="http://schemas.microsoft.com/office/powerpoint/2010/main" xmlns="" val="5015466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144000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000" b="1" dirty="0" smtClean="0"/>
              <a:t>Программирование полного или неполного ветвления</a:t>
            </a: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984712800"/>
              </p:ext>
            </p:extLst>
          </p:nvPr>
        </p:nvGraphicFramePr>
        <p:xfrm>
          <a:off x="98505" y="2609340"/>
          <a:ext cx="8634430" cy="3760470"/>
        </p:xfrm>
        <a:graphic>
          <a:graphicData uri="http://schemas.openxmlformats.org/drawingml/2006/table">
            <a:tbl>
              <a:tblPr/>
              <a:tblGrid>
                <a:gridCol w="4317215"/>
                <a:gridCol w="4317215"/>
              </a:tblGrid>
              <a:tr h="3728086">
                <a:tc>
                  <a:txBody>
                    <a:bodyPr/>
                    <a:lstStyle/>
                    <a:p>
                      <a:pPr algn="ctr"/>
                      <a:r>
                        <a:rPr lang="ru-RU" sz="2700" b="1" dirty="0" err="1"/>
                        <a:t>алг</a:t>
                      </a:r>
                      <a:r>
                        <a:rPr lang="ru-RU" sz="2700" dirty="0"/>
                        <a:t> БИД1</a:t>
                      </a:r>
                      <a:br>
                        <a:rPr lang="ru-RU" sz="2700" dirty="0"/>
                      </a:br>
                      <a:r>
                        <a:rPr lang="ru-RU" sz="2700" b="1" dirty="0"/>
                        <a:t>вещ</a:t>
                      </a:r>
                      <a:r>
                        <a:rPr lang="ru-RU" sz="2700" dirty="0"/>
                        <a:t> А, В, С</a:t>
                      </a:r>
                      <a:br>
                        <a:rPr lang="ru-RU" sz="2700" dirty="0"/>
                      </a:br>
                      <a:r>
                        <a:rPr lang="ru-RU" sz="2700" b="1" dirty="0" err="1"/>
                        <a:t>нач</a:t>
                      </a:r>
                      <a:r>
                        <a:rPr lang="ru-RU" sz="2700" dirty="0"/>
                        <a:t> ввод А, В </a:t>
                      </a:r>
                      <a:br>
                        <a:rPr lang="ru-RU" sz="2700" dirty="0"/>
                      </a:br>
                      <a:r>
                        <a:rPr lang="ru-RU" sz="2700" dirty="0"/>
                        <a:t>     </a:t>
                      </a:r>
                      <a:r>
                        <a:rPr lang="ru-RU" sz="2700" b="1" dirty="0"/>
                        <a:t>если</a:t>
                      </a:r>
                      <a:r>
                        <a:rPr lang="ru-RU" sz="2700" dirty="0"/>
                        <a:t> А&gt;В </a:t>
                      </a:r>
                      <a:br>
                        <a:rPr lang="ru-RU" sz="2700" dirty="0"/>
                      </a:br>
                      <a:r>
                        <a:rPr lang="ru-RU" sz="2700" dirty="0"/>
                        <a:t>     </a:t>
                      </a:r>
                      <a:r>
                        <a:rPr lang="ru-RU" sz="2700" b="1" dirty="0"/>
                        <a:t>то</a:t>
                      </a:r>
                      <a:r>
                        <a:rPr lang="ru-RU" sz="2700" dirty="0"/>
                        <a:t> С:=А </a:t>
                      </a:r>
                      <a:br>
                        <a:rPr lang="ru-RU" sz="2700" dirty="0"/>
                      </a:br>
                      <a:r>
                        <a:rPr lang="ru-RU" sz="2700" dirty="0"/>
                        <a:t>     </a:t>
                      </a:r>
                      <a:r>
                        <a:rPr lang="ru-RU" sz="2700" b="1" dirty="0"/>
                        <a:t>иначе</a:t>
                      </a:r>
                      <a:r>
                        <a:rPr lang="ru-RU" sz="2700" dirty="0"/>
                        <a:t> С:=В </a:t>
                      </a:r>
                      <a:br>
                        <a:rPr lang="ru-RU" sz="2700" dirty="0"/>
                      </a:br>
                      <a:r>
                        <a:rPr lang="ru-RU" sz="2700" dirty="0"/>
                        <a:t>     </a:t>
                      </a:r>
                      <a:r>
                        <a:rPr lang="ru-RU" sz="2700" b="1" dirty="0" err="1"/>
                        <a:t>кв</a:t>
                      </a:r>
                      <a:r>
                        <a:rPr lang="ru-RU" sz="2700" dirty="0"/>
                        <a:t/>
                      </a:r>
                      <a:br>
                        <a:rPr lang="ru-RU" sz="2700" dirty="0"/>
                      </a:br>
                      <a:r>
                        <a:rPr lang="ru-RU" sz="2700" dirty="0"/>
                        <a:t>     вывод С</a:t>
                      </a:r>
                      <a:br>
                        <a:rPr lang="ru-RU" sz="2700" dirty="0"/>
                      </a:br>
                      <a:r>
                        <a:rPr lang="ru-RU" sz="2700" b="1" dirty="0"/>
                        <a:t>кон</a:t>
                      </a:r>
                      <a:endParaRPr lang="ru-RU" sz="2700" dirty="0"/>
                    </a:p>
                  </a:txBody>
                  <a:tcPr marL="28575" marR="28575" marT="28575" marB="2857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700" b="1" dirty="0"/>
                        <a:t>Program</a:t>
                      </a:r>
                      <a:r>
                        <a:rPr lang="en-US" sz="2700" dirty="0"/>
                        <a:t> BID1;</a:t>
                      </a:r>
                      <a:br>
                        <a:rPr lang="en-US" sz="2700" dirty="0"/>
                      </a:br>
                      <a:r>
                        <a:rPr lang="en-US" sz="2700" b="1" dirty="0" err="1"/>
                        <a:t>var</a:t>
                      </a:r>
                      <a:r>
                        <a:rPr lang="en-US" sz="2700" dirty="0"/>
                        <a:t> А, В, С : real;</a:t>
                      </a:r>
                      <a:br>
                        <a:rPr lang="en-US" sz="2700" dirty="0"/>
                      </a:br>
                      <a:r>
                        <a:rPr lang="en-US" sz="2700" b="1" dirty="0"/>
                        <a:t>begin</a:t>
                      </a:r>
                      <a:r>
                        <a:rPr lang="en-US" sz="2700" dirty="0"/>
                        <a:t> </a:t>
                      </a:r>
                      <a:r>
                        <a:rPr lang="en-US" sz="2700" dirty="0" err="1" smtClean="0"/>
                        <a:t>readln</a:t>
                      </a:r>
                      <a:r>
                        <a:rPr lang="ru-RU" sz="2700" dirty="0" smtClean="0"/>
                        <a:t> </a:t>
                      </a:r>
                      <a:r>
                        <a:rPr lang="en-US" sz="2700" dirty="0" smtClean="0"/>
                        <a:t>(</a:t>
                      </a:r>
                      <a:r>
                        <a:rPr lang="en-US" sz="2700" dirty="0"/>
                        <a:t>А, В);</a:t>
                      </a:r>
                      <a:br>
                        <a:rPr lang="en-US" sz="2700" dirty="0"/>
                      </a:br>
                      <a:r>
                        <a:rPr lang="en-US" sz="2700" dirty="0"/>
                        <a:t>     </a:t>
                      </a:r>
                      <a:r>
                        <a:rPr lang="en-US" sz="2700" b="1" dirty="0"/>
                        <a:t>if</a:t>
                      </a:r>
                      <a:r>
                        <a:rPr lang="en-US" sz="2700" dirty="0"/>
                        <a:t> A&gt;B </a:t>
                      </a:r>
                      <a:br>
                        <a:rPr lang="en-US" sz="2700" dirty="0"/>
                      </a:br>
                      <a:r>
                        <a:rPr lang="en-US" sz="2700" dirty="0"/>
                        <a:t>     </a:t>
                      </a:r>
                      <a:r>
                        <a:rPr lang="en-US" sz="2700" b="1" dirty="0"/>
                        <a:t>then</a:t>
                      </a:r>
                      <a:r>
                        <a:rPr lang="en-US" sz="2700" dirty="0"/>
                        <a:t> C:=A </a:t>
                      </a:r>
                      <a:br>
                        <a:rPr lang="en-US" sz="2700" dirty="0"/>
                      </a:br>
                      <a:r>
                        <a:rPr lang="en-US" sz="2700" dirty="0"/>
                        <a:t>     </a:t>
                      </a:r>
                      <a:r>
                        <a:rPr lang="en-US" sz="2700" b="1" dirty="0"/>
                        <a:t>else</a:t>
                      </a:r>
                      <a:r>
                        <a:rPr lang="en-US" sz="2700" dirty="0"/>
                        <a:t> C:=B;</a:t>
                      </a:r>
                      <a:br>
                        <a:rPr lang="en-US" sz="2700" dirty="0"/>
                      </a:br>
                      <a:r>
                        <a:rPr lang="en-US" sz="2700" dirty="0"/>
                        <a:t>     </a:t>
                      </a:r>
                      <a:r>
                        <a:rPr lang="en-US" sz="2700" dirty="0" err="1" smtClean="0"/>
                        <a:t>writeln</a:t>
                      </a:r>
                      <a:r>
                        <a:rPr lang="ru-RU" sz="2700" dirty="0" smtClean="0"/>
                        <a:t> </a:t>
                      </a:r>
                      <a:r>
                        <a:rPr lang="en-US" sz="2700" dirty="0" smtClean="0"/>
                        <a:t>(</a:t>
                      </a:r>
                      <a:r>
                        <a:rPr lang="en-US" sz="2700" dirty="0"/>
                        <a:t>С)</a:t>
                      </a:r>
                      <a:br>
                        <a:rPr lang="en-US" sz="2700" dirty="0"/>
                      </a:br>
                      <a:r>
                        <a:rPr lang="en-US" sz="2700" b="1" dirty="0"/>
                        <a:t>end.</a:t>
                      </a:r>
                      <a:endParaRPr lang="en-US" sz="2700" dirty="0"/>
                    </a:p>
                  </a:txBody>
                  <a:tcPr marL="28575" marR="28575" marT="28575" marB="2857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98505" y="1738265"/>
            <a:ext cx="9045495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   Сравните запись алгоритма БИД1 на алгоритмическом</a:t>
            </a:r>
            <a:r>
              <a:rPr kumimoji="0" lang="ru-RU" sz="18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</a:t>
            </a: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языке с соответствующей программой на языке программирования Паскаль.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241956" y="2461725"/>
            <a:ext cx="2670772" cy="369332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Полное ветвление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355302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101600" y="508000"/>
            <a:ext cx="9144001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В Паскале допускаются все виды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отношений (ниже указаны их знаки):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268846" y="1819043"/>
            <a:ext cx="7388100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dirty="0" smtClean="0"/>
              <a:t>&lt; (меньше);</a:t>
            </a:r>
          </a:p>
          <a:p>
            <a:r>
              <a:rPr lang="ru-RU" sz="4800" dirty="0" smtClean="0"/>
              <a:t>&gt; (больше);</a:t>
            </a:r>
          </a:p>
          <a:p>
            <a:r>
              <a:rPr lang="ru-RU" sz="4800" dirty="0" smtClean="0"/>
              <a:t>= (равно);</a:t>
            </a:r>
          </a:p>
          <a:p>
            <a:r>
              <a:rPr lang="ru-RU" sz="4800" dirty="0" smtClean="0"/>
              <a:t>&lt;&gt; (не равно);</a:t>
            </a:r>
          </a:p>
          <a:p>
            <a:r>
              <a:rPr lang="ru-RU" sz="4800" dirty="0" smtClean="0"/>
              <a:t>&lt;= (больше или равно);</a:t>
            </a:r>
          </a:p>
          <a:p>
            <a:r>
              <a:rPr lang="ru-RU" sz="4800" dirty="0" smtClean="0"/>
              <a:t>&lt;= (меньше или равно).</a:t>
            </a:r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802910" y="1819043"/>
            <a:ext cx="4067078" cy="3050309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0" y="0"/>
            <a:ext cx="91440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200" dirty="0" smtClean="0"/>
              <a:t>Простой формой логического выражения является </a:t>
            </a:r>
            <a:r>
              <a:rPr lang="ru-RU" sz="2200" b="1" dirty="0" smtClean="0"/>
              <a:t>оператор отношения.</a:t>
            </a:r>
            <a:endParaRPr lang="ru-RU" sz="2200" b="1" dirty="0"/>
          </a:p>
        </p:txBody>
      </p:sp>
    </p:spTree>
    <p:extLst>
      <p:ext uri="{BB962C8B-B14F-4D97-AF65-F5344CB8AC3E}">
        <p14:creationId xmlns:p14="http://schemas.microsoft.com/office/powerpoint/2010/main" xmlns="" val="416924581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827792290"/>
              </p:ext>
            </p:extLst>
          </p:nvPr>
        </p:nvGraphicFramePr>
        <p:xfrm>
          <a:off x="112515" y="2245545"/>
          <a:ext cx="8950004" cy="4412772"/>
        </p:xfrm>
        <a:graphic>
          <a:graphicData uri="http://schemas.openxmlformats.org/drawingml/2006/table">
            <a:tbl>
              <a:tblPr/>
              <a:tblGrid>
                <a:gridCol w="4475002"/>
                <a:gridCol w="4475002"/>
              </a:tblGrid>
              <a:tr h="4412772">
                <a:tc>
                  <a:txBody>
                    <a:bodyPr/>
                    <a:lstStyle/>
                    <a:p>
                      <a:pPr algn="ctr"/>
                      <a:r>
                        <a:rPr lang="ru-RU" sz="2700" b="1" dirty="0" err="1"/>
                        <a:t>алг</a:t>
                      </a:r>
                      <a:r>
                        <a:rPr lang="ru-RU" sz="2700" dirty="0"/>
                        <a:t> БИД2 </a:t>
                      </a:r>
                      <a:br>
                        <a:rPr lang="ru-RU" sz="2700" dirty="0"/>
                      </a:br>
                      <a:r>
                        <a:rPr lang="ru-RU" sz="2700" b="1" dirty="0"/>
                        <a:t>вещ</a:t>
                      </a:r>
                      <a:r>
                        <a:rPr lang="ru-RU" sz="2700" dirty="0"/>
                        <a:t> А, В, С</a:t>
                      </a:r>
                      <a:br>
                        <a:rPr lang="ru-RU" sz="2700" dirty="0"/>
                      </a:br>
                      <a:r>
                        <a:rPr lang="ru-RU" sz="2700" b="1" dirty="0" err="1"/>
                        <a:t>нач</a:t>
                      </a:r>
                      <a:r>
                        <a:rPr lang="ru-RU" sz="2700" dirty="0"/>
                        <a:t> ввод А, В</a:t>
                      </a:r>
                      <a:br>
                        <a:rPr lang="ru-RU" sz="2700" dirty="0"/>
                      </a:br>
                      <a:r>
                        <a:rPr lang="ru-RU" sz="2700" dirty="0"/>
                        <a:t>     С:=А</a:t>
                      </a:r>
                      <a:br>
                        <a:rPr lang="ru-RU" sz="2700" dirty="0"/>
                      </a:br>
                      <a:r>
                        <a:rPr lang="ru-RU" sz="2700" dirty="0"/>
                        <a:t>     </a:t>
                      </a:r>
                      <a:r>
                        <a:rPr lang="ru-RU" sz="2700" b="1" dirty="0"/>
                        <a:t>если</a:t>
                      </a:r>
                      <a:r>
                        <a:rPr lang="ru-RU" sz="2700" dirty="0"/>
                        <a:t> В &gt; А</a:t>
                      </a:r>
                      <a:br>
                        <a:rPr lang="ru-RU" sz="2700" dirty="0"/>
                      </a:br>
                      <a:r>
                        <a:rPr lang="ru-RU" sz="2700" dirty="0"/>
                        <a:t>     </a:t>
                      </a:r>
                      <a:r>
                        <a:rPr lang="ru-RU" sz="2700" b="1" dirty="0"/>
                        <a:t>то</a:t>
                      </a:r>
                      <a:r>
                        <a:rPr lang="ru-RU" sz="2700" dirty="0"/>
                        <a:t> С:=B</a:t>
                      </a:r>
                      <a:br>
                        <a:rPr lang="ru-RU" sz="2700" dirty="0"/>
                      </a:br>
                      <a:r>
                        <a:rPr lang="ru-RU" sz="2700" dirty="0"/>
                        <a:t>     </a:t>
                      </a:r>
                      <a:r>
                        <a:rPr lang="ru-RU" sz="2700" b="1" dirty="0" err="1"/>
                        <a:t>кв</a:t>
                      </a:r>
                      <a:r>
                        <a:rPr lang="ru-RU" sz="2700" dirty="0"/>
                        <a:t/>
                      </a:r>
                      <a:br>
                        <a:rPr lang="ru-RU" sz="2700" dirty="0"/>
                      </a:br>
                      <a:r>
                        <a:rPr lang="ru-RU" sz="2700" dirty="0"/>
                        <a:t>     вывод С</a:t>
                      </a:r>
                      <a:br>
                        <a:rPr lang="ru-RU" sz="2700" dirty="0"/>
                      </a:br>
                      <a:r>
                        <a:rPr lang="ru-RU" sz="2700" b="1" dirty="0"/>
                        <a:t>кон</a:t>
                      </a:r>
                      <a:endParaRPr lang="ru-RU" sz="2700" dirty="0"/>
                    </a:p>
                  </a:txBody>
                  <a:tcPr marL="28575" marR="28575" marT="28575" marB="2857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700" b="1" dirty="0"/>
                        <a:t>Program</a:t>
                      </a:r>
                      <a:r>
                        <a:rPr lang="en-US" sz="2700" dirty="0"/>
                        <a:t> BID2;</a:t>
                      </a:r>
                      <a:br>
                        <a:rPr lang="en-US" sz="2700" dirty="0"/>
                      </a:br>
                      <a:r>
                        <a:rPr lang="en-US" sz="2700" b="1" dirty="0" err="1"/>
                        <a:t>var</a:t>
                      </a:r>
                      <a:r>
                        <a:rPr lang="en-US" sz="2700" dirty="0"/>
                        <a:t> А, В, С : real;</a:t>
                      </a:r>
                      <a:br>
                        <a:rPr lang="en-US" sz="2700" dirty="0"/>
                      </a:br>
                      <a:r>
                        <a:rPr lang="en-US" sz="2700" b="1" dirty="0"/>
                        <a:t>begin</a:t>
                      </a:r>
                      <a:r>
                        <a:rPr lang="en-US" sz="2700" dirty="0"/>
                        <a:t> </a:t>
                      </a:r>
                      <a:r>
                        <a:rPr lang="en-US" sz="2700" dirty="0" err="1"/>
                        <a:t>readln</a:t>
                      </a:r>
                      <a:r>
                        <a:rPr lang="en-US" sz="2700" dirty="0"/>
                        <a:t>(А, В); </a:t>
                      </a:r>
                      <a:br>
                        <a:rPr lang="en-US" sz="2700" dirty="0"/>
                      </a:br>
                      <a:r>
                        <a:rPr lang="en-US" sz="2700" dirty="0"/>
                        <a:t>     С:=А; </a:t>
                      </a:r>
                      <a:br>
                        <a:rPr lang="en-US" sz="2700" dirty="0"/>
                      </a:br>
                      <a:r>
                        <a:rPr lang="en-US" sz="2700" dirty="0"/>
                        <a:t>     </a:t>
                      </a:r>
                      <a:r>
                        <a:rPr lang="en-US" sz="2700" b="1" dirty="0"/>
                        <a:t>if</a:t>
                      </a:r>
                      <a:r>
                        <a:rPr lang="en-US" sz="2700" dirty="0"/>
                        <a:t> B&gt;A</a:t>
                      </a:r>
                      <a:br>
                        <a:rPr lang="en-US" sz="2700" dirty="0"/>
                      </a:br>
                      <a:r>
                        <a:rPr lang="en-US" sz="2700" dirty="0"/>
                        <a:t>     </a:t>
                      </a:r>
                      <a:r>
                        <a:rPr lang="en-US" sz="2700" b="1" dirty="0"/>
                        <a:t>then</a:t>
                      </a:r>
                      <a:r>
                        <a:rPr lang="en-US" sz="2700" dirty="0"/>
                        <a:t> C:=B;</a:t>
                      </a:r>
                      <a:br>
                        <a:rPr lang="en-US" sz="2700" dirty="0"/>
                      </a:br>
                      <a:r>
                        <a:rPr lang="en-US" sz="2700" dirty="0"/>
                        <a:t>     write(С)</a:t>
                      </a:r>
                      <a:br>
                        <a:rPr lang="en-US" sz="2700" dirty="0"/>
                      </a:br>
                      <a:r>
                        <a:rPr lang="en-US" sz="2700" b="1" dirty="0"/>
                        <a:t>end.</a:t>
                      </a:r>
                      <a:endParaRPr lang="en-US" sz="2700" dirty="0"/>
                    </a:p>
                  </a:txBody>
                  <a:tcPr marL="28575" marR="28575" marT="28575" marB="2857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216909" y="0"/>
            <a:ext cx="8470780" cy="17543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А теперь запрограммируем на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Паскале алгоритм БИД,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в котором использовано ветвление</a:t>
            </a: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585990" y="2376644"/>
            <a:ext cx="2670772" cy="369332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Неполное ветвление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1" y="6392738"/>
            <a:ext cx="91440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/>
              <a:t>Опять все очень похоже. </a:t>
            </a:r>
            <a:r>
              <a:rPr lang="ru-RU" sz="2000" b="1" dirty="0" smtClean="0"/>
              <a:t>Ветвь </a:t>
            </a:r>
            <a:r>
              <a:rPr lang="ru-RU" sz="2000" b="1" u="sng" dirty="0" err="1" smtClean="0"/>
              <a:t>else</a:t>
            </a:r>
            <a:r>
              <a:rPr lang="ru-RU" sz="2000" b="1" dirty="0" smtClean="0"/>
              <a:t> в операторе ветвления может отсутствовать</a:t>
            </a:r>
            <a:r>
              <a:rPr lang="ru-RU" sz="2000" dirty="0" smtClean="0"/>
              <a:t>.</a:t>
            </a:r>
            <a:endParaRPr lang="ru-RU" sz="2000" dirty="0"/>
          </a:p>
        </p:txBody>
      </p:sp>
      <p:sp>
        <p:nvSpPr>
          <p:cNvPr id="9" name="TextBox 8"/>
          <p:cNvSpPr txBox="1"/>
          <p:nvPr/>
        </p:nvSpPr>
        <p:spPr>
          <a:xfrm>
            <a:off x="99213" y="1869714"/>
            <a:ext cx="4644804" cy="646331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Программирование на алгоритмическом языке: неполное ветвление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54801806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321333" y="0"/>
            <a:ext cx="6475619" cy="16312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5000" b="1" dirty="0" smtClean="0"/>
              <a:t>Программирование </a:t>
            </a:r>
          </a:p>
          <a:p>
            <a:pPr algn="ctr"/>
            <a:r>
              <a:rPr lang="ru-RU" sz="5000" b="1" dirty="0" smtClean="0"/>
              <a:t>вложенных ветвлений</a:t>
            </a:r>
            <a:endParaRPr lang="ru-RU" sz="5000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81482" y="1745117"/>
            <a:ext cx="906251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61950"/>
            <a:r>
              <a:rPr lang="ru-RU" b="1" dirty="0" smtClean="0"/>
              <a:t>Запишем на Паскале </a:t>
            </a:r>
            <a:r>
              <a:rPr lang="ru-RU" b="1" u="sng" dirty="0" smtClean="0"/>
              <a:t>программу определения большего из трех чисел</a:t>
            </a:r>
            <a:r>
              <a:rPr lang="ru-RU" b="1" dirty="0" smtClean="0"/>
              <a:t>, используя блок-схему.</a:t>
            </a:r>
            <a:endParaRPr lang="ru-RU" b="1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1482" y="2391448"/>
            <a:ext cx="3920150" cy="3783015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4083114" y="2828514"/>
            <a:ext cx="5060886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500" b="1" dirty="0" smtClean="0"/>
              <a:t>Program</a:t>
            </a:r>
            <a:r>
              <a:rPr lang="en-US" sz="2500" dirty="0" smtClean="0"/>
              <a:t> BIT2; </a:t>
            </a:r>
            <a:br>
              <a:rPr lang="en-US" sz="2500" dirty="0" smtClean="0"/>
            </a:br>
            <a:r>
              <a:rPr lang="en-US" sz="2500" b="1" dirty="0" err="1" smtClean="0"/>
              <a:t>var</a:t>
            </a:r>
            <a:r>
              <a:rPr lang="en-US" sz="2500" dirty="0" smtClean="0"/>
              <a:t> А, В, С, D: real; </a:t>
            </a:r>
            <a:br>
              <a:rPr lang="en-US" sz="2500" dirty="0" smtClean="0"/>
            </a:br>
            <a:r>
              <a:rPr lang="en-US" sz="2500" b="1" dirty="0" smtClean="0"/>
              <a:t>begin</a:t>
            </a:r>
            <a:r>
              <a:rPr lang="en-US" sz="2500" dirty="0" smtClean="0"/>
              <a:t> </a:t>
            </a:r>
            <a:r>
              <a:rPr lang="en-US" sz="2500" dirty="0" err="1" smtClean="0"/>
              <a:t>readln</a:t>
            </a:r>
            <a:r>
              <a:rPr lang="en-US" sz="2500" dirty="0" smtClean="0"/>
              <a:t>(А, В, С); </a:t>
            </a:r>
            <a:br>
              <a:rPr lang="en-US" sz="2500" dirty="0" smtClean="0"/>
            </a:br>
            <a:r>
              <a:rPr lang="en-US" sz="2500" dirty="0" smtClean="0"/>
              <a:t>     </a:t>
            </a:r>
            <a:r>
              <a:rPr lang="en-US" sz="2500" b="1" dirty="0" smtClean="0"/>
              <a:t>if</a:t>
            </a:r>
            <a:r>
              <a:rPr lang="en-US" sz="2500" dirty="0" smtClean="0"/>
              <a:t> A&gt;B</a:t>
            </a:r>
            <a:br>
              <a:rPr lang="en-US" sz="2500" dirty="0" smtClean="0"/>
            </a:br>
            <a:r>
              <a:rPr lang="en-US" sz="2500" dirty="0" smtClean="0"/>
              <a:t>          </a:t>
            </a:r>
            <a:r>
              <a:rPr lang="en-US" sz="2500" b="1" dirty="0" smtClean="0"/>
              <a:t>then if</a:t>
            </a:r>
            <a:r>
              <a:rPr lang="en-US" sz="2500" dirty="0" smtClean="0"/>
              <a:t> A&gt;C </a:t>
            </a:r>
            <a:r>
              <a:rPr lang="en-US" sz="2500" b="1" dirty="0" smtClean="0"/>
              <a:t>then</a:t>
            </a:r>
            <a:r>
              <a:rPr lang="en-US" sz="2500" dirty="0" smtClean="0"/>
              <a:t> D:=A </a:t>
            </a:r>
            <a:r>
              <a:rPr lang="en-US" sz="2500" b="1" dirty="0" smtClean="0"/>
              <a:t>else</a:t>
            </a:r>
            <a:r>
              <a:rPr lang="en-US" sz="2500" dirty="0" smtClean="0"/>
              <a:t> D:=B </a:t>
            </a:r>
            <a:br>
              <a:rPr lang="en-US" sz="2500" dirty="0" smtClean="0"/>
            </a:br>
            <a:r>
              <a:rPr lang="en-US" sz="2500" dirty="0" smtClean="0"/>
              <a:t>          </a:t>
            </a:r>
            <a:r>
              <a:rPr lang="en-US" sz="2500" b="1" dirty="0" smtClean="0"/>
              <a:t>else if</a:t>
            </a:r>
            <a:r>
              <a:rPr lang="en-US" sz="2500" dirty="0" smtClean="0"/>
              <a:t> B&gt;C </a:t>
            </a:r>
            <a:r>
              <a:rPr lang="en-US" sz="2500" b="1" dirty="0" smtClean="0"/>
              <a:t>then</a:t>
            </a:r>
            <a:r>
              <a:rPr lang="en-US" sz="2500" dirty="0" smtClean="0"/>
              <a:t> D:=B </a:t>
            </a:r>
            <a:r>
              <a:rPr lang="en-US" sz="2500" b="1" dirty="0" smtClean="0"/>
              <a:t>else</a:t>
            </a:r>
            <a:r>
              <a:rPr lang="en-US" sz="2500" dirty="0" smtClean="0"/>
              <a:t> D:=C;</a:t>
            </a:r>
            <a:br>
              <a:rPr lang="en-US" sz="2500" dirty="0" smtClean="0"/>
            </a:br>
            <a:r>
              <a:rPr lang="en-US" sz="2500" dirty="0" smtClean="0"/>
              <a:t>     </a:t>
            </a:r>
            <a:r>
              <a:rPr lang="en-US" sz="2500" dirty="0" err="1" smtClean="0"/>
              <a:t>writeln</a:t>
            </a:r>
            <a:r>
              <a:rPr lang="en-US" sz="2500" dirty="0" smtClean="0"/>
              <a:t>(D)</a:t>
            </a:r>
            <a:br>
              <a:rPr lang="en-US" sz="2500" dirty="0" smtClean="0"/>
            </a:br>
            <a:r>
              <a:rPr lang="en-US" sz="2500" b="1" dirty="0" smtClean="0"/>
              <a:t>end.</a:t>
            </a:r>
            <a:r>
              <a:rPr lang="en-US" sz="2500" dirty="0" smtClean="0"/>
              <a:t> </a:t>
            </a:r>
            <a:endParaRPr lang="en-US" sz="2500" dirty="0"/>
          </a:p>
        </p:txBody>
      </p:sp>
      <p:sp>
        <p:nvSpPr>
          <p:cNvPr id="8" name="TextBox 7"/>
          <p:cNvSpPr txBox="1"/>
          <p:nvPr/>
        </p:nvSpPr>
        <p:spPr>
          <a:xfrm>
            <a:off x="4083114" y="2182183"/>
            <a:ext cx="4725910" cy="646331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Составим программу на языке программирования Паскаль: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81482" y="6174463"/>
            <a:ext cx="3920150" cy="646331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Структура алгоритма – выбор большего из 3 чисел</a:t>
            </a: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5486400" y="6435679"/>
            <a:ext cx="34131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b="1" dirty="0" smtClean="0"/>
              <a:t>Перед </a:t>
            </a:r>
            <a:r>
              <a:rPr lang="en-US" b="1" dirty="0" smtClean="0"/>
              <a:t>else </a:t>
            </a:r>
            <a:r>
              <a:rPr lang="ru-RU" b="1" dirty="0" smtClean="0"/>
              <a:t>не ставится знак «;».</a:t>
            </a:r>
            <a:endParaRPr lang="ru-RU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5441135" y="5960197"/>
            <a:ext cx="33678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2 вариант решения задачи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0645472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99588" y="154406"/>
            <a:ext cx="91440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/>
              <a:t>Составим программу упорядочения значений двух переменных.</a:t>
            </a:r>
            <a:endParaRPr lang="ru-RU" sz="4000" b="1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97092779"/>
              </p:ext>
            </p:extLst>
          </p:nvPr>
        </p:nvGraphicFramePr>
        <p:xfrm>
          <a:off x="226336" y="1769390"/>
          <a:ext cx="8618900" cy="4629150"/>
        </p:xfrm>
        <a:graphic>
          <a:graphicData uri="http://schemas.openxmlformats.org/drawingml/2006/table">
            <a:tbl>
              <a:tblPr/>
              <a:tblGrid>
                <a:gridCol w="4309450"/>
                <a:gridCol w="4309450"/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ru-RU" sz="3000" b="1" dirty="0" err="1"/>
                        <a:t>алг</a:t>
                      </a:r>
                      <a:r>
                        <a:rPr lang="ru-RU" sz="3000" dirty="0"/>
                        <a:t> СОРТИРОВКА </a:t>
                      </a:r>
                      <a:br>
                        <a:rPr lang="ru-RU" sz="3000" dirty="0"/>
                      </a:br>
                      <a:r>
                        <a:rPr lang="ru-RU" sz="3000" b="1" dirty="0"/>
                        <a:t>вещ</a:t>
                      </a:r>
                      <a:r>
                        <a:rPr lang="ru-RU" sz="3000" dirty="0"/>
                        <a:t> X, Y, С </a:t>
                      </a:r>
                      <a:br>
                        <a:rPr lang="ru-RU" sz="3000" dirty="0"/>
                      </a:br>
                      <a:r>
                        <a:rPr lang="ru-RU" sz="3000" b="1" dirty="0" err="1"/>
                        <a:t>нач</a:t>
                      </a:r>
                      <a:r>
                        <a:rPr lang="ru-RU" sz="3000" dirty="0"/>
                        <a:t> ввод X, Y</a:t>
                      </a:r>
                      <a:br>
                        <a:rPr lang="ru-RU" sz="3000" dirty="0"/>
                      </a:br>
                      <a:r>
                        <a:rPr lang="ru-RU" sz="3000" dirty="0"/>
                        <a:t>     </a:t>
                      </a:r>
                      <a:r>
                        <a:rPr lang="ru-RU" sz="3000" b="1" dirty="0"/>
                        <a:t>если</a:t>
                      </a:r>
                      <a:r>
                        <a:rPr lang="ru-RU" sz="3000" dirty="0"/>
                        <a:t> X&gt;Y</a:t>
                      </a:r>
                      <a:br>
                        <a:rPr lang="ru-RU" sz="3000" dirty="0"/>
                      </a:br>
                      <a:r>
                        <a:rPr lang="ru-RU" sz="3000" dirty="0"/>
                        <a:t>     </a:t>
                      </a:r>
                      <a:r>
                        <a:rPr lang="ru-RU" sz="3000" b="1" dirty="0"/>
                        <a:t>то</a:t>
                      </a:r>
                      <a:r>
                        <a:rPr lang="ru-RU" sz="3000" dirty="0"/>
                        <a:t> С:=Х </a:t>
                      </a:r>
                      <a:br>
                        <a:rPr lang="ru-RU" sz="3000" dirty="0"/>
                      </a:br>
                      <a:r>
                        <a:rPr lang="ru-RU" sz="3000" dirty="0"/>
                        <a:t>       X:=Y</a:t>
                      </a:r>
                      <a:br>
                        <a:rPr lang="ru-RU" sz="3000" dirty="0"/>
                      </a:br>
                      <a:r>
                        <a:rPr lang="ru-RU" sz="3000" dirty="0"/>
                        <a:t>       Y:=C</a:t>
                      </a:r>
                      <a:br>
                        <a:rPr lang="ru-RU" sz="3000" dirty="0"/>
                      </a:br>
                      <a:r>
                        <a:rPr lang="ru-RU" sz="3000" dirty="0"/>
                        <a:t>     </a:t>
                      </a:r>
                      <a:r>
                        <a:rPr lang="ru-RU" sz="3000" b="1" dirty="0" err="1"/>
                        <a:t>кв</a:t>
                      </a:r>
                      <a:r>
                        <a:rPr lang="ru-RU" sz="3000" dirty="0"/>
                        <a:t/>
                      </a:r>
                      <a:br>
                        <a:rPr lang="ru-RU" sz="3000" dirty="0"/>
                      </a:br>
                      <a:r>
                        <a:rPr lang="ru-RU" sz="3000" dirty="0"/>
                        <a:t>     вывод X, Y</a:t>
                      </a:r>
                      <a:br>
                        <a:rPr lang="ru-RU" sz="3000" dirty="0"/>
                      </a:br>
                      <a:r>
                        <a:rPr lang="ru-RU" sz="3000" b="1" dirty="0"/>
                        <a:t>кон</a:t>
                      </a:r>
                      <a:endParaRPr lang="ru-RU" sz="3000" dirty="0"/>
                    </a:p>
                  </a:txBody>
                  <a:tcPr marL="28575" marR="28575" marT="28575" marB="2857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000" b="1" dirty="0"/>
                        <a:t>Program</a:t>
                      </a:r>
                      <a:r>
                        <a:rPr lang="en-US" sz="3000" dirty="0"/>
                        <a:t> SORTING;</a:t>
                      </a:r>
                      <a:br>
                        <a:rPr lang="en-US" sz="3000" dirty="0"/>
                      </a:br>
                      <a:r>
                        <a:rPr lang="en-US" sz="3000" b="1" dirty="0" err="1"/>
                        <a:t>var</a:t>
                      </a:r>
                      <a:r>
                        <a:rPr lang="en-US" sz="3000" dirty="0"/>
                        <a:t> X, Y, С : real;</a:t>
                      </a:r>
                      <a:br>
                        <a:rPr lang="en-US" sz="3000" dirty="0"/>
                      </a:br>
                      <a:r>
                        <a:rPr lang="en-US" sz="3000" b="1" dirty="0"/>
                        <a:t>begin</a:t>
                      </a:r>
                      <a:r>
                        <a:rPr lang="en-US" sz="3000" dirty="0"/>
                        <a:t> </a:t>
                      </a:r>
                      <a:r>
                        <a:rPr lang="en-US" sz="3000" dirty="0" err="1" smtClean="0"/>
                        <a:t>readln</a:t>
                      </a:r>
                      <a:r>
                        <a:rPr lang="ru-RU" sz="3000" dirty="0" smtClean="0"/>
                        <a:t> </a:t>
                      </a:r>
                      <a:r>
                        <a:rPr lang="en-US" sz="3000" dirty="0" smtClean="0"/>
                        <a:t>(</a:t>
                      </a:r>
                      <a:r>
                        <a:rPr lang="en-US" sz="3000" dirty="0"/>
                        <a:t>X, Y) ;</a:t>
                      </a:r>
                      <a:br>
                        <a:rPr lang="en-US" sz="3000" dirty="0"/>
                      </a:br>
                      <a:r>
                        <a:rPr lang="en-US" sz="3000" dirty="0"/>
                        <a:t>     </a:t>
                      </a:r>
                      <a:r>
                        <a:rPr lang="en-US" sz="3000" b="1" dirty="0"/>
                        <a:t>if</a:t>
                      </a:r>
                      <a:r>
                        <a:rPr lang="en-US" sz="3000" dirty="0"/>
                        <a:t> X&gt;Y</a:t>
                      </a:r>
                      <a:br>
                        <a:rPr lang="en-US" sz="3000" dirty="0"/>
                      </a:br>
                      <a:r>
                        <a:rPr lang="en-US" sz="3000" dirty="0"/>
                        <a:t>     </a:t>
                      </a:r>
                      <a:r>
                        <a:rPr lang="en-US" sz="3000" b="1" dirty="0"/>
                        <a:t>then begin</a:t>
                      </a:r>
                      <a:r>
                        <a:rPr lang="en-US" sz="3000" dirty="0"/>
                        <a:t> С : =X;</a:t>
                      </a:r>
                      <a:br>
                        <a:rPr lang="en-US" sz="3000" dirty="0"/>
                      </a:br>
                      <a:r>
                        <a:rPr lang="en-US" sz="3000" dirty="0"/>
                        <a:t>          X:=Y;</a:t>
                      </a:r>
                      <a:br>
                        <a:rPr lang="en-US" sz="3000" dirty="0"/>
                      </a:br>
                      <a:r>
                        <a:rPr lang="en-US" sz="3000" dirty="0"/>
                        <a:t>          Y:=C</a:t>
                      </a:r>
                      <a:br>
                        <a:rPr lang="en-US" sz="3000" dirty="0"/>
                      </a:br>
                      <a:r>
                        <a:rPr lang="en-US" sz="3000" dirty="0"/>
                        <a:t>       </a:t>
                      </a:r>
                      <a:r>
                        <a:rPr lang="en-US" sz="3000" b="1" dirty="0"/>
                        <a:t>end</a:t>
                      </a:r>
                      <a:r>
                        <a:rPr lang="en-US" sz="3000" dirty="0"/>
                        <a:t>;</a:t>
                      </a:r>
                      <a:br>
                        <a:rPr lang="en-US" sz="3000" dirty="0"/>
                      </a:br>
                      <a:r>
                        <a:rPr lang="en-US" sz="3000" dirty="0"/>
                        <a:t>     </a:t>
                      </a:r>
                      <a:r>
                        <a:rPr lang="en-US" sz="3000" dirty="0" smtClean="0"/>
                        <a:t>write</a:t>
                      </a:r>
                      <a:r>
                        <a:rPr lang="ru-RU" sz="3000" dirty="0" smtClean="0"/>
                        <a:t> </a:t>
                      </a:r>
                      <a:r>
                        <a:rPr lang="en-US" sz="3000" dirty="0" smtClean="0"/>
                        <a:t>(</a:t>
                      </a:r>
                      <a:r>
                        <a:rPr lang="en-US" sz="3000" dirty="0"/>
                        <a:t>X,Y)</a:t>
                      </a:r>
                      <a:br>
                        <a:rPr lang="en-US" sz="3000" dirty="0"/>
                      </a:br>
                      <a:r>
                        <a:rPr lang="en-US" sz="3000" b="1" dirty="0"/>
                        <a:t>end.</a:t>
                      </a:r>
                      <a:endParaRPr lang="en-US" sz="3000" dirty="0"/>
                    </a:p>
                  </a:txBody>
                  <a:tcPr marL="28575" marR="28575" marT="28575" marB="2857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82084707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0"/>
            <a:ext cx="9144000" cy="64479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000" dirty="0" smtClean="0"/>
              <a:t>       </a:t>
            </a:r>
            <a:r>
              <a:rPr lang="ru-RU" sz="2600" dirty="0" smtClean="0"/>
              <a:t>Этот пример иллюстрирует следующее </a:t>
            </a:r>
            <a:r>
              <a:rPr lang="ru-RU" sz="2600" u="sng" dirty="0" smtClean="0"/>
              <a:t>правило Паскаля</a:t>
            </a:r>
            <a:r>
              <a:rPr lang="ru-RU" sz="2600" dirty="0" smtClean="0"/>
              <a:t>: </a:t>
            </a:r>
            <a:r>
              <a:rPr lang="ru-RU" sz="2600" b="1" i="1" dirty="0" smtClean="0"/>
              <a:t>если на какой-то из ветвей оператора ветвления находится несколько последовательных операторов, то их нужно записывать между служебными словами </a:t>
            </a:r>
            <a:r>
              <a:rPr lang="ru-RU" sz="2600" b="1" i="1" dirty="0" err="1" smtClean="0"/>
              <a:t>begin</a:t>
            </a:r>
            <a:r>
              <a:rPr lang="ru-RU" sz="2600" i="1" dirty="0" smtClean="0"/>
              <a:t> и </a:t>
            </a:r>
            <a:r>
              <a:rPr lang="ru-RU" sz="2600" b="1" i="1" dirty="0" err="1" smtClean="0"/>
              <a:t>end</a:t>
            </a:r>
            <a:r>
              <a:rPr lang="ru-RU" sz="2600" i="1" dirty="0" smtClean="0"/>
              <a:t>. </a:t>
            </a:r>
          </a:p>
          <a:p>
            <a:endParaRPr lang="ru-RU" sz="3000" dirty="0"/>
          </a:p>
          <a:p>
            <a:r>
              <a:rPr lang="ru-RU" sz="3000" dirty="0" smtClean="0"/>
              <a:t>Конструкция такого вида:</a:t>
            </a:r>
          </a:p>
          <a:p>
            <a:endParaRPr lang="ru-RU" sz="3000" dirty="0" smtClean="0"/>
          </a:p>
          <a:p>
            <a:pPr algn="ctr"/>
            <a:r>
              <a:rPr lang="ru-RU" sz="3500" b="1" dirty="0" err="1" smtClean="0"/>
              <a:t>begin</a:t>
            </a:r>
            <a:r>
              <a:rPr lang="ru-RU" sz="3500" dirty="0" smtClean="0"/>
              <a:t> &lt;Последовательность операторов&gt; </a:t>
            </a:r>
            <a:r>
              <a:rPr lang="ru-RU" sz="3500" b="1" dirty="0" err="1" smtClean="0"/>
              <a:t>end</a:t>
            </a:r>
            <a:r>
              <a:rPr lang="ru-RU" sz="3500" dirty="0"/>
              <a:t> </a:t>
            </a:r>
            <a:endParaRPr lang="ru-RU" sz="3500" dirty="0" smtClean="0"/>
          </a:p>
          <a:p>
            <a:endParaRPr lang="ru-RU" sz="3000" dirty="0"/>
          </a:p>
          <a:p>
            <a:r>
              <a:rPr lang="ru-RU" sz="3000" dirty="0" smtClean="0"/>
              <a:t>называется </a:t>
            </a:r>
            <a:r>
              <a:rPr lang="ru-RU" sz="3000" b="1" dirty="0" smtClean="0"/>
              <a:t>составным оператором</a:t>
            </a:r>
            <a:r>
              <a:rPr lang="ru-RU" sz="3000" dirty="0" smtClean="0"/>
              <a:t>. </a:t>
            </a:r>
          </a:p>
          <a:p>
            <a:endParaRPr lang="ru-RU" sz="3000" dirty="0" smtClean="0"/>
          </a:p>
          <a:p>
            <a:r>
              <a:rPr lang="ru-RU" sz="3000" dirty="0" smtClean="0"/>
              <a:t>Следовательно, в описанной выше общей форме ветвления &lt;оператор1&gt; и &lt;оператор2&gt; могут быть простыми (один) и составными операторами.</a:t>
            </a:r>
            <a:endParaRPr lang="ru-RU" sz="3000" dirty="0"/>
          </a:p>
        </p:txBody>
      </p:sp>
    </p:spTree>
    <p:extLst>
      <p:ext uri="{BB962C8B-B14F-4D97-AF65-F5344CB8AC3E}">
        <p14:creationId xmlns:p14="http://schemas.microsoft.com/office/powerpoint/2010/main" xmlns="" val="2663283437"/>
      </p:ext>
    </p:extLst>
  </p:cSld>
  <p:clrMapOvr>
    <a:masterClrMapping/>
  </p:clrMapOvr>
</p:sld>
</file>

<file path=ppt/theme/theme1.xml><?xml version="1.0" encoding="utf-8"?>
<a:theme xmlns:a="http://schemas.openxmlformats.org/drawingml/2006/main" name="Ретро">
  <a:themeElements>
    <a:clrScheme name="Красный">
      <a:dk1>
        <a:sysClr val="windowText" lastClr="000000"/>
      </a:dk1>
      <a:lt1>
        <a:sysClr val="window" lastClr="FFFFFF"/>
      </a:lt1>
      <a:dk2>
        <a:srgbClr val="323232"/>
      </a:dk2>
      <a:lt2>
        <a:srgbClr val="E5C243"/>
      </a:lt2>
      <a:accent1>
        <a:srgbClr val="A5300F"/>
      </a:accent1>
      <a:accent2>
        <a:srgbClr val="D55816"/>
      </a:accent2>
      <a:accent3>
        <a:srgbClr val="E19825"/>
      </a:accent3>
      <a:accent4>
        <a:srgbClr val="B19C7D"/>
      </a:accent4>
      <a:accent5>
        <a:srgbClr val="7F5F52"/>
      </a:accent5>
      <a:accent6>
        <a:srgbClr val="B27D49"/>
      </a:accent6>
      <a:hlink>
        <a:srgbClr val="6B9F25"/>
      </a:hlink>
      <a:folHlink>
        <a:srgbClr val="B26B02"/>
      </a:folHlink>
    </a:clrScheme>
    <a:fontScheme name="Ретро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Ретро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Retrospect" id="{5F128B03-DCCA-4EEB-AB3B-CF2899314A46}" vid="{243AF7DC-D15B-41C0-AE81-23980D1B9FC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125</TotalTime>
  <Words>724</Words>
  <Application>Microsoft Office PowerPoint</Application>
  <PresentationFormat>Экран (4:3)</PresentationFormat>
  <Paragraphs>103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Ретро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Igor Ukhvarenok</dc:creator>
  <cp:lastModifiedBy>Андрей Кутько</cp:lastModifiedBy>
  <cp:revision>37</cp:revision>
  <dcterms:created xsi:type="dcterms:W3CDTF">2014-03-02T14:19:52Z</dcterms:created>
  <dcterms:modified xsi:type="dcterms:W3CDTF">2015-11-08T14:22:09Z</dcterms:modified>
</cp:coreProperties>
</file>