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7" r:id="rId3"/>
    <p:sldId id="268" r:id="rId4"/>
    <p:sldId id="269" r:id="rId5"/>
    <p:sldId id="284" r:id="rId6"/>
    <p:sldId id="285" r:id="rId7"/>
    <p:sldId id="286" r:id="rId8"/>
    <p:sldId id="288" r:id="rId9"/>
    <p:sldId id="289" r:id="rId10"/>
    <p:sldId id="292" r:id="rId11"/>
    <p:sldId id="274" r:id="rId12"/>
    <p:sldId id="275" r:id="rId13"/>
    <p:sldId id="276" r:id="rId14"/>
    <p:sldId id="278" r:id="rId15"/>
    <p:sldId id="277" r:id="rId16"/>
    <p:sldId id="279" r:id="rId17"/>
    <p:sldId id="295" r:id="rId18"/>
    <p:sldId id="296" r:id="rId19"/>
    <p:sldId id="297" r:id="rId20"/>
    <p:sldId id="298" r:id="rId21"/>
    <p:sldId id="299" r:id="rId22"/>
    <p:sldId id="327" r:id="rId23"/>
    <p:sldId id="301" r:id="rId24"/>
    <p:sldId id="308" r:id="rId25"/>
    <p:sldId id="323" r:id="rId26"/>
    <p:sldId id="324" r:id="rId27"/>
    <p:sldId id="325" r:id="rId28"/>
    <p:sldId id="326" r:id="rId29"/>
    <p:sldId id="318" r:id="rId30"/>
    <p:sldId id="328" r:id="rId3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BC853-A51E-467E-A1A3-E15208ABB9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aper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668162" cy="6858000"/>
          </a:xfrm>
          <a:prstGeom prst="rect">
            <a:avLst/>
          </a:prstGeom>
        </p:spPr>
      </p:pic>
      <p:pic>
        <p:nvPicPr>
          <p:cNvPr id="7" name="Рисунок 6" descr="paper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0"/>
            <a:ext cx="1668162" cy="6858000"/>
          </a:xfrm>
          <a:prstGeom prst="rect">
            <a:avLst/>
          </a:prstGeom>
        </p:spPr>
      </p:pic>
      <p:pic>
        <p:nvPicPr>
          <p:cNvPr id="9" name="Рисунок 8" descr="paper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0"/>
            <a:ext cx="1668162" cy="6858000"/>
          </a:xfrm>
          <a:prstGeom prst="rect">
            <a:avLst/>
          </a:prstGeom>
        </p:spPr>
      </p:pic>
      <p:pic>
        <p:nvPicPr>
          <p:cNvPr id="10" name="Рисунок 9" descr="paper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0"/>
            <a:ext cx="1668162" cy="6858000"/>
          </a:xfrm>
          <a:prstGeom prst="rect">
            <a:avLst/>
          </a:prstGeom>
        </p:spPr>
      </p:pic>
      <p:pic>
        <p:nvPicPr>
          <p:cNvPr id="11" name="Рисунок 10" descr="paper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0"/>
            <a:ext cx="1668162" cy="6858000"/>
          </a:xfrm>
          <a:prstGeom prst="rect">
            <a:avLst/>
          </a:prstGeom>
        </p:spPr>
      </p:pic>
      <p:pic>
        <p:nvPicPr>
          <p:cNvPr id="12" name="Рисунок 11" descr="paper22.jpg"/>
          <p:cNvPicPr>
            <a:picLocks noChangeAspect="1"/>
          </p:cNvPicPr>
          <p:nvPr/>
        </p:nvPicPr>
        <p:blipFill>
          <a:blip r:embed="rId5" cstate="print"/>
          <a:srcRect r="37440"/>
          <a:stretch>
            <a:fillRect/>
          </a:stretch>
        </p:blipFill>
        <p:spPr>
          <a:xfrm>
            <a:off x="8100392" y="0"/>
            <a:ext cx="1043608" cy="6858000"/>
          </a:xfrm>
          <a:prstGeom prst="rect">
            <a:avLst/>
          </a:prstGeom>
        </p:spPr>
      </p:pic>
      <p:pic>
        <p:nvPicPr>
          <p:cNvPr id="14" name="Рисунок 13" descr="14358e5cf30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589240"/>
            <a:ext cx="1383229" cy="10961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1A18307-9F64-4AE6-9CED-E6F57C047474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rexbooks.ucoz.ru/_ph/42/2/289357988.jpg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multjashki.net/img_kadr/den.rozhdenija.babushki.avi.image6.jpg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bms.24open.ru/images/5d71ccfdb049499b2d3e8b302fcfa97e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fb2book.com/books/20000/20000/19100/19090/19082/site/images/any2fbimgloader7.jpeg" TargetMode="Externa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s60.radikal.ru/i169/0809/90/886bb7850ba9.png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i="1" dirty="0" smtClean="0"/>
              <a:t>   </a:t>
            </a:r>
            <a:r>
              <a:rPr lang="ru-RU" sz="4000" b="1" i="1" dirty="0" smtClean="0"/>
              <a:t>Ум и сердце в работу вложи,</a:t>
            </a:r>
            <a:br>
              <a:rPr lang="ru-RU" sz="4000" b="1" i="1" dirty="0" smtClean="0"/>
            </a:br>
            <a:r>
              <a:rPr lang="ru-RU" sz="4000" b="1" i="1" dirty="0" smtClean="0"/>
              <a:t>Каждой секундой в труде дорожи.</a:t>
            </a:r>
            <a:br>
              <a:rPr lang="ru-RU" sz="4000" b="1" i="1" dirty="0" smtClean="0"/>
            </a:br>
            <a:r>
              <a:rPr lang="ru-RU" sz="4000" b="1" i="1" dirty="0" smtClean="0"/>
              <a:t>Пусть книги друзьями заходят в дома.</a:t>
            </a:r>
            <a:br>
              <a:rPr lang="ru-RU" sz="4000" b="1" i="1" dirty="0" smtClean="0"/>
            </a:br>
            <a:r>
              <a:rPr lang="ru-RU" sz="4000" b="1" i="1" dirty="0" smtClean="0"/>
              <a:t>Читайте всю жизнь, набирайтесь ума.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dirty="0" smtClean="0"/>
              <a:t>«Сыновья»</a:t>
            </a:r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1" name="Picture 2" descr="C:\Users\User\Pictures\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52959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500063" y="207168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b="1" smtClean="0"/>
              <a:t>Разгадай кроссворд </a:t>
            </a:r>
            <a:br>
              <a:rPr lang="ru-RU" sz="4800" b="1" smtClean="0"/>
            </a:br>
            <a:r>
              <a:rPr lang="ru-RU" sz="4800" b="1" smtClean="0"/>
              <a:t>«Имена»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smtClean="0"/>
              <a:t>1. Мальчик, который хотел сделать что-то хорошее</a:t>
            </a:r>
          </a:p>
        </p:txBody>
      </p:sp>
      <p:pic>
        <p:nvPicPr>
          <p:cNvPr id="4" name="Содержимое 3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9142" y="1882229"/>
            <a:ext cx="4285715" cy="3961905"/>
          </a:xfrm>
        </p:spPr>
      </p:pic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3214688" y="3071813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Ю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3786188" y="3071813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/>
        </p:nvGraphicFramePr>
        <p:xfrm>
          <a:off x="4357688" y="3071813"/>
          <a:ext cx="571504" cy="5000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smtClean="0"/>
              <a:t>2. Мальчик, который не знал вежливых слов</a:t>
            </a:r>
          </a:p>
        </p:txBody>
      </p:sp>
      <p:pic>
        <p:nvPicPr>
          <p:cNvPr id="5" name="Содержимое 3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9142" y="1882229"/>
            <a:ext cx="4285715" cy="3961905"/>
          </a:xfrm>
        </p:spPr>
      </p:pic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357688" y="2571750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4357688" y="3786188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/>
        </p:nvGraphicFramePr>
        <p:xfrm>
          <a:off x="4357688" y="4286250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Содержимое 3"/>
          <p:cNvGraphicFramePr>
            <a:graphicFrameLocks/>
          </p:cNvGraphicFramePr>
          <p:nvPr/>
        </p:nvGraphicFramePr>
        <p:xfrm>
          <a:off x="4357688" y="4857750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Содержимое 3"/>
          <p:cNvGraphicFramePr>
            <a:graphicFrameLocks/>
          </p:cNvGraphicFramePr>
          <p:nvPr/>
        </p:nvGraphicFramePr>
        <p:xfrm>
          <a:off x="4357688" y="5357813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smtClean="0"/>
              <a:t>3. Мальчик, который поделился с другом завтраком</a:t>
            </a:r>
          </a:p>
        </p:txBody>
      </p:sp>
      <p:pic>
        <p:nvPicPr>
          <p:cNvPr id="4" name="Содержимое 3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9142" y="1882229"/>
            <a:ext cx="4285715" cy="3961905"/>
          </a:xfrm>
        </p:spPr>
      </p:pic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3214688" y="4214813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3786188" y="4214813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5000625" y="4214813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/>
        </p:nvGraphicFramePr>
        <p:xfrm>
          <a:off x="5572125" y="4214813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Содержимое 3"/>
          <p:cNvGraphicFramePr>
            <a:graphicFrameLocks/>
          </p:cNvGraphicFramePr>
          <p:nvPr/>
        </p:nvGraphicFramePr>
        <p:xfrm>
          <a:off x="6143625" y="4214813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smtClean="0"/>
              <a:t>4. Девочка, которая пожалела карандаш для подруги</a:t>
            </a:r>
          </a:p>
        </p:txBody>
      </p:sp>
      <p:pic>
        <p:nvPicPr>
          <p:cNvPr id="4" name="Содержимое 3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9142" y="1882229"/>
            <a:ext cx="4285715" cy="3961905"/>
          </a:xfrm>
        </p:spPr>
      </p:pic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929188" y="5286375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5572125" y="5286375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6143625" y="5286375"/>
          <a:ext cx="571504" cy="571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150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500063" y="1928813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smtClean="0"/>
              <a:t>Выбери правильный 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i="1" dirty="0" smtClean="0"/>
              <a:t>Старичок мальчику сказал  волшебное  слово:</a:t>
            </a:r>
            <a:r>
              <a:rPr lang="ru-RU" b="1" i="1" dirty="0" smtClean="0">
                <a:solidFill>
                  <a:srgbClr val="A50021"/>
                </a:solidFill>
              </a:rPr>
              <a:t/>
            </a:r>
            <a:br>
              <a:rPr lang="ru-RU" b="1" i="1" dirty="0" smtClean="0">
                <a:solidFill>
                  <a:srgbClr val="A50021"/>
                </a:solidFill>
              </a:rPr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75" y="2071688"/>
            <a:ext cx="4729163" cy="2571750"/>
          </a:xfrm>
        </p:spPr>
        <p:txBody>
          <a:bodyPr/>
          <a:lstStyle/>
          <a:p>
            <a:pPr eaLnBrk="1" hangingPunct="1"/>
            <a:r>
              <a:rPr lang="ru-RU" sz="4400" b="1" i="1" smtClean="0">
                <a:solidFill>
                  <a:srgbClr val="A50021"/>
                </a:solidFill>
              </a:rPr>
              <a:t>Спасибо</a:t>
            </a:r>
          </a:p>
          <a:p>
            <a:pPr eaLnBrk="1" hangingPunct="1"/>
            <a:r>
              <a:rPr lang="ru-RU" sz="4400" b="1" i="1" smtClean="0">
                <a:solidFill>
                  <a:srgbClr val="A50021"/>
                </a:solidFill>
              </a:rPr>
              <a:t>Пожалуйста</a:t>
            </a:r>
          </a:p>
          <a:p>
            <a:pPr eaLnBrk="1" hangingPunct="1"/>
            <a:r>
              <a:rPr lang="ru-RU" sz="4400" b="1" i="1" smtClean="0">
                <a:solidFill>
                  <a:srgbClr val="A50021"/>
                </a:solidFill>
              </a:rPr>
              <a:t>Доброе  утро</a:t>
            </a:r>
          </a:p>
          <a:p>
            <a:pPr eaLnBrk="1" hangingPunct="1"/>
            <a:endParaRPr lang="ru-RU" smtClean="0"/>
          </a:p>
        </p:txBody>
      </p:sp>
      <p:pic>
        <p:nvPicPr>
          <p:cNvPr id="41987" name="Picture 6" descr="Картинка 1 из 29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420888"/>
            <a:ext cx="2928938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i="1" dirty="0" smtClean="0"/>
              <a:t>«Убери посуду, Юрочка!» -  попросила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313" y="2071688"/>
            <a:ext cx="6900862" cy="3411537"/>
          </a:xfrm>
        </p:spPr>
        <p:txBody>
          <a:bodyPr/>
          <a:lstStyle/>
          <a:p>
            <a:pPr eaLnBrk="1" hangingPunct="1"/>
            <a:r>
              <a:rPr lang="ru-RU" sz="4400" b="1" i="1" dirty="0" smtClean="0">
                <a:solidFill>
                  <a:srgbClr val="A50021"/>
                </a:solidFill>
              </a:rPr>
              <a:t>Бабушка</a:t>
            </a:r>
          </a:p>
          <a:p>
            <a:pPr eaLnBrk="1" hangingPunct="1"/>
            <a:r>
              <a:rPr lang="ru-RU" sz="4400" b="1" i="1" dirty="0" smtClean="0">
                <a:solidFill>
                  <a:srgbClr val="A50021"/>
                </a:solidFill>
              </a:rPr>
              <a:t>Няня</a:t>
            </a:r>
          </a:p>
          <a:p>
            <a:pPr eaLnBrk="1" hangingPunct="1"/>
            <a:r>
              <a:rPr lang="ru-RU" sz="4400" b="1" i="1" dirty="0" smtClean="0">
                <a:solidFill>
                  <a:srgbClr val="A50021"/>
                </a:solidFill>
              </a:rPr>
              <a:t>Мама</a:t>
            </a:r>
            <a:endParaRPr lang="ru-RU" sz="4400" dirty="0" smtClean="0"/>
          </a:p>
        </p:txBody>
      </p:sp>
      <p:pic>
        <p:nvPicPr>
          <p:cNvPr id="43011" name="Picture 2" descr="Картинка 57 из 578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8538" y="3500438"/>
            <a:ext cx="3716337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429250" y="3000375"/>
            <a:ext cx="29289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400" b="1" kern="0" dirty="0">
                <a:latin typeface="+mn-lt"/>
                <a:cs typeface="+mn-cs"/>
              </a:rPr>
              <a:t>«Хорошее»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i="1" dirty="0" smtClean="0"/>
              <a:t>Мальчик  у  сестры  попросил  одну  краску</a:t>
            </a:r>
            <a:r>
              <a:rPr lang="ru-RU" b="1" i="1" dirty="0" smtClean="0">
                <a:solidFill>
                  <a:srgbClr val="A50021"/>
                </a:solidFill>
              </a:rPr>
              <a:t/>
            </a:r>
            <a:br>
              <a:rPr lang="ru-RU" b="1" i="1" dirty="0" smtClean="0">
                <a:solidFill>
                  <a:srgbClr val="A50021"/>
                </a:solidFill>
              </a:rPr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2071688"/>
            <a:ext cx="4543425" cy="232886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4400" b="1" i="1" smtClean="0">
                <a:solidFill>
                  <a:srgbClr val="A50021"/>
                </a:solidFill>
              </a:rPr>
              <a:t>Красную</a:t>
            </a:r>
          </a:p>
          <a:p>
            <a:pPr eaLnBrk="1" hangingPunct="1"/>
            <a:r>
              <a:rPr lang="ru-RU" sz="4400" b="1" i="1" smtClean="0">
                <a:solidFill>
                  <a:srgbClr val="A50021"/>
                </a:solidFill>
              </a:rPr>
              <a:t>Синюю</a:t>
            </a:r>
          </a:p>
          <a:p>
            <a:pPr eaLnBrk="1" hangingPunct="1"/>
            <a:r>
              <a:rPr lang="ru-RU" sz="4400" b="1" i="1" smtClean="0">
                <a:solidFill>
                  <a:srgbClr val="A50021"/>
                </a:solidFill>
              </a:rPr>
              <a:t>Зелёную</a:t>
            </a:r>
          </a:p>
          <a:p>
            <a:pPr eaLnBrk="1" hangingPunct="1"/>
            <a:endParaRPr lang="ru-RU" sz="4400" smtClean="0"/>
          </a:p>
        </p:txBody>
      </p:sp>
      <p:pic>
        <p:nvPicPr>
          <p:cNvPr id="44035" name="Picture 5" descr="сканирование0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8" y="3714750"/>
            <a:ext cx="4495800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4786313" y="3000375"/>
            <a:ext cx="35718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400" b="1" kern="0" dirty="0">
                <a:latin typeface="+mn-lt"/>
                <a:cs typeface="+mn-cs"/>
              </a:rPr>
              <a:t>«Волшебное слово»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dirty="0" smtClean="0"/>
              <a:t>Найди портрет В.Осеевой</a:t>
            </a:r>
          </a:p>
        </p:txBody>
      </p:sp>
      <p:pic>
        <p:nvPicPr>
          <p:cNvPr id="2150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2071688"/>
            <a:ext cx="2714625" cy="3392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7" name="Picture 4" descr="сканирование0016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2132856"/>
            <a:ext cx="2714625" cy="3432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i="1" dirty="0" smtClean="0"/>
              <a:t>Как зовут собаку в рассказе «Хорошее»</a:t>
            </a: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428750" y="2428875"/>
            <a:ext cx="4071938" cy="2928938"/>
          </a:xfrm>
        </p:spPr>
        <p:txBody>
          <a:bodyPr/>
          <a:lstStyle/>
          <a:p>
            <a:pPr eaLnBrk="1" hangingPunct="1"/>
            <a:r>
              <a:rPr lang="ru-RU" sz="4400" b="1" i="1" smtClean="0">
                <a:solidFill>
                  <a:srgbClr val="A50021"/>
                </a:solidFill>
              </a:rPr>
              <a:t>Трезорка</a:t>
            </a:r>
          </a:p>
          <a:p>
            <a:pPr eaLnBrk="1" hangingPunct="1"/>
            <a:r>
              <a:rPr lang="ru-RU" sz="4400" b="1" i="1" smtClean="0">
                <a:solidFill>
                  <a:srgbClr val="A50021"/>
                </a:solidFill>
              </a:rPr>
              <a:t>Дружок</a:t>
            </a:r>
          </a:p>
          <a:p>
            <a:pPr eaLnBrk="1" hangingPunct="1"/>
            <a:r>
              <a:rPr lang="ru-RU" sz="4400" b="1" i="1" smtClean="0">
                <a:solidFill>
                  <a:srgbClr val="A50021"/>
                </a:solidFill>
              </a:rPr>
              <a:t>Бум</a:t>
            </a:r>
          </a:p>
          <a:p>
            <a:pPr eaLnBrk="1" hangingPunct="1"/>
            <a:endParaRPr lang="ru-RU" sz="4400" smtClean="0"/>
          </a:p>
        </p:txBody>
      </p:sp>
      <p:pic>
        <p:nvPicPr>
          <p:cNvPr id="45059" name="Picture 2" descr="Картинка 361 из 9998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2928938"/>
            <a:ext cx="2909888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i="1" dirty="0" smtClean="0"/>
              <a:t>Что потерял Витя в школе?</a:t>
            </a: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1285875" y="2000250"/>
            <a:ext cx="4214813" cy="2614613"/>
          </a:xfrm>
        </p:spPr>
        <p:txBody>
          <a:bodyPr/>
          <a:lstStyle/>
          <a:p>
            <a:pPr eaLnBrk="1" hangingPunct="1"/>
            <a:r>
              <a:rPr lang="ru-RU" sz="4400" b="1" i="1" smtClean="0">
                <a:solidFill>
                  <a:srgbClr val="A50021"/>
                </a:solidFill>
              </a:rPr>
              <a:t>Дневник</a:t>
            </a:r>
          </a:p>
          <a:p>
            <a:pPr eaLnBrk="1" hangingPunct="1"/>
            <a:r>
              <a:rPr lang="ru-RU" sz="4400" b="1" i="1" smtClean="0">
                <a:solidFill>
                  <a:srgbClr val="A50021"/>
                </a:solidFill>
              </a:rPr>
              <a:t>Завтрак</a:t>
            </a:r>
          </a:p>
          <a:p>
            <a:pPr eaLnBrk="1" hangingPunct="1"/>
            <a:r>
              <a:rPr lang="ru-RU" sz="4400" b="1" i="1" smtClean="0">
                <a:solidFill>
                  <a:srgbClr val="A50021"/>
                </a:solidFill>
              </a:rPr>
              <a:t>Совесть</a:t>
            </a:r>
            <a:endParaRPr lang="ru-RU" sz="4400" smtClean="0"/>
          </a:p>
        </p:txBody>
      </p:sp>
      <p:pic>
        <p:nvPicPr>
          <p:cNvPr id="46082" name="Picture 6" descr="сканирование0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75" y="2857500"/>
            <a:ext cx="2709863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857875" y="2286000"/>
            <a:ext cx="2714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400" b="1" kern="0" dirty="0">
                <a:latin typeface="+mn-lt"/>
                <a:cs typeface="+mn-cs"/>
              </a:rPr>
              <a:t>«Три товарища»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/>
          </p:nvPr>
        </p:nvSpPr>
        <p:spPr>
          <a:xfrm>
            <a:off x="500063" y="11430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dirty="0" smtClean="0"/>
              <a:t>Что хорошее в рассказе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1857375"/>
            <a:ext cx="6858000" cy="2185988"/>
          </a:xfrm>
        </p:spPr>
        <p:txBody>
          <a:bodyPr/>
          <a:lstStyle/>
          <a:p>
            <a:pPr eaLnBrk="1" hangingPunct="1"/>
            <a:r>
              <a:rPr lang="ru-RU" sz="4400" b="1" i="1" smtClean="0">
                <a:solidFill>
                  <a:srgbClr val="C00000"/>
                </a:solidFill>
              </a:rPr>
              <a:t> хорошие мысли</a:t>
            </a:r>
          </a:p>
          <a:p>
            <a:pPr eaLnBrk="1" hangingPunct="1"/>
            <a:r>
              <a:rPr lang="ru-RU" sz="4400" b="1" i="1" smtClean="0">
                <a:solidFill>
                  <a:srgbClr val="C00000"/>
                </a:solidFill>
              </a:rPr>
              <a:t> поступки мальчика</a:t>
            </a:r>
          </a:p>
          <a:p>
            <a:pPr eaLnBrk="1" hangingPunct="1"/>
            <a:endParaRPr lang="ru-RU" sz="4400" b="1" i="1" smtClean="0">
              <a:solidFill>
                <a:srgbClr val="C00000"/>
              </a:solidFill>
            </a:endParaRPr>
          </a:p>
        </p:txBody>
      </p:sp>
      <p:pic>
        <p:nvPicPr>
          <p:cNvPr id="48131" name="Picture 6" descr="Картинка 7 из 2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73016"/>
            <a:ext cx="24796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>
          <a:xfrm>
            <a:off x="500063" y="207168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b="1" smtClean="0"/>
              <a:t>Из какого рассказа этот предмет или герой?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 descr="Картинка 3 из 780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75" y="1857375"/>
            <a:ext cx="2166938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2" name="Содержимое 2"/>
          <p:cNvSpPr>
            <a:spLocks noGrp="1"/>
          </p:cNvSpPr>
          <p:nvPr>
            <p:ph idx="1"/>
          </p:nvPr>
        </p:nvSpPr>
        <p:spPr>
          <a:xfrm>
            <a:off x="2357438" y="785813"/>
            <a:ext cx="5143500" cy="9286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i="1" smtClean="0">
                <a:solidFill>
                  <a:srgbClr val="A50021"/>
                </a:solidFill>
              </a:rPr>
              <a:t>«Волшебное слово»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786063" y="5072063"/>
            <a:ext cx="42862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600" b="1" i="1" kern="0" dirty="0">
                <a:solidFill>
                  <a:srgbClr val="A50021"/>
                </a:solidFill>
                <a:latin typeface="+mn-lt"/>
                <a:cs typeface="+mn-cs"/>
              </a:rPr>
              <a:t>«Синие листья»</a:t>
            </a:r>
          </a:p>
        </p:txBody>
      </p:sp>
      <p:sp>
        <p:nvSpPr>
          <p:cNvPr id="7" name="Улыбающееся лицо 6">
            <a:hlinkClick r:id="" action="ppaction://noaction"/>
          </p:cNvPr>
          <p:cNvSpPr/>
          <p:nvPr/>
        </p:nvSpPr>
        <p:spPr>
          <a:xfrm>
            <a:off x="1928813" y="928688"/>
            <a:ext cx="357187" cy="357187"/>
          </a:xfrm>
          <a:prstGeom prst="smileyFace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Улыбающееся лицо 7">
            <a:hlinkClick r:id="" action="ppaction://noaction"/>
          </p:cNvPr>
          <p:cNvSpPr/>
          <p:nvPr/>
        </p:nvSpPr>
        <p:spPr>
          <a:xfrm>
            <a:off x="2286000" y="5214938"/>
            <a:ext cx="357188" cy="357187"/>
          </a:xfrm>
          <a:prstGeom prst="smileyFace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Заголовок 1"/>
          <p:cNvSpPr>
            <a:spLocks noGrp="1"/>
          </p:cNvSpPr>
          <p:nvPr>
            <p:ph type="title"/>
          </p:nvPr>
        </p:nvSpPr>
        <p:spPr>
          <a:xfrm>
            <a:off x="428625" y="1285875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smtClean="0"/>
              <a:t>Собери пословицу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00063" y="278606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8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Подбери рассказ к пословице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Содержимое 3"/>
          <p:cNvSpPr>
            <a:spLocks noGrp="1" noChangeArrowheads="1"/>
          </p:cNvSpPr>
          <p:nvPr>
            <p:ph idx="1"/>
          </p:nvPr>
        </p:nvSpPr>
        <p:spPr>
          <a:xfrm>
            <a:off x="571500" y="2786063"/>
            <a:ext cx="3543300" cy="523875"/>
          </a:xfrm>
        </p:spPr>
        <p:txBody>
          <a:bodyPr>
            <a:spAutoFit/>
          </a:bodyPr>
          <a:lstStyle/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C00000"/>
                </a:solidFill>
              </a:rPr>
              <a:t>Умный товарищ -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929188" y="5000625"/>
            <a:ext cx="3463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большая подмога</a:t>
            </a:r>
            <a:endParaRPr lang="ru-RU" sz="2800" dirty="0"/>
          </a:p>
        </p:txBody>
      </p:sp>
      <p:sp>
        <p:nvSpPr>
          <p:cNvPr id="72707" name="Прямоугольник 5"/>
          <p:cNvSpPr>
            <a:spLocks noChangeArrowheads="1"/>
          </p:cNvSpPr>
          <p:nvPr/>
        </p:nvSpPr>
        <p:spPr bwMode="auto">
          <a:xfrm>
            <a:off x="1571625" y="785813"/>
            <a:ext cx="33035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познаётся в беде</a:t>
            </a:r>
            <a:endParaRPr lang="ru-RU" sz="2800" dirty="0"/>
          </a:p>
        </p:txBody>
      </p:sp>
      <p:sp>
        <p:nvSpPr>
          <p:cNvPr id="72708" name="Прямоугольник 6"/>
          <p:cNvSpPr>
            <a:spLocks noChangeArrowheads="1"/>
          </p:cNvSpPr>
          <p:nvPr/>
        </p:nvSpPr>
        <p:spPr bwMode="auto">
          <a:xfrm>
            <a:off x="2071688" y="3786188"/>
            <a:ext cx="3462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тот дважды помог</a:t>
            </a:r>
            <a:endParaRPr lang="ru-RU" sz="2800" dirty="0"/>
          </a:p>
        </p:txBody>
      </p:sp>
      <p:sp>
        <p:nvSpPr>
          <p:cNvPr id="72709" name="Прямоугольник 7"/>
          <p:cNvSpPr>
            <a:spLocks noChangeArrowheads="1"/>
          </p:cNvSpPr>
          <p:nvPr/>
        </p:nvSpPr>
        <p:spPr bwMode="auto">
          <a:xfrm>
            <a:off x="4429125" y="1714500"/>
            <a:ext cx="3765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лучше солнца греет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982 0.01875 C -0.25833 0.02732 -0.26493 0.02755 -0.27552 0.02963 C -0.2868 0.02894 -0.29826 0.02986 -0.30955 0.02732 C -0.31371 0.02639 -0.34409 0.01065 -0.34982 0.00602 C -0.36736 -0.00833 -0.35486 -0.00231 -0.36597 -0.00694 C -0.38628 -0.0287 -0.37725 -0.01782 -0.3934 -0.03935 C -0.4 -0.04815 -0.39965 -0.05278 -0.40295 -0.06296 C -0.40989 -0.08426 -0.41475 -0.1044 -0.41753 -0.12731 C -0.41493 -0.15116 -0.41701 -0.1537 -0.40955 -0.17037 C -0.40278 -0.18518 -0.39323 -0.19167 -0.38212 -0.20046 C -0.35469 -0.22245 -0.32517 -0.23194 -0.2934 -0.23495 C -0.24357 -0.23333 -0.22396 -0.23403 -0.18212 -0.21991 C -0.16441 -0.21389 -0.16857 -0.21667 -0.15139 -0.21342 C -0.14444 -0.21204 -0.13038 -0.20903 -0.13038 -0.2088 C -0.09757 -0.20972 -0.06493 -0.20995 -0.03212 -0.21134 C -0.01441 -0.21204 -0.00139 -0.22963 0.01476 -0.23495 C 0.02396 -0.24421 0.03091 -0.25046 0.03733 -0.26296 C 0.03507 -0.2875 0.03681 -0.30393 0.02448 -0.32106 C 0.02153 -0.33171 0.02448 -0.3243 0.01632 -0.3338 C -0.00538 -0.3588 -0.01753 -0.35903 -0.04653 -0.3618 C -0.07517 -0.36042 -0.10087 -0.35833 -0.12882 -0.35116 C -0.13871 -0.34467 -0.14878 -0.33958 -0.15955 -0.33611 C -0.17534 -0.32153 -0.1835 -0.32592 -0.20295 -0.32315 C -0.22274 -0.32477 -0.22882 -0.31921 -0.23854 -0.33819 C -0.22552 -0.35185 -0.21666 -0.35139 -0.19982 -0.35324 C -0.18159 -0.35185 -0.16823 -0.35023 -0.15139 -0.34467 C -0.13403 -0.32893 -0.16041 -0.35162 -0.1401 -0.33819 C -0.13767 -0.33657 -0.13594 -0.33356 -0.13368 -0.33171 C -0.12656 -0.32639 -0.11857 -0.32731 -0.11267 -0.31875 " pathEditMode="relative" rAng="0" ptsTypes="fffffff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Прямоугольник 3"/>
          <p:cNvSpPr>
            <a:spLocks noChangeArrowheads="1"/>
          </p:cNvSpPr>
          <p:nvPr/>
        </p:nvSpPr>
        <p:spPr bwMode="auto">
          <a:xfrm>
            <a:off x="500063" y="2857500"/>
            <a:ext cx="49641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Лучше хорошо поступить,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714625" y="4071938"/>
            <a:ext cx="4060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чем хорошо говорить</a:t>
            </a:r>
          </a:p>
        </p:txBody>
      </p:sp>
      <p:sp>
        <p:nvSpPr>
          <p:cNvPr id="73731" name="Прямоугольник 5"/>
          <p:cNvSpPr>
            <a:spLocks noChangeArrowheads="1"/>
          </p:cNvSpPr>
          <p:nvPr/>
        </p:nvSpPr>
        <p:spPr bwMode="auto">
          <a:xfrm>
            <a:off x="4143375" y="1714500"/>
            <a:ext cx="4217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кто красиво поступает</a:t>
            </a:r>
          </a:p>
        </p:txBody>
      </p:sp>
      <p:sp>
        <p:nvSpPr>
          <p:cNvPr id="73732" name="Прямоугольник 6"/>
          <p:cNvSpPr>
            <a:spLocks noChangeArrowheads="1"/>
          </p:cNvSpPr>
          <p:nvPr/>
        </p:nvSpPr>
        <p:spPr bwMode="auto">
          <a:xfrm>
            <a:off x="1428750" y="857250"/>
            <a:ext cx="3436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тот дважды помог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222 0.04537 C -0.23385 0.05325 -0.23437 0.05186 -0.24965 0.04977 C -0.25642 0.04237 -0.26336 0.03959 -0.26892 0.03033 C -0.27135 0.02639 -0.27534 0.0176 -0.27534 0.0176 C -0.27395 -0.0081 -0.27691 -0.01574 -0.2592 -0.02338 C -0.24757 -0.03888 -0.2309 -0.04513 -0.21562 -0.05138 C -0.20573 -0.05532 -0.19531 -0.06203 -0.18507 -0.06412 C -0.16944 -0.06736 -0.11597 -0.06828 -0.1125 -0.06851 C -0.08177 -0.06782 -0.05121 -0.06759 -0.02048 -0.06643 C -0.00677 -0.06597 -0.0059 -0.06504 0.00521 -0.05995 C 0.01007 -0.05787 0.0198 -0.05347 0.0198 -0.05347 C 0.02535 -0.04838 0.02952 -0.04699 0.03594 -0.0449 C 0.04671 -0.03518 0.05903 -0.02847 0.0698 -0.01898 C 0.07431 -0.01504 0.08264 -0.00625 0.08264 -0.00625 C 0.08664 0.00162 0.09219 0.00649 0.09723 0.0132 C 0.10087 0.02315 0.10608 0.02709 0.11181 0.03473 C 0.11598 0.05162 0.10973 0.0294 0.11823 0.04769 C 0.1198 0.05093 0.12014 0.05487 0.12136 0.05834 C 0.12361 0.06436 0.12691 0.06991 0.12952 0.0757 C 0.1316 0.08704 0.13594 0.097 0.13907 0.10787 C 0.14271 0.12037 0.14289 0.13565 0.14393 0.14862 C 0.14341 0.16088 0.14497 0.17362 0.14236 0.18519 C 0.13872 0.20093 0.11302 0.21042 0.10209 0.2132 C 0.0823 0.22385 0.075 0.2213 0.05035 0.21968 C 0.04219 0.21204 0.04063 0.2044 0.03594 0.19167 C 0.03438 0.1875 0.03264 0.17871 0.03264 0.17871 C 0.03334 0.16366 0.03039 0.14676 0.03594 0.13357 C 0.04792 0.10533 0.06684 0.09075 0.0875 0.0757 C 0.10105 0.06575 0.11493 0.05232 0.12952 0.04537 C 0.13802 0.03403 0.14723 0.0301 0.15695 0.01968 C 0.16493 0.01112 0.16997 0.00325 0.17952 -0.00185 C 0.18802 -0.01319 0.1974 -0.02199 0.20695 -0.03194 C 0.20903 -0.03425 0.21337 -0.03842 0.21337 -0.03842 C 0.21806 -0.04791 0.22448 -0.05486 0.22952 -0.06412 C 0.23855 -0.08055 0.24705 -0.09652 0.25521 -0.11365 C 0.25573 -0.11643 0.25643 -0.11944 0.25695 -0.12222 C 0.25799 -0.128 0.26007 -0.13958 0.26007 -0.13958 C 0.25955 -0.15162 0.25851 -0.17592 0.25851 -0.17592 " pathEditMode="relative" ptsTypes="ffffffffffffffff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Прямоугольник 3"/>
          <p:cNvSpPr>
            <a:spLocks noChangeArrowheads="1"/>
          </p:cNvSpPr>
          <p:nvPr/>
        </p:nvSpPr>
        <p:spPr bwMode="auto">
          <a:xfrm>
            <a:off x="1143000" y="2500313"/>
            <a:ext cx="2389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Жизнь дана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357813" y="3286125"/>
            <a:ext cx="3051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на добрые дела</a:t>
            </a:r>
          </a:p>
        </p:txBody>
      </p:sp>
      <p:sp>
        <p:nvSpPr>
          <p:cNvPr id="74755" name="Прямоугольник 5"/>
          <p:cNvSpPr>
            <a:spLocks noChangeArrowheads="1"/>
          </p:cNvSpPr>
          <p:nvPr/>
        </p:nvSpPr>
        <p:spPr bwMode="auto">
          <a:xfrm>
            <a:off x="3071813" y="1285875"/>
            <a:ext cx="42179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кто красиво поступает</a:t>
            </a:r>
          </a:p>
        </p:txBody>
      </p:sp>
      <p:sp>
        <p:nvSpPr>
          <p:cNvPr id="74756" name="Прямоугольник 6"/>
          <p:cNvSpPr>
            <a:spLocks noChangeArrowheads="1"/>
          </p:cNvSpPr>
          <p:nvPr/>
        </p:nvSpPr>
        <p:spPr bwMode="auto">
          <a:xfrm>
            <a:off x="3071813" y="4500563"/>
            <a:ext cx="24939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добру и учит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4 0.02361 C -0.11337 0.02755 -0.11042 0.03634 -0.10295 0.04306 C -0.1007 0.04769 -0.09705 0.05116 -0.09497 0.05602 C -0.09393 0.05857 -0.0941 0.06181 -0.09323 0.06458 C -0.0908 0.07292 -0.08941 0.07431 -0.08525 0.08171 C -0.08143 0.10718 -0.07205 0.13403 -0.08525 0.15903 C -0.0882 0.17963 -0.1 0.2088 -0.11111 0.22361 C -0.11389 0.23542 -0.12066 0.23866 -0.12882 0.24306 C -0.1382 0.2625 -0.16719 0.27963 -0.18368 0.2838 C -0.20521 0.2956 -0.23038 0.29144 -0.25295 0.29236 C -0.29358 0.29653 -0.33525 0.3007 -0.37552 0.29028 C -0.38073 0.28565 -0.38681 0.28264 -0.39167 0.27732 C -0.40139 0.26667 -0.39132 0.27477 -0.40295 0.26667 C -0.40677 0.25648 -0.40747 0.24884 -0.41424 0.24306 C -0.4191 0.23449 -0.4224 0.2257 -0.42726 0.21713 C -0.4316 0.19306 -0.42483 0.22546 -0.43368 0.2 C -0.43577 0.19375 -0.43854 0.18056 -0.43854 0.18079 C -0.44045 0.15 -0.44184 0.13889 -0.43854 0.10324 C -0.4342 0.05671 -0.38906 0.03171 -0.35938 0.0257 C -0.34063 0.02639 -0.3217 0.02662 -0.30295 0.02801 C -0.29445 0.0287 -0.28559 0.03588 -0.27726 0.03866 C -0.25955 0.05046 -0.26684 0.04699 -0.25625 0.05162 C -0.24775 0.05903 -0.24097 0.06945 -0.23195 0.07523 C -0.22465 0.09051 -0.23455 0.07176 -0.22066 0.0882 C -0.21632 0.09329 -0.21337 0.1 -0.20938 0.10533 C -0.20834 0.10903 -0.20764 0.11273 -0.20625 0.1162 C -0.20452 0.1206 -0.19983 0.12894 -0.19983 0.12917 C -0.19827 0.14005 -0.19636 0.15023 -0.19497 0.16134 C -0.19618 0.19537 -0.19167 0.2169 -0.21597 0.23009 C -0.22292 0.23982 -0.21788 0.23519 -0.22882 0.23866 C -0.23316 0.24005 -0.24167 0.24306 -0.24167 0.24329 C -0.24913 0.24167 -0.25677 0.24051 -0.26424 0.23866 C -0.27222 0.23681 -0.27917 0.2294 -0.28681 0.2257 C -0.29479 0.21042 -0.29931 0.19352 -0.30781 0.17847 C -0.31181 0.15695 -0.31684 0.13611 -0.3191 0.11389 C -0.31788 0.07616 -0.31771 0.04051 -0.30139 0.00857 C -0.29757 -0.00717 -0.28542 -0.0287 -0.27726 -0.04097 C -0.27275 -0.04768 -0.2665 -0.05255 -0.26268 -0.06018 C -0.25764 -0.06991 -0.24358 -0.0868 -0.23525 -0.09028 C -0.22882 -0.09606 -0.2217 -0.10208 -0.21424 -0.10532 C -0.20417 -0.10995 -0.20469 -0.10532 -0.20469 -0.1118 " pathEditMode="relative" rAng="0" ptsTypes="fffffffffffffffffff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Box 15"/>
          <p:cNvSpPr>
            <a:spLocks noGrp="1" noChangeArrowheads="1"/>
          </p:cNvSpPr>
          <p:nvPr>
            <p:ph idx="1"/>
          </p:nvPr>
        </p:nvSpPr>
        <p:spPr>
          <a:xfrm>
            <a:off x="642938" y="2286000"/>
            <a:ext cx="3786187" cy="523875"/>
          </a:xfrm>
        </p:spPr>
        <p:txBody>
          <a:bodyPr>
            <a:spAutoFit/>
          </a:bodyPr>
          <a:lstStyle/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C00000"/>
                </a:solidFill>
              </a:rPr>
              <a:t>От плохих сыновей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286000" y="1000125"/>
            <a:ext cx="3600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у родителей слёзы</a:t>
            </a:r>
          </a:p>
        </p:txBody>
      </p:sp>
      <p:sp>
        <p:nvSpPr>
          <p:cNvPr id="75779" name="Прямоугольник 6"/>
          <p:cNvSpPr>
            <a:spLocks noChangeArrowheads="1"/>
          </p:cNvSpPr>
          <p:nvPr/>
        </p:nvSpPr>
        <p:spPr bwMode="auto">
          <a:xfrm>
            <a:off x="5000625" y="3071813"/>
            <a:ext cx="34274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при матери добро</a:t>
            </a:r>
          </a:p>
        </p:txBody>
      </p:sp>
      <p:sp>
        <p:nvSpPr>
          <p:cNvPr id="75780" name="Прямоугольник 7"/>
          <p:cNvSpPr>
            <a:spLocks noChangeArrowheads="1"/>
          </p:cNvSpPr>
          <p:nvPr/>
        </p:nvSpPr>
        <p:spPr bwMode="auto">
          <a:xfrm>
            <a:off x="3286125" y="4572000"/>
            <a:ext cx="2708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там и радость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91 -0.00949 C -0.17622 -0.0081 -0.1849 -0.00764 -0.19167 -0.00301 C -0.19914 0.00208 -0.20625 0.00833 -0.21424 0.01203 C -0.2191 0.01852 -0.22379 0.02477 -0.22865 0.03125 C -0.23299 0.03703 -0.2349 0.04606 -0.23837 0.05278 C -0.23959 0.05787 -0.24306 0.06227 -0.24323 0.06782 C -0.24428 0.10301 -0.24619 0.11065 -0.23507 0.13241 C -0.23247 0.14699 -0.2356 0.13588 -0.22709 0.14953 C -0.21337 0.17153 -0.19775 0.19537 -0.17553 0.20116 C -0.16719 0.20787 -0.15921 0.21389 -0.14966 0.2162 C -0.12136 0.23541 -0.09132 0.25 -0.06249 0.26782 C -0.05625 0.27176 -0.04879 0.27315 -0.04323 0.2787 C -0.0356 0.28588 -0.02744 0.28958 -0.0191 0.29583 C -0.00869 0.3037 0.00139 0.31366 0.0132 0.31736 C 0.01962 0.32315 0.02535 0.33148 0.03264 0.33449 C 0.04601 0.35231 0.06181 0.36759 0.07622 0.38403 C 0.08126 0.38981 0.08333 0.39629 0.08907 0.40116 C 0.09011 0.40324 0.0908 0.40578 0.09218 0.40764 C 0.09357 0.40949 0.09584 0.40995 0.09705 0.41203 C 0.0981 0.41366 0.09792 0.41643 0.09879 0.41828 C 0.10261 0.42569 0.10799 0.43194 0.11164 0.43981 C 0.11615 0.44953 0.12153 0.45903 0.12448 0.46991 C 0.12639 0.47708 0.12778 0.48287 0.13091 0.48935 C 0.13108 0.49074 0.13421 0.50949 0.13421 0.51088 C 0.13369 0.52893 0.13612 0.54884 0.12935 0.56435 C 0.11494 0.59815 0.08247 0.6044 0.05678 0.60972 C 0.04584 0.60903 0.02657 0.60949 0.0132 0.60555 C -0.00173 0.60092 -0.01962 0.59514 -0.0335 0.58611 C -0.04914 0.57569 -0.03542 0.58241 -0.04636 0.57754 C -0.06545 0.56018 -0.07709 0.53449 -0.09323 0.51296 C -0.09566 0.50254 -0.10035 0.49213 -0.10452 0.48287 C -0.1073 0.46389 -0.11303 0.43518 -0.10452 0.41828 C -0.1033 0.41574 -0.10105 0.41435 -0.09965 0.41203 C -0.08594 0.39028 -0.09462 0.39537 -0.0835 0.39051 C -0.07535 0.37338 -0.04999 0.36203 -0.03681 0.35162 C -0.03282 0.34861 -0.02987 0.34282 -0.02553 0.34097 C -0.01615 0.33703 -0.0085 0.32916 0.00035 0.32384 C 0.01962 0.31227 0.03872 0.2993 0.05833 0.28935 C 0.07413 0.28148 0.09011 0.27361 0.10521 0.26366 C 0.10799 0.2618 0.11042 0.25879 0.1132 0.25717 C 0.11789 0.2544 0.12778 0.25069 0.12778 0.25092 C 0.13542 0.24375 0.14306 0.2412 0.15191 0.23773 C 0.16407 0.22546 0.15191 0.23565 0.16806 0.22916 C 0.17205 0.22754 0.17553 0.2243 0.17935 0.22268 C 0.19271 0.21065 0.20903 0.20694 0.22292 0.19467 C 0.23039 0.18819 0.22605 0.19745 0.22935 0.18819 " pathEditMode="relative" rAng="0" ptsTypes="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МОЛОДЕЦ!</a:t>
            </a:r>
          </a:p>
        </p:txBody>
      </p:sp>
      <p:pic>
        <p:nvPicPr>
          <p:cNvPr id="22530" name="Picture 8" descr="3438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88" y="2143125"/>
            <a:ext cx="387191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15250" y="5500688"/>
            <a:ext cx="381000" cy="381000"/>
          </a:xfrm>
          <a:prstGeom prst="actionButtonForwardNex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Чему учат рассказы В.Осеевой?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500" y="2143125"/>
            <a:ext cx="6643688" cy="3697288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Доброте</a:t>
            </a:r>
          </a:p>
          <a:p>
            <a:pPr eaLnBrk="1" hangingPunct="1"/>
            <a:r>
              <a:rPr lang="ru-RU" sz="2800" dirty="0" smtClean="0"/>
              <a:t>Дружбе </a:t>
            </a:r>
          </a:p>
          <a:p>
            <a:pPr eaLnBrk="1" hangingPunct="1"/>
            <a:r>
              <a:rPr lang="ru-RU" sz="2800" dirty="0" smtClean="0"/>
              <a:t>Воспитанности </a:t>
            </a:r>
          </a:p>
          <a:p>
            <a:pPr eaLnBrk="1" hangingPunct="1"/>
            <a:r>
              <a:rPr lang="ru-RU" sz="2800" dirty="0" smtClean="0"/>
              <a:t>Уважению к старшим</a:t>
            </a:r>
          </a:p>
          <a:p>
            <a:pPr eaLnBrk="1" hangingPunct="1"/>
            <a:r>
              <a:rPr lang="ru-RU" sz="2800" dirty="0" smtClean="0"/>
              <a:t>Бережному отношению к животным</a:t>
            </a:r>
          </a:p>
          <a:p>
            <a:pPr eaLnBrk="1" hangingPunct="1"/>
            <a:r>
              <a:rPr lang="ru-RU" sz="2800" dirty="0" smtClean="0"/>
              <a:t>Ответственности за свои поступки</a:t>
            </a:r>
          </a:p>
          <a:p>
            <a:pPr eaLnBrk="1" hangingPunct="1"/>
            <a:r>
              <a:rPr lang="ru-RU" sz="2800" dirty="0" smtClean="0"/>
              <a:t>Бескорыстию</a:t>
            </a: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Попробуй еще раз</a:t>
            </a:r>
          </a:p>
        </p:txBody>
      </p:sp>
      <p:pic>
        <p:nvPicPr>
          <p:cNvPr id="23554" name="Picture 2" descr="D:\МОИ ДОКУМЕНТЫ\РИСУНКИ\картиночки еще\malch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2000250"/>
            <a:ext cx="3554413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86688" y="5572125"/>
            <a:ext cx="381000" cy="357188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28625" y="192881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b="1" smtClean="0"/>
              <a:t>Назови рассказ </a:t>
            </a:r>
            <a:br>
              <a:rPr lang="ru-RU" sz="4800" b="1" smtClean="0"/>
            </a:br>
            <a:r>
              <a:rPr lang="ru-RU" sz="4800" b="1" smtClean="0"/>
              <a:t>по картинке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0"/>
            <a:ext cx="3500437" cy="1143000"/>
          </a:xfrm>
        </p:spPr>
        <p:txBody>
          <a:bodyPr/>
          <a:lstStyle/>
          <a:p>
            <a:pPr eaLnBrk="1" hangingPunct="1"/>
            <a:r>
              <a:rPr lang="ru-RU" b="1" i="1" dirty="0" smtClean="0"/>
              <a:t>«Хорошее»</a:t>
            </a:r>
          </a:p>
        </p:txBody>
      </p:sp>
      <p:pic>
        <p:nvPicPr>
          <p:cNvPr id="25602" name="Picture 2" descr="C:\Users\User\Pictures\0_7d5cb_1c301b1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052736"/>
            <a:ext cx="4392488" cy="530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143000"/>
            <a:ext cx="3643313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dirty="0" smtClean="0"/>
              <a:t>«Три товарища»</a:t>
            </a:r>
          </a:p>
        </p:txBody>
      </p:sp>
      <p:pic>
        <p:nvPicPr>
          <p:cNvPr id="26626" name="Picture 2" descr="C:\Users\User\Pictures\frie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908721"/>
            <a:ext cx="4392488" cy="544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071563"/>
            <a:ext cx="304323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dirty="0" smtClean="0"/>
              <a:t>«Синие листья»</a:t>
            </a:r>
          </a:p>
        </p:txBody>
      </p:sp>
      <p:pic>
        <p:nvPicPr>
          <p:cNvPr id="28674" name="Picture 2" descr="C:\Users\User\Pictures\i_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124744"/>
            <a:ext cx="4970462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857250"/>
            <a:ext cx="3786187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dirty="0" smtClean="0"/>
              <a:t>«Волшебное слово»</a:t>
            </a:r>
          </a:p>
        </p:txBody>
      </p:sp>
      <p:pic>
        <p:nvPicPr>
          <p:cNvPr id="29698" name="Picture 2" descr="C:\Users\User\Pictures\volshebnoe_slo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908720"/>
            <a:ext cx="3816424" cy="548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1222</TotalTime>
  <Words>256</Words>
  <Application>Microsoft Office PowerPoint</Application>
  <PresentationFormat>Экран (4:3)</PresentationFormat>
  <Paragraphs>88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Презентация1</vt:lpstr>
      <vt:lpstr>Слайд 1</vt:lpstr>
      <vt:lpstr>Найди портрет В.Осеевой</vt:lpstr>
      <vt:lpstr>МОЛОДЕЦ!</vt:lpstr>
      <vt:lpstr>Попробуй еще раз</vt:lpstr>
      <vt:lpstr>Назови рассказ  по картинке</vt:lpstr>
      <vt:lpstr>«Хорошее»</vt:lpstr>
      <vt:lpstr>«Три товарища»</vt:lpstr>
      <vt:lpstr>«Синие листья»</vt:lpstr>
      <vt:lpstr>«Волшебное слово»</vt:lpstr>
      <vt:lpstr>«Сыновья»</vt:lpstr>
      <vt:lpstr>Разгадай кроссворд  «Имена»</vt:lpstr>
      <vt:lpstr>1. Мальчик, который хотел сделать что-то хорошее</vt:lpstr>
      <vt:lpstr>2. Мальчик, который не знал вежливых слов</vt:lpstr>
      <vt:lpstr>3. Мальчик, который поделился с другом завтраком</vt:lpstr>
      <vt:lpstr>4. Девочка, которая пожалела карандаш для подруги</vt:lpstr>
      <vt:lpstr>Выбери правильный ответ</vt:lpstr>
      <vt:lpstr>Старичок мальчику сказал  волшебное  слово: </vt:lpstr>
      <vt:lpstr>«Убери посуду, Юрочка!» -  попросила </vt:lpstr>
      <vt:lpstr>Мальчик  у  сестры  попросил  одну  краску </vt:lpstr>
      <vt:lpstr>Как зовут собаку в рассказе «Хорошее»</vt:lpstr>
      <vt:lpstr>Что потерял Витя в школе?</vt:lpstr>
      <vt:lpstr>Что хорошее в рассказе </vt:lpstr>
      <vt:lpstr>Из какого рассказа этот предмет или герой?</vt:lpstr>
      <vt:lpstr>Слайд 24</vt:lpstr>
      <vt:lpstr>Собери пословицу</vt:lpstr>
      <vt:lpstr>Слайд 26</vt:lpstr>
      <vt:lpstr>Слайд 27</vt:lpstr>
      <vt:lpstr>Слайд 28</vt:lpstr>
      <vt:lpstr>Слайд 29</vt:lpstr>
      <vt:lpstr>Чему учат рассказы В.Осеевой?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для знатоков творчества В.Осеевой</dc:title>
  <dc:creator>Mariajose</dc:creator>
  <cp:lastModifiedBy>1</cp:lastModifiedBy>
  <cp:revision>79</cp:revision>
  <dcterms:created xsi:type="dcterms:W3CDTF">2009-10-07T17:55:06Z</dcterms:created>
  <dcterms:modified xsi:type="dcterms:W3CDTF">2019-12-14T13:12:14Z</dcterms:modified>
</cp:coreProperties>
</file>