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3" r:id="rId4"/>
    <p:sldId id="266" r:id="rId5"/>
    <p:sldId id="256" r:id="rId6"/>
    <p:sldId id="267" r:id="rId7"/>
    <p:sldId id="293" r:id="rId8"/>
    <p:sldId id="271" r:id="rId9"/>
    <p:sldId id="275" r:id="rId10"/>
    <p:sldId id="285" r:id="rId11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DFF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44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CD81-34D5-47D3-A1BB-FB86CA8627B5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AF36D-AA86-45F9-AB27-E410E660B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2104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CD81-34D5-47D3-A1BB-FB86CA8627B5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AF36D-AA86-45F9-AB27-E410E660B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2863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CD81-34D5-47D3-A1BB-FB86CA8627B5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AF36D-AA86-45F9-AB27-E410E660B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0060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CD81-34D5-47D3-A1BB-FB86CA8627B5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AF36D-AA86-45F9-AB27-E410E660B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757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CD81-34D5-47D3-A1BB-FB86CA8627B5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AF36D-AA86-45F9-AB27-E410E660B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85261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CD81-34D5-47D3-A1BB-FB86CA8627B5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AF36D-AA86-45F9-AB27-E410E660B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2426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CD81-34D5-47D3-A1BB-FB86CA8627B5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AF36D-AA86-45F9-AB27-E410E660B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303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CD81-34D5-47D3-A1BB-FB86CA8627B5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AF36D-AA86-45F9-AB27-E410E660B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0402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CD81-34D5-47D3-A1BB-FB86CA8627B5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AF36D-AA86-45F9-AB27-E410E660B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7114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CD81-34D5-47D3-A1BB-FB86CA8627B5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AF36D-AA86-45F9-AB27-E410E660B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1420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5CD81-34D5-47D3-A1BB-FB86CA8627B5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AF36D-AA86-45F9-AB27-E410E660B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8458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5CD81-34D5-47D3-A1BB-FB86CA8627B5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AF36D-AA86-45F9-AB27-E410E660B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2270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60"/>
            <a:ext cx="9141922" cy="6859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335846"/>
            <a:ext cx="8964488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Паспорт проекта</a:t>
            </a:r>
          </a:p>
          <a:p>
            <a:endParaRPr lang="ru-RU" sz="1600" dirty="0" smtClean="0"/>
          </a:p>
          <a:p>
            <a:r>
              <a:rPr lang="ru-RU" sz="1600" b="1" u="sng" dirty="0" smtClean="0">
                <a:solidFill>
                  <a:srgbClr val="002060"/>
                </a:solidFill>
              </a:rPr>
              <a:t>Вид проекта: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 Познавательно – исследовательский,  детско – родительский;</a:t>
            </a:r>
          </a:p>
          <a:p>
            <a:endParaRPr lang="ru-RU" sz="400" u="sng" dirty="0" smtClean="0">
              <a:solidFill>
                <a:srgbClr val="002060"/>
              </a:solidFill>
            </a:endParaRPr>
          </a:p>
          <a:p>
            <a:r>
              <a:rPr lang="ru-RU" sz="1600" b="1" u="sng" dirty="0" smtClean="0">
                <a:solidFill>
                  <a:srgbClr val="002060"/>
                </a:solidFill>
              </a:rPr>
              <a:t>Участники проекта: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Воспитатели, родители, дети раннего возраста;</a:t>
            </a:r>
          </a:p>
          <a:p>
            <a:endParaRPr lang="ru-RU" sz="800" dirty="0" smtClean="0">
              <a:solidFill>
                <a:srgbClr val="002060"/>
              </a:solidFill>
            </a:endParaRPr>
          </a:p>
          <a:p>
            <a:r>
              <a:rPr lang="ru-RU" sz="1600" b="1" u="sng" dirty="0" smtClean="0">
                <a:solidFill>
                  <a:srgbClr val="002060"/>
                </a:solidFill>
              </a:rPr>
              <a:t>Продолжительность проекта : 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Краткосрочный  (2 недели);</a:t>
            </a:r>
          </a:p>
          <a:p>
            <a:endParaRPr lang="ru-RU" sz="500" b="1" u="sng" dirty="0" smtClean="0">
              <a:solidFill>
                <a:srgbClr val="002060"/>
              </a:solidFill>
            </a:endParaRPr>
          </a:p>
          <a:p>
            <a:r>
              <a:rPr lang="ru-RU" sz="1600" b="1" u="sng" dirty="0" smtClean="0">
                <a:solidFill>
                  <a:srgbClr val="002060"/>
                </a:solidFill>
              </a:rPr>
              <a:t>Образовательная область : 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Познавательное развитие;</a:t>
            </a:r>
          </a:p>
          <a:p>
            <a:endParaRPr lang="ru-RU" sz="1400" dirty="0" smtClean="0">
              <a:solidFill>
                <a:srgbClr val="002060"/>
              </a:solidFill>
            </a:endParaRPr>
          </a:p>
          <a:p>
            <a:r>
              <a:rPr lang="ru-RU" sz="1600" b="1" u="sng" dirty="0" smtClean="0">
                <a:solidFill>
                  <a:srgbClr val="002060"/>
                </a:solidFill>
              </a:rPr>
              <a:t>Интеграция образовательных областей: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2060"/>
                </a:solidFill>
              </a:rPr>
              <a:t> Социально – коммуникативное развитие;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2060"/>
                </a:solidFill>
              </a:rPr>
              <a:t>  Речевое развитие;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2060"/>
                </a:solidFill>
              </a:rPr>
              <a:t>  Художественно – эстетическое развитие;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002060"/>
                </a:solidFill>
              </a:rPr>
              <a:t>  Физическое развитие;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136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pic>
        <p:nvPicPr>
          <p:cNvPr id="5122" name="Picture 2" descr="http://900igr.net/up/datai/186899/0011-007-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798" y="4714884"/>
            <a:ext cx="2185455" cy="193048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1268760"/>
            <a:ext cx="5976664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sz="2000" b="1" u="sng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детей сформировались элементарные навыки поисковой деятельности,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первичные знания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свойствах пены.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рамках реализации проекта удалось вызвать у детей положительные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эмоциональный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отклик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игр – экспериментов,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совместного общения со взрослыми и сверстниками, радость от чтения художественных произведений и пальчиковых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игр,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Родители стали активнее,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заинтересовались участием в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совместной деятельности над проектом.</a:t>
            </a:r>
            <a:endParaRPr lang="ru-RU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255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60"/>
            <a:ext cx="9141922" cy="6859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601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Актуальность:</a:t>
            </a:r>
          </a:p>
          <a:p>
            <a:endParaRPr lang="ru-RU" sz="800" b="1" dirty="0" smtClean="0">
              <a:solidFill>
                <a:srgbClr val="C0000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Ребёнок любознателен. Склонен наблюдать, экспериментировать. Игры с мыльными пузырями — эта забава известна с давних времён привлекает как детей, так и взрослых.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Это незабываемое и захватывающее зрелище способно привнести оживление как в любой праздник, так и в будний день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Элементарное экспериментирование доступно уже детям с раннего возраста. Ведущим познавательным процессом в раннем возрасте является восприятие. Малыши доверчивы и непосредственны, легко включаются в совместную с взрослыми практическую деятельность, с удовольствием манипулируют различными предметами. Для того чтобы заинтересовать малышей, пробудить в них творческую активность предлагаются игровые методы и приемы, художественное слово. Для детей раннего дошкольного возраста актуален принцип повтора, поэтому ко многим опытам и экспериментам мы постоянно возвращаемся. </a:t>
            </a: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Для расширения представлений детей об окружающем мире, дальнейшего вовлечения детей в проектную деятельность, был разработан проект по знакомству с нетрадиционным материалом – пеной.</a:t>
            </a:r>
          </a:p>
          <a:p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412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-171400"/>
            <a:ext cx="9144000" cy="669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r>
              <a:rPr lang="ru-RU" sz="2000" b="1" u="sng" dirty="0" smtClean="0">
                <a:solidFill>
                  <a:srgbClr val="002060"/>
                </a:solidFill>
              </a:rPr>
              <a:t>Цель проекта: </a:t>
            </a:r>
            <a:r>
              <a:rPr lang="ru-RU" dirty="0" smtClean="0">
                <a:solidFill>
                  <a:srgbClr val="002060"/>
                </a:solidFill>
              </a:rPr>
              <a:t>Знакомство с нетрадиционным материалом с пеной через игры-эксперименты.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b="1" u="sng" dirty="0" smtClean="0">
                <a:solidFill>
                  <a:srgbClr val="002060"/>
                </a:solidFill>
              </a:rPr>
              <a:t>Гипотеза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Познавательный интерес маленького ребёнка к предметам  и явлениям окружающего мира должен начинаться с раннего возраста непосредственно во взаимодействии с семьёй, носить комплексный характер, осуществляться в повседневной жизни и во время культурно - гигиенических  процедур. В противном случае, знания детей останутся путанными, отрывочными, неполными,  а интерес к экспериментированию  не будет развиваться.</a:t>
            </a:r>
          </a:p>
          <a:p>
            <a:endParaRPr lang="ru-RU" sz="1100" dirty="0" smtClean="0">
              <a:solidFill>
                <a:srgbClr val="002060"/>
              </a:solidFill>
            </a:endParaRPr>
          </a:p>
          <a:p>
            <a:r>
              <a:rPr lang="ru-RU" sz="2000" b="1" u="sng" dirty="0" smtClean="0">
                <a:solidFill>
                  <a:srgbClr val="002060"/>
                </a:solidFill>
              </a:rPr>
              <a:t>Задачи проекта: </a:t>
            </a:r>
          </a:p>
          <a:p>
            <a:endParaRPr lang="ru-RU" sz="2000" b="1" u="sng" dirty="0" smtClean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rgbClr val="002060"/>
                </a:solidFill>
              </a:rPr>
              <a:t>Образовательные: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Создать условия для развития интереса и понимания  знаний детей раннего возраста доступной информации об объекте эксперимента – пены, мыла.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Развивающие: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Развивать тактильные ощущения, эмоциональные восприятие, наблюдательность, навыки экспериментальной деятельности.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Формировать представления о свойствах пены: «воздушная», «легкая».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Закреплять умения воспринимать простые, понятные малышу сведения через устное народное творчество(сказки, стихи, фольклорные произведения);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Способствовать развитию кругозора воспитанников;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Развивать речевую активность,  умение внимательно слушать других;</a:t>
            </a:r>
          </a:p>
        </p:txBody>
      </p:sp>
    </p:spTree>
    <p:extLst>
      <p:ext uri="{BB962C8B-B14F-4D97-AF65-F5344CB8AC3E}">
        <p14:creationId xmlns="" xmlns:p14="http://schemas.microsoft.com/office/powerpoint/2010/main" val="216290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Воспитательные: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 Воспитывать культурно – гигиенические навыки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Развивать у детей желание делиться впечатлениями, полученными от игр, экспериментов.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Вызвать эмоциональный отклик на игры с  мыльной пеной.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Воспитывать доброжелательное отношение к своим друзьям.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Формировать умение действовать сообща, вместе.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 Привлекать родителей воспитанников к сотрудничеству с педагогами группы;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</a:rPr>
              <a:t> Способствовать укреплению детско-родительских доверительных отношений;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184" y="4143380"/>
            <a:ext cx="5058271" cy="255763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4132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116632"/>
            <a:ext cx="9108682" cy="650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Оборудование: </a:t>
            </a:r>
            <a:r>
              <a:rPr lang="ru-RU" dirty="0" smtClean="0">
                <a:solidFill>
                  <a:srgbClr val="002060"/>
                </a:solidFill>
              </a:rPr>
              <a:t>Тазы с водой, трубочки, мыло, мыльные пузыри, оборудование для купания кукол, кукольная посуда, мелкие игрушки (тонущие).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Продукт проекта: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•	Презентация проекта педагогам ДОУ.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•	Картотека игр-экспериментов с детьми раннего возраста.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•	Коллективная работа с детьми.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•	Чтение детям стихотворений, </a:t>
            </a:r>
            <a:r>
              <a:rPr lang="ru-RU" dirty="0" err="1" smtClean="0">
                <a:solidFill>
                  <a:srgbClr val="002060"/>
                </a:solidFill>
              </a:rPr>
              <a:t>потешек</a:t>
            </a:r>
            <a:r>
              <a:rPr lang="ru-RU" dirty="0" smtClean="0">
                <a:solidFill>
                  <a:srgbClr val="002060"/>
                </a:solidFill>
              </a:rPr>
              <a:t>, прибауток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•	Консультация для родителей: «Развитие культурно-гигиенических навыков».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•	Помощь родителей при подборе материалов и оборудования для реализации мероприятий проекта.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•	Поддержка культурно-гигиенических навыков, полученных в ДОУ, в домашней обстановке.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 Предварительная работа: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Чтение и рассматривание иллюстраций к </a:t>
            </a:r>
            <a:r>
              <a:rPr lang="ru-RU" dirty="0" err="1" smtClean="0">
                <a:solidFill>
                  <a:srgbClr val="002060"/>
                </a:solidFill>
              </a:rPr>
              <a:t>потешкам</a:t>
            </a:r>
            <a:r>
              <a:rPr lang="ru-RU" dirty="0" smtClean="0">
                <a:solidFill>
                  <a:srgbClr val="002060"/>
                </a:solidFill>
              </a:rPr>
              <a:t>, игровые ситуации, выполнение режимных моментов, обсуждение темы проекта с родителями.</a:t>
            </a: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Ожидаемый </a:t>
            </a:r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endParaRPr lang="ru-RU" u="sng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5600">
              <a:tabLst>
                <a:tab pos="269875" algn="l"/>
              </a:tabLst>
            </a:pPr>
            <a:r>
              <a:rPr lang="ru-RU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У детей </a:t>
            </a:r>
            <a:r>
              <a:rPr lang="ru-RU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сформированы </a:t>
            </a:r>
            <a:r>
              <a:rPr lang="ru-RU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элементарные навыки поисковой деятельности, знания о свойствах пены, желание выполнять культурно – гигиенические процедуры.</a:t>
            </a:r>
            <a:br>
              <a:rPr lang="ru-RU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 рамках реализации проекта у детей проявляются положительные эмоции от совместного общения со взрослыми и сверстниками, радость от чтения художественных произведений и  игр – экспериментов</a:t>
            </a:r>
          </a:p>
          <a:p>
            <a:pPr marL="355600">
              <a:tabLst>
                <a:tab pos="269875" algn="l"/>
              </a:tabLst>
            </a:pPr>
            <a:r>
              <a:rPr lang="ru-RU" dirty="0">
                <a:solidFill>
                  <a:srgbClr val="002060"/>
                </a:solidFill>
                <a:cs typeface="Times New Roman" pitchFamily="18" charset="0"/>
              </a:rPr>
              <a:t>Родители вовлечены в педагогический процесс ДОУ.</a:t>
            </a:r>
          </a:p>
          <a:p>
            <a:pPr marL="355600">
              <a:tabLst>
                <a:tab pos="269875" algn="l"/>
              </a:tabLst>
            </a:pPr>
            <a:r>
              <a:rPr lang="ru-RU" dirty="0">
                <a:solidFill>
                  <a:srgbClr val="002060"/>
                </a:solidFill>
                <a:cs typeface="Times New Roman" pitchFamily="18" charset="0"/>
              </a:rPr>
              <a:t>Укреплялась заинтересованность в сотрудничестве с детским </a:t>
            </a: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садом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954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094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1" y="6033"/>
            <a:ext cx="9160941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Этапы реализации проекта</a:t>
            </a:r>
          </a:p>
          <a:p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8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 </a:t>
            </a:r>
            <a:r>
              <a:rPr lang="ru-RU" sz="2800" b="1" i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Подготовительный этап</a:t>
            </a:r>
            <a:r>
              <a:rPr lang="ru-RU" sz="2800" b="1" i="1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Наблюдение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 детьми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Обсуждение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темы, определение целей, задач проекта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предметно-развивающей среды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Подборка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литературы, игр,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иллюстраций.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Обсуждение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родителями предстоящих мероприятий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 smtClean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II .Основной этап реализации проекта:</a:t>
            </a:r>
          </a:p>
          <a:p>
            <a:r>
              <a:rPr lang="ru-RU" sz="2000" dirty="0">
                <a:solidFill>
                  <a:srgbClr val="002060"/>
                </a:solidFill>
              </a:rPr>
              <a:t>•	</a:t>
            </a:r>
            <a:r>
              <a:rPr lang="ru-RU" sz="2000" dirty="0" smtClean="0">
                <a:solidFill>
                  <a:srgbClr val="002060"/>
                </a:solidFill>
              </a:rPr>
              <a:t>Коллективная </a:t>
            </a:r>
            <a:r>
              <a:rPr lang="ru-RU" sz="2000" dirty="0">
                <a:solidFill>
                  <a:srgbClr val="002060"/>
                </a:solidFill>
              </a:rPr>
              <a:t>работа с </a:t>
            </a:r>
            <a:r>
              <a:rPr lang="ru-RU" sz="2000" dirty="0" smtClean="0">
                <a:solidFill>
                  <a:srgbClr val="002060"/>
                </a:solidFill>
              </a:rPr>
              <a:t>детьми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 (игры – эксперименты, игры – забавы…)</a:t>
            </a:r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•	Чтение детям стихотворений, </a:t>
            </a:r>
            <a:r>
              <a:rPr lang="ru-RU" sz="2000" dirty="0" err="1">
                <a:solidFill>
                  <a:srgbClr val="002060"/>
                </a:solidFill>
              </a:rPr>
              <a:t>потешек</a:t>
            </a:r>
            <a:r>
              <a:rPr lang="ru-RU" sz="2000" dirty="0">
                <a:solidFill>
                  <a:srgbClr val="002060"/>
                </a:solidFill>
              </a:rPr>
              <a:t>, прибауток</a:t>
            </a:r>
          </a:p>
          <a:p>
            <a:r>
              <a:rPr lang="ru-RU" sz="2000" dirty="0">
                <a:solidFill>
                  <a:srgbClr val="002060"/>
                </a:solidFill>
              </a:rPr>
              <a:t>•	Консультация для родителей: «Развитие </a:t>
            </a:r>
            <a:r>
              <a:rPr lang="ru-RU" sz="2000" dirty="0" smtClean="0">
                <a:solidFill>
                  <a:srgbClr val="002060"/>
                </a:solidFill>
              </a:rPr>
              <a:t>культурно-гигиенических</a:t>
            </a:r>
          </a:p>
          <a:p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                навыков</a:t>
            </a:r>
            <a:r>
              <a:rPr lang="ru-RU" sz="2000" dirty="0">
                <a:solidFill>
                  <a:srgbClr val="002060"/>
                </a:solidFill>
              </a:rPr>
              <a:t>».</a:t>
            </a:r>
          </a:p>
          <a:p>
            <a:r>
              <a:rPr lang="ru-RU" sz="2000" dirty="0">
                <a:solidFill>
                  <a:srgbClr val="002060"/>
                </a:solidFill>
              </a:rPr>
              <a:t>•	П</a:t>
            </a:r>
            <a:r>
              <a:rPr lang="ru-RU" sz="2000" dirty="0" smtClean="0">
                <a:solidFill>
                  <a:srgbClr val="002060"/>
                </a:solidFill>
              </a:rPr>
              <a:t>редоставление родителями фотоматериала реализации проекта в </a:t>
            </a:r>
          </a:p>
          <a:p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               домашних условиях.</a:t>
            </a:r>
            <a:endParaRPr lang="ru-RU" sz="2000" dirty="0">
              <a:solidFill>
                <a:srgbClr val="002060"/>
              </a:solidFill>
            </a:endParaRPr>
          </a:p>
          <a:p>
            <a:r>
              <a:rPr lang="ru-RU" sz="2000" dirty="0">
                <a:solidFill>
                  <a:srgbClr val="002060"/>
                </a:solidFill>
              </a:rPr>
              <a:t>•	Поддержка культурно-гигиенических навыков, полученных в ДОУ, </a:t>
            </a:r>
            <a:r>
              <a:rPr lang="ru-RU" sz="2000" dirty="0" smtClean="0">
                <a:solidFill>
                  <a:srgbClr val="002060"/>
                </a:solidFill>
              </a:rPr>
              <a:t>в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              семье.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endParaRPr lang="ru-RU" sz="2200" b="1" i="1" dirty="0" smtClean="0">
              <a:solidFill>
                <a:srgbClr val="002060"/>
              </a:solidFill>
            </a:endParaRPr>
          </a:p>
          <a:p>
            <a:endParaRPr lang="ru-RU" sz="2000" b="1" i="1" dirty="0"/>
          </a:p>
        </p:txBody>
      </p:sp>
    </p:spTree>
    <p:extLst>
      <p:ext uri="{BB962C8B-B14F-4D97-AF65-F5344CB8AC3E}">
        <p14:creationId xmlns="" xmlns:p14="http://schemas.microsoft.com/office/powerpoint/2010/main" val="135773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594" y="1600200"/>
            <a:ext cx="4388812" cy="4525963"/>
          </a:xfr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274638"/>
            <a:ext cx="885698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cs typeface="Times New Roman" pitchFamily="18" charset="0"/>
              </a:rPr>
              <a:t>III. </a:t>
            </a:r>
            <a:r>
              <a:rPr lang="ru-RU" sz="3200" b="1" i="1" dirty="0" err="1">
                <a:solidFill>
                  <a:srgbClr val="002060"/>
                </a:solidFill>
                <a:cs typeface="Times New Roman" pitchFamily="18" charset="0"/>
              </a:rPr>
              <a:t>Презентационно</a:t>
            </a:r>
            <a:r>
              <a:rPr lang="ru-RU" sz="3200" b="1" i="1" dirty="0">
                <a:solidFill>
                  <a:srgbClr val="002060"/>
                </a:solidFill>
                <a:cs typeface="Times New Roman" pitchFamily="18" charset="0"/>
              </a:rPr>
              <a:t> - завершающий 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1.</a:t>
            </a:r>
            <a:r>
              <a:rPr lang="ru-RU" sz="2800" b="1" u="sng" dirty="0" smtClean="0">
                <a:solidFill>
                  <a:srgbClr val="002060"/>
                </a:solidFill>
              </a:rPr>
              <a:t>Пальчиковая </a:t>
            </a:r>
            <a:r>
              <a:rPr lang="ru-RU" sz="2800" b="1" u="sng" dirty="0">
                <a:solidFill>
                  <a:srgbClr val="002060"/>
                </a:solidFill>
              </a:rPr>
              <a:t>игра «</a:t>
            </a:r>
            <a:r>
              <a:rPr lang="ru-RU" sz="2800" b="1" u="sng" dirty="0" err="1">
                <a:solidFill>
                  <a:srgbClr val="002060"/>
                </a:solidFill>
              </a:rPr>
              <a:t>Умывалочка</a:t>
            </a:r>
            <a:r>
              <a:rPr lang="ru-RU" sz="2800" b="1" u="sng" dirty="0">
                <a:solidFill>
                  <a:srgbClr val="002060"/>
                </a:solidFill>
              </a:rPr>
              <a:t>»</a:t>
            </a:r>
          </a:p>
          <a:p>
            <a:r>
              <a:rPr lang="ru-RU" sz="2400" u="sng" dirty="0">
                <a:solidFill>
                  <a:srgbClr val="002060"/>
                </a:solidFill>
              </a:rPr>
              <a:t>Цель : </a:t>
            </a:r>
            <a:r>
              <a:rPr lang="ru-RU" sz="2400" dirty="0">
                <a:solidFill>
                  <a:srgbClr val="002060"/>
                </a:solidFill>
              </a:rPr>
              <a:t>Развитие мелкой моторики, активизация словаря.</a:t>
            </a:r>
          </a:p>
          <a:p>
            <a:r>
              <a:rPr lang="ru-RU" sz="2400" i="1" dirty="0">
                <a:solidFill>
                  <a:srgbClr val="002060"/>
                </a:solidFill>
              </a:rPr>
              <a:t>Мы помыли наши ручки </a:t>
            </a:r>
            <a:r>
              <a:rPr lang="ru-RU" sz="2000" i="1" dirty="0">
                <a:solidFill>
                  <a:srgbClr val="002060"/>
                </a:solidFill>
              </a:rPr>
              <a:t>(трут ладонью об ладонь),</a:t>
            </a:r>
          </a:p>
          <a:p>
            <a:r>
              <a:rPr lang="ru-RU" sz="2400" i="1" dirty="0">
                <a:solidFill>
                  <a:srgbClr val="002060"/>
                </a:solidFill>
              </a:rPr>
              <a:t>Мы помыли наши щёчки </a:t>
            </a:r>
            <a:r>
              <a:rPr lang="ru-RU" sz="2000" i="1" dirty="0">
                <a:solidFill>
                  <a:srgbClr val="002060"/>
                </a:solidFill>
              </a:rPr>
              <a:t>(трут ладошками щёчки),</a:t>
            </a:r>
          </a:p>
          <a:p>
            <a:r>
              <a:rPr lang="ru-RU" sz="2400" i="1" dirty="0">
                <a:solidFill>
                  <a:srgbClr val="002060"/>
                </a:solidFill>
              </a:rPr>
              <a:t>Носики помыли </a:t>
            </a:r>
            <a:r>
              <a:rPr lang="ru-RU" sz="2000" i="1" dirty="0">
                <a:solidFill>
                  <a:srgbClr val="002060"/>
                </a:solidFill>
              </a:rPr>
              <a:t>(ладошками трут носики)</a:t>
            </a:r>
          </a:p>
          <a:p>
            <a:r>
              <a:rPr lang="ru-RU" sz="2400" i="1" dirty="0">
                <a:solidFill>
                  <a:srgbClr val="002060"/>
                </a:solidFill>
              </a:rPr>
              <a:t>Глазки спрятали от мыла </a:t>
            </a:r>
            <a:r>
              <a:rPr lang="ru-RU" sz="2000" i="1" dirty="0">
                <a:solidFill>
                  <a:srgbClr val="002060"/>
                </a:solidFill>
              </a:rPr>
              <a:t>(закрывают глазки</a:t>
            </a:r>
            <a:r>
              <a:rPr lang="ru-RU" sz="2000" i="1" dirty="0" smtClean="0">
                <a:solidFill>
                  <a:srgbClr val="002060"/>
                </a:solidFill>
              </a:rPr>
              <a:t>)</a:t>
            </a:r>
          </a:p>
          <a:p>
            <a:endParaRPr lang="ru-RU" sz="2000" i="1" dirty="0">
              <a:solidFill>
                <a:srgbClr val="002060"/>
              </a:solidFill>
            </a:endParaRPr>
          </a:p>
          <a:p>
            <a:endParaRPr lang="ru-RU" sz="2000" i="1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396" y="4071942"/>
            <a:ext cx="3739415" cy="2715420"/>
          </a:xfrm>
          <a:prstGeom prst="rect">
            <a:avLst/>
          </a:prstGeom>
          <a:ln>
            <a:solidFill>
              <a:srgbClr val="0070C0"/>
            </a:solidFill>
          </a:ln>
          <a:effectLst>
            <a:softEdge rad="317500"/>
          </a:effectLst>
        </p:spPr>
      </p:pic>
    </p:spTree>
    <p:extLst>
      <p:ext uri="{BB962C8B-B14F-4D97-AF65-F5344CB8AC3E}">
        <p14:creationId xmlns="" xmlns:p14="http://schemas.microsoft.com/office/powerpoint/2010/main" val="309919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476672"/>
            <a:ext cx="8784976" cy="4905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Д/ игра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«Сделаем пену»</a:t>
            </a: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Уточнить знания о свойствах воды( вода пенится ).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таз с тёплой водой (на дно добавляем жидкое мыло).</a:t>
            </a:r>
            <a:b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Предложить детям воду потрогать, затем венчиком взбить воду , постепенно начинает появляться пена, все больше и больше.</a:t>
            </a:r>
            <a:b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Предложить детям потрогать пену, поиграть ею, можно подуть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Вывод: 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мыло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воде – появляется пена.</a:t>
            </a:r>
            <a:endParaRPr lang="ru-RU" sz="2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538" y="4000504"/>
            <a:ext cx="1893462" cy="2524616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71124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200" y="404664"/>
            <a:ext cx="83632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solidFill>
                  <a:srgbClr val="002060"/>
                </a:solidFill>
              </a:rPr>
              <a:t>4. </a:t>
            </a:r>
            <a:r>
              <a:rPr lang="ru-RU" sz="2400" dirty="0" smtClean="0">
                <a:solidFill>
                  <a:srgbClr val="002060"/>
                </a:solidFill>
              </a:rPr>
              <a:t>Игра </a:t>
            </a:r>
            <a:r>
              <a:rPr lang="ru-RU" sz="2400" dirty="0">
                <a:solidFill>
                  <a:srgbClr val="002060"/>
                </a:solidFill>
              </a:rPr>
              <a:t>– эксперимент 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ctr" fontAlgn="base"/>
            <a:r>
              <a:rPr lang="ru-RU" sz="3200" b="1" i="1" dirty="0" smtClean="0">
                <a:solidFill>
                  <a:srgbClr val="002060"/>
                </a:solidFill>
              </a:rPr>
              <a:t>«</a:t>
            </a:r>
            <a:r>
              <a:rPr lang="ru-RU" sz="3200" b="1" i="1" dirty="0">
                <a:solidFill>
                  <a:srgbClr val="002060"/>
                </a:solidFill>
              </a:rPr>
              <a:t>Найди игрушки»</a:t>
            </a:r>
            <a:endParaRPr lang="ru-RU" sz="32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</a:t>
            </a:r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Развитие экспериментальной деятельности в процессе игры.</a:t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таз с мыльной водой опустить игрушки — дети их ищут отодвигая пену.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Вывод: 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пена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прячет игрушки (она на прозрачная)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24" y="3857628"/>
            <a:ext cx="3343696" cy="2507772"/>
          </a:xfrm>
          <a:prstGeom prst="roundRect">
            <a:avLst>
              <a:gd name="adj" fmla="val 16667"/>
            </a:avLst>
          </a:prstGeom>
          <a:ln w="38100">
            <a:solidFill>
              <a:srgbClr val="0070C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23152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444</Words>
  <Application>Microsoft Office PowerPoint</Application>
  <PresentationFormat>Экран (4:3)</PresentationFormat>
  <Paragraphs>98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Windows User</cp:lastModifiedBy>
  <cp:revision>63</cp:revision>
  <cp:lastPrinted>2018-01-30T09:30:24Z</cp:lastPrinted>
  <dcterms:created xsi:type="dcterms:W3CDTF">2018-01-16T17:01:17Z</dcterms:created>
  <dcterms:modified xsi:type="dcterms:W3CDTF">2019-12-14T19:38:08Z</dcterms:modified>
</cp:coreProperties>
</file>