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7" r:id="rId6"/>
    <p:sldId id="268" r:id="rId7"/>
    <p:sldId id="267" r:id="rId8"/>
    <p:sldId id="273" r:id="rId9"/>
    <p:sldId id="274" r:id="rId10"/>
    <p:sldId id="270" r:id="rId11"/>
    <p:sldId id="271" r:id="rId12"/>
    <p:sldId id="272" r:id="rId13"/>
    <p:sldId id="259" r:id="rId14"/>
    <p:sldId id="283" r:id="rId15"/>
    <p:sldId id="260" r:id="rId16"/>
    <p:sldId id="261" r:id="rId17"/>
    <p:sldId id="276" r:id="rId18"/>
    <p:sldId id="278" r:id="rId19"/>
    <p:sldId id="280" r:id="rId20"/>
    <p:sldId id="279" r:id="rId21"/>
    <p:sldId id="275" r:id="rId22"/>
    <p:sldId id="262" r:id="rId23"/>
    <p:sldId id="263" r:id="rId24"/>
    <p:sldId id="281" r:id="rId25"/>
    <p:sldId id="282" r:id="rId26"/>
    <p:sldId id="264" r:id="rId27"/>
    <p:sldId id="265" r:id="rId28"/>
    <p:sldId id="266" r:id="rId29"/>
    <p:sldId id="284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FF9900"/>
    <a:srgbClr val="FF3300"/>
    <a:srgbClr val="CCFF99"/>
    <a:srgbClr val="FF9966"/>
    <a:srgbClr val="FFFFFF"/>
    <a:srgbClr val="00FF00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95" autoAdjust="0"/>
    <p:restoredTop sz="94660"/>
  </p:normalViewPr>
  <p:slideViewPr>
    <p:cSldViewPr>
      <p:cViewPr varScale="1">
        <p:scale>
          <a:sx n="102" d="100"/>
          <a:sy n="102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30383-390A-4C72-9D3F-F2089E785662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900F3-DBA9-4B4B-BF3C-1402CC329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30461-E0D0-498B-BC6D-C70715F17E02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CAB6D-B4F0-427B-80AF-A2362A2CB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E5CD7-132C-43C8-9E1F-3B2E23C5D930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17FA0-7722-4E27-BCD3-82BD4C84C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6049B-F72F-4EFD-9CA8-9A96FDAC204D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D7E86-82D2-4E95-905E-1A96717F6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7A823-0E2C-4AAD-8E2F-A1A4A71C26B5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A7859-388C-4DF4-831A-6B40B842E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3B7BA-7A03-40DF-A68B-A16C86FD5CBB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78231-D9D2-4E0B-9F7D-D99CFD8AE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F6CF8-8C55-4C69-B916-4230FB149878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1041D-8B12-46C1-A794-493D57B75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A4514-EE81-4EB6-9596-C7B9D1056D01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1024B-0E0F-4E82-9F78-71C3DAA85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20A8-E4A5-4405-B114-046A9ABCE076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DD547-9BEA-4685-BC28-8E6A7CE66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418B0-22C2-4E37-A2CA-9A309B59E2AD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B6E8E-8A13-4E09-A19F-41BBE63F5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6F300-5BB7-49A1-8444-7B6E6C6E2D0B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B853F-AF6F-46F9-AB09-AD2FAA13C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22FFB2-9EDC-4354-A218-D4C9EEA8B450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8A823B-6940-4EE1-9E3C-66E249424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cover/>
    <p:sndAc>
      <p:stSnd>
        <p:snd r:embed="rId13" name="drumroll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gif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gif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Шибанов А.А\Физика\Портреты физиков\Резерфорд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222250"/>
            <a:ext cx="1500187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ая выноска 6"/>
          <p:cNvSpPr/>
          <p:nvPr/>
        </p:nvSpPr>
        <p:spPr>
          <a:xfrm>
            <a:off x="3000375" y="214313"/>
            <a:ext cx="5929313" cy="1928812"/>
          </a:xfrm>
          <a:prstGeom prst="wedgeRectCallout">
            <a:avLst>
              <a:gd name="adj1" fmla="val -75256"/>
              <a:gd name="adj2" fmla="val 4893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3000375" y="214313"/>
            <a:ext cx="62865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FF00"/>
                </a:solidFill>
                <a:latin typeface="Calibri" pitchFamily="34" charset="0"/>
              </a:rPr>
              <a:t>«Все науки делятся на физику и коллекционирование марок» </a:t>
            </a:r>
          </a:p>
          <a:p>
            <a:r>
              <a:rPr lang="ru-RU" sz="2800">
                <a:solidFill>
                  <a:srgbClr val="FFFF00"/>
                </a:solidFill>
                <a:latin typeface="Calibri" pitchFamily="34" charset="0"/>
              </a:rPr>
              <a:t>- Эрнест Резерфорд (Нобелевский лауреат).</a:t>
            </a:r>
          </a:p>
          <a:p>
            <a:endParaRPr lang="ru-RU" sz="280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4213" y="2420938"/>
            <a:ext cx="774858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solidFill>
                  <a:srgbClr val="FCD5B5"/>
                </a:solidFill>
                <a:latin typeface="Calibri" pitchFamily="34" charset="0"/>
              </a:rPr>
              <a:t>Знаем ли мы физику?</a:t>
            </a:r>
          </a:p>
          <a:p>
            <a:pPr algn="ctr"/>
            <a:r>
              <a:rPr lang="ru-RU" sz="3600">
                <a:solidFill>
                  <a:srgbClr val="C3D69B"/>
                </a:solidFill>
                <a:latin typeface="Calibri" pitchFamily="34" charset="0"/>
              </a:rPr>
              <a:t> (</a:t>
            </a:r>
            <a:r>
              <a:rPr lang="ru-RU" sz="3600">
                <a:solidFill>
                  <a:schemeClr val="accent2"/>
                </a:solidFill>
                <a:latin typeface="Calibri" pitchFamily="34" charset="0"/>
              </a:rPr>
              <a:t>конкурс знатоков</a:t>
            </a:r>
            <a:r>
              <a:rPr lang="ru-RU" sz="3600">
                <a:solidFill>
                  <a:srgbClr val="C3D69B"/>
                </a:solidFill>
                <a:latin typeface="Calibri" pitchFamily="34" charset="0"/>
              </a:rPr>
              <a:t>).</a:t>
            </a:r>
          </a:p>
        </p:txBody>
      </p:sp>
      <p:pic>
        <p:nvPicPr>
          <p:cNvPr id="2054" name="Picture 3" descr="E:\Картинки\Картинки3\Animated\детское\j028364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500" y="4000500"/>
            <a:ext cx="1214438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52" grpId="0"/>
      <p:bldP spid="5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7"/>
          <p:cNvSpPr txBox="1">
            <a:spLocks noChangeArrowheads="1"/>
          </p:cNvSpPr>
          <p:nvPr/>
        </p:nvSpPr>
        <p:spPr bwMode="auto">
          <a:xfrm>
            <a:off x="1619250" y="260350"/>
            <a:ext cx="6215063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CCFF99"/>
                </a:solidFill>
                <a:latin typeface="Calibri" pitchFamily="34" charset="0"/>
              </a:rPr>
              <a:t>У песочных ям, </a:t>
            </a:r>
            <a:endParaRPr lang="ru-RU" sz="5400">
              <a:solidFill>
                <a:srgbClr val="CCFF99"/>
              </a:solidFill>
            </a:endParaRPr>
          </a:p>
          <a:p>
            <a:r>
              <a:rPr lang="ru-RU" sz="5400">
                <a:solidFill>
                  <a:srgbClr val="CCFF99"/>
                </a:solidFill>
              </a:rPr>
              <a:t>У</a:t>
            </a:r>
            <a:r>
              <a:rPr lang="ru-RU" sz="5400">
                <a:solidFill>
                  <a:srgbClr val="CCFF99"/>
                </a:solidFill>
                <a:latin typeface="Calibri" pitchFamily="34" charset="0"/>
              </a:rPr>
              <a:t> горы крутой </a:t>
            </a:r>
            <a:r>
              <a:rPr lang="ru-RU" sz="5400">
                <a:solidFill>
                  <a:srgbClr val="CCFF99"/>
                </a:solidFill>
              </a:rPr>
              <a:t>С</a:t>
            </a:r>
            <a:r>
              <a:rPr lang="ru-RU" sz="5400">
                <a:solidFill>
                  <a:srgbClr val="CCFF99"/>
                </a:solidFill>
                <a:latin typeface="Calibri" pitchFamily="34" charset="0"/>
              </a:rPr>
              <a:t>тоит великан </a:t>
            </a:r>
            <a:endParaRPr lang="ru-RU" sz="5400">
              <a:solidFill>
                <a:srgbClr val="CCFF99"/>
              </a:solidFill>
            </a:endParaRPr>
          </a:p>
          <a:p>
            <a:r>
              <a:rPr lang="ru-RU" sz="5400">
                <a:solidFill>
                  <a:srgbClr val="CCFF99"/>
                </a:solidFill>
              </a:rPr>
              <a:t>С</a:t>
            </a:r>
            <a:r>
              <a:rPr lang="ru-RU" sz="5400">
                <a:solidFill>
                  <a:srgbClr val="CCFF99"/>
                </a:solidFill>
                <a:latin typeface="Calibri" pitchFamily="34" charset="0"/>
              </a:rPr>
              <a:t> железной рукой.</a:t>
            </a:r>
          </a:p>
        </p:txBody>
      </p:sp>
      <p:pic>
        <p:nvPicPr>
          <p:cNvPr id="34821" name="Picture 4" descr="E:\Картинки\Картинки3\Animated\транспорт\j033633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3860800"/>
            <a:ext cx="4103687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8"/>
          <p:cNvSpPr txBox="1">
            <a:spLocks noChangeArrowheads="1"/>
          </p:cNvSpPr>
          <p:nvPr/>
        </p:nvSpPr>
        <p:spPr bwMode="auto">
          <a:xfrm>
            <a:off x="250825" y="333375"/>
            <a:ext cx="889317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CCFF99"/>
                </a:solidFill>
                <a:latin typeface="Calibri" pitchFamily="34" charset="0"/>
              </a:rPr>
              <a:t>На стене висит тарелка, </a:t>
            </a:r>
            <a:endParaRPr lang="ru-RU" sz="5400">
              <a:solidFill>
                <a:srgbClr val="CCFF99"/>
              </a:solidFill>
            </a:endParaRPr>
          </a:p>
          <a:p>
            <a:r>
              <a:rPr lang="ru-RU" sz="5400">
                <a:solidFill>
                  <a:srgbClr val="CCFF99"/>
                </a:solidFill>
              </a:rPr>
              <a:t>П</a:t>
            </a:r>
            <a:r>
              <a:rPr lang="ru-RU" sz="5400">
                <a:solidFill>
                  <a:srgbClr val="CCFF99"/>
                </a:solidFill>
                <a:latin typeface="Calibri" pitchFamily="34" charset="0"/>
              </a:rPr>
              <a:t>о тарелке ходит </a:t>
            </a:r>
            <a:r>
              <a:rPr lang="ru-RU" sz="5400">
                <a:solidFill>
                  <a:srgbClr val="CCFF99"/>
                </a:solidFill>
              </a:rPr>
              <a:t>с</a:t>
            </a:r>
            <a:r>
              <a:rPr lang="ru-RU" sz="5400">
                <a:solidFill>
                  <a:srgbClr val="CCFF99"/>
                </a:solidFill>
                <a:latin typeface="Calibri" pitchFamily="34" charset="0"/>
              </a:rPr>
              <a:t>трелка. Эта стрелка наперёд </a:t>
            </a:r>
            <a:endParaRPr lang="ru-RU" sz="5400">
              <a:solidFill>
                <a:srgbClr val="CCFF99"/>
              </a:solidFill>
            </a:endParaRPr>
          </a:p>
          <a:p>
            <a:r>
              <a:rPr lang="ru-RU" sz="5400">
                <a:solidFill>
                  <a:srgbClr val="CCFF99"/>
                </a:solidFill>
              </a:rPr>
              <a:t>Н</a:t>
            </a:r>
            <a:r>
              <a:rPr lang="ru-RU" sz="5400">
                <a:solidFill>
                  <a:srgbClr val="CCFF99"/>
                </a:solidFill>
                <a:latin typeface="Calibri" pitchFamily="34" charset="0"/>
              </a:rPr>
              <a:t>ам погоду узнаёт.</a:t>
            </a:r>
          </a:p>
        </p:txBody>
      </p:sp>
      <p:pic>
        <p:nvPicPr>
          <p:cNvPr id="35845" name="Picture 13" descr="E:\Шибанов А.А\Физика\Объекты БНП\механика\Барометр бытовой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789363"/>
            <a:ext cx="3025775" cy="287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9"/>
          <p:cNvSpPr txBox="1">
            <a:spLocks noChangeArrowheads="1"/>
          </p:cNvSpPr>
          <p:nvPr/>
        </p:nvSpPr>
        <p:spPr bwMode="auto">
          <a:xfrm>
            <a:off x="1042988" y="333375"/>
            <a:ext cx="767556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00FFFF"/>
                </a:solidFill>
                <a:latin typeface="Calibri" pitchFamily="34" charset="0"/>
              </a:rPr>
              <a:t>Несётся и стреляет, </a:t>
            </a:r>
            <a:r>
              <a:rPr lang="ru-RU" sz="5400">
                <a:solidFill>
                  <a:srgbClr val="00FFFF"/>
                </a:solidFill>
              </a:rPr>
              <a:t>В</a:t>
            </a:r>
            <a:r>
              <a:rPr lang="ru-RU" sz="5400">
                <a:solidFill>
                  <a:srgbClr val="00FFFF"/>
                </a:solidFill>
                <a:latin typeface="Calibri" pitchFamily="34" charset="0"/>
              </a:rPr>
              <a:t>орчит скороговоркой. Трамваю не угнаться </a:t>
            </a:r>
            <a:endParaRPr lang="en-US" sz="5400">
              <a:solidFill>
                <a:srgbClr val="00FFFF"/>
              </a:solidFill>
              <a:latin typeface="Calibri" pitchFamily="34" charset="0"/>
            </a:endParaRPr>
          </a:p>
          <a:p>
            <a:r>
              <a:rPr lang="ru-RU" sz="5400">
                <a:solidFill>
                  <a:srgbClr val="00FFFF"/>
                </a:solidFill>
              </a:rPr>
              <a:t>З</a:t>
            </a:r>
            <a:r>
              <a:rPr lang="ru-RU" sz="5400">
                <a:solidFill>
                  <a:srgbClr val="00FFFF"/>
                </a:solidFill>
                <a:latin typeface="Calibri" pitchFamily="34" charset="0"/>
              </a:rPr>
              <a:t>а этой тараторкой.</a:t>
            </a:r>
          </a:p>
        </p:txBody>
      </p:sp>
      <p:pic>
        <p:nvPicPr>
          <p:cNvPr id="36869" name="Picture 9" descr="E:\Картинки\Картинки3\Animated\транспорт\J007616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3894138"/>
            <a:ext cx="403225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050" y="109538"/>
            <a:ext cx="8601075" cy="6443662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150" y="1989138"/>
            <a:ext cx="9048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11913" y="1916113"/>
            <a:ext cx="1606550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250825" y="620713"/>
            <a:ext cx="8713788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>
                <a:solidFill>
                  <a:srgbClr val="FF9900"/>
                </a:solidFill>
              </a:rPr>
              <a:t>Составьте из букв слова</a:t>
            </a:r>
            <a:r>
              <a:rPr lang="ru-RU" sz="4000"/>
              <a:t> </a:t>
            </a:r>
            <a:r>
              <a:rPr lang="ru-RU" sz="8000" b="1" i="1">
                <a:solidFill>
                  <a:srgbClr val="00FF99"/>
                </a:solidFill>
                <a:latin typeface="Comic Sans MS" pitchFamily="66" charset="0"/>
              </a:rPr>
              <a:t>динамометр </a:t>
            </a:r>
          </a:p>
          <a:p>
            <a:pPr algn="ctr">
              <a:spcBef>
                <a:spcPct val="50000"/>
              </a:spcBef>
            </a:pPr>
            <a:r>
              <a:rPr lang="ru-RU" sz="4000">
                <a:solidFill>
                  <a:srgbClr val="FF9900"/>
                </a:solidFill>
              </a:rPr>
              <a:t>слова – </a:t>
            </a:r>
            <a:r>
              <a:rPr lang="ru-RU" sz="4000" u="sng">
                <a:solidFill>
                  <a:srgbClr val="FF9900"/>
                </a:solidFill>
              </a:rPr>
              <a:t>существительные</a:t>
            </a:r>
            <a:r>
              <a:rPr lang="ru-RU" sz="4000">
                <a:solidFill>
                  <a:srgbClr val="FF9900"/>
                </a:solidFill>
              </a:rPr>
              <a:t> связанные с физикой!</a:t>
            </a:r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4221163"/>
            <a:ext cx="6492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149725"/>
            <a:ext cx="11239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50" autoRev="1" fill="hold"/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7" dur="250" autoRev="1" fill="hold"/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1763" y="622300"/>
            <a:ext cx="6224587" cy="4979988"/>
          </a:xfrm>
          <a:prstGeom prst="rect">
            <a:avLst/>
          </a:prstGeom>
          <a:noFill/>
        </p:spPr>
      </p:pic>
      <p:pic>
        <p:nvPicPr>
          <p:cNvPr id="27651" name="Picture 2" descr="E:\Картинки\Картинки3\Animated\лица\j028274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2492375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2" descr="E:\Картинки\Картинки3\Animated\лица\j028274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684213" y="2492375"/>
            <a:ext cx="170338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339975" y="692150"/>
            <a:ext cx="4897438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Билет №1</a:t>
            </a:r>
            <a:endParaRPr lang="ru-RU" sz="4400">
              <a:solidFill>
                <a:srgbClr val="00FFFF"/>
              </a:solidFill>
            </a:endParaRPr>
          </a:p>
          <a:p>
            <a:pPr algn="ctr"/>
            <a:endParaRPr lang="ru-RU" sz="4400">
              <a:solidFill>
                <a:srgbClr val="00FFFF"/>
              </a:solidFill>
            </a:endParaRPr>
          </a:p>
          <a:p>
            <a:r>
              <a:rPr lang="ru-RU" sz="4400" b="1">
                <a:solidFill>
                  <a:srgbClr val="FFFFFF"/>
                </a:solidFill>
                <a:latin typeface="Calibri" pitchFamily="34" charset="0"/>
              </a:rPr>
              <a:t>Физика</a:t>
            </a:r>
            <a:r>
              <a:rPr lang="ru-RU" sz="4400" b="1">
                <a:latin typeface="Calibri" pitchFamily="34" charset="0"/>
              </a:rPr>
              <a:t> </a:t>
            </a:r>
            <a:r>
              <a:rPr lang="ru-RU" sz="4400">
                <a:latin typeface="Calibri" pitchFamily="34" charset="0"/>
              </a:rPr>
              <a:t>– слово:</a:t>
            </a:r>
            <a:endParaRPr lang="ru-RU" sz="4400"/>
          </a:p>
          <a:p>
            <a:r>
              <a:rPr lang="ru-RU" sz="4400">
                <a:latin typeface="Calibri" pitchFamily="34" charset="0"/>
              </a:rPr>
              <a:t> 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FF"/>
                </a:solidFill>
              </a:rPr>
              <a:t> р</a:t>
            </a:r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усское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 немецкое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 греческое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FF"/>
                </a:solidFill>
              </a:rPr>
              <a:t> </a:t>
            </a:r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латинское.</a:t>
            </a:r>
          </a:p>
        </p:txBody>
      </p:sp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484438" y="571500"/>
            <a:ext cx="5040312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00FF00"/>
                </a:solidFill>
                <a:latin typeface="Calibri" pitchFamily="34" charset="0"/>
              </a:rPr>
              <a:t>Билет  №2</a:t>
            </a:r>
            <a:endParaRPr lang="ru-RU" sz="4400">
              <a:solidFill>
                <a:srgbClr val="00FF00"/>
              </a:solidFill>
            </a:endParaRPr>
          </a:p>
          <a:p>
            <a:pPr algn="ctr"/>
            <a:endParaRPr lang="ru-RU" sz="4400">
              <a:solidFill>
                <a:srgbClr val="00FF00"/>
              </a:solidFill>
            </a:endParaRPr>
          </a:p>
          <a:p>
            <a:r>
              <a:rPr lang="ru-RU" sz="4400">
                <a:solidFill>
                  <a:srgbClr val="FF9966"/>
                </a:solidFill>
                <a:latin typeface="Calibri" pitchFamily="34" charset="0"/>
              </a:rPr>
              <a:t>Инерция</a:t>
            </a:r>
            <a:r>
              <a:rPr lang="ru-RU" sz="4400">
                <a:latin typeface="Calibri" pitchFamily="34" charset="0"/>
              </a:rPr>
              <a:t> – слово:</a:t>
            </a:r>
            <a:endParaRPr lang="ru-RU" sz="4400"/>
          </a:p>
          <a:p>
            <a:endParaRPr lang="ru-RU" sz="4400"/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Русское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 французское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 греческое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 латинское.</a:t>
            </a:r>
          </a:p>
        </p:txBody>
      </p:sp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68538" y="692150"/>
            <a:ext cx="5329237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Билет №3</a:t>
            </a:r>
            <a:endParaRPr lang="ru-RU" sz="4400">
              <a:solidFill>
                <a:srgbClr val="00FFFF"/>
              </a:solidFill>
            </a:endParaRPr>
          </a:p>
          <a:p>
            <a:pPr algn="ctr"/>
            <a:endParaRPr lang="ru-RU" sz="4400">
              <a:solidFill>
                <a:srgbClr val="00FFFF"/>
              </a:solidFill>
            </a:endParaRPr>
          </a:p>
          <a:p>
            <a:r>
              <a:rPr lang="ru-RU" sz="4400" b="1">
                <a:solidFill>
                  <a:srgbClr val="00FF00"/>
                </a:solidFill>
                <a:latin typeface="Calibri" pitchFamily="34" charset="0"/>
              </a:rPr>
              <a:t>Пробирка</a:t>
            </a:r>
            <a:r>
              <a:rPr lang="ru-RU" sz="4400">
                <a:latin typeface="Calibri" pitchFamily="34" charset="0"/>
              </a:rPr>
              <a:t> – слово:</a:t>
            </a:r>
            <a:endParaRPr lang="ru-RU" sz="4400"/>
          </a:p>
          <a:p>
            <a:endParaRPr lang="ru-RU" sz="4400"/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FFFFFF"/>
                </a:solidFill>
                <a:latin typeface="Calibri" pitchFamily="34" charset="0"/>
              </a:rPr>
              <a:t>Французское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FFFFFF"/>
                </a:solidFill>
                <a:latin typeface="Calibri" pitchFamily="34" charset="0"/>
              </a:rPr>
              <a:t>Русское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FFFFFF"/>
                </a:solidFill>
                <a:latin typeface="Calibri" pitchFamily="34" charset="0"/>
              </a:rPr>
              <a:t>Латинское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FFFFFF"/>
                </a:solidFill>
                <a:latin typeface="Calibri" pitchFamily="34" charset="0"/>
              </a:rPr>
              <a:t>Итальянское.</a:t>
            </a:r>
          </a:p>
        </p:txBody>
      </p:sp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11413" y="260350"/>
            <a:ext cx="5616575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FFFFFF"/>
                </a:solidFill>
                <a:latin typeface="Calibri" pitchFamily="34" charset="0"/>
              </a:rPr>
              <a:t>Билет №4</a:t>
            </a:r>
            <a:endParaRPr lang="ru-RU" sz="4400">
              <a:solidFill>
                <a:srgbClr val="FFFFFF"/>
              </a:solidFill>
            </a:endParaRPr>
          </a:p>
          <a:p>
            <a:pPr algn="ctr"/>
            <a:endParaRPr lang="ru-RU" sz="4400">
              <a:solidFill>
                <a:srgbClr val="FFFFFF"/>
              </a:solidFill>
            </a:endParaRPr>
          </a:p>
          <a:p>
            <a:r>
              <a:rPr lang="ru-RU" sz="4400" b="1">
                <a:solidFill>
                  <a:srgbClr val="00FF00"/>
                </a:solidFill>
                <a:latin typeface="Calibri" pitchFamily="34" charset="0"/>
              </a:rPr>
              <a:t>Молекула</a:t>
            </a:r>
            <a:r>
              <a:rPr lang="ru-RU" sz="4400">
                <a:solidFill>
                  <a:srgbClr val="00FF00"/>
                </a:solidFill>
                <a:latin typeface="Calibri" pitchFamily="34" charset="0"/>
              </a:rPr>
              <a:t> </a:t>
            </a:r>
            <a:r>
              <a:rPr lang="ru-RU" sz="4400">
                <a:latin typeface="Calibri" pitchFamily="34" charset="0"/>
              </a:rPr>
              <a:t>– слово:</a:t>
            </a:r>
            <a:endParaRPr lang="ru-RU" sz="4400"/>
          </a:p>
          <a:p>
            <a:endParaRPr lang="ru-RU" sz="4400"/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Русское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Немецкое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Французское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FF"/>
                </a:solidFill>
                <a:latin typeface="Calibri" pitchFamily="34" charset="0"/>
              </a:rPr>
              <a:t>Латинское.</a:t>
            </a:r>
          </a:p>
        </p:txBody>
      </p:sp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5025" y="755650"/>
            <a:ext cx="7218363" cy="4297363"/>
          </a:xfrm>
          <a:prstGeom prst="rect">
            <a:avLst/>
          </a:prstGeom>
          <a:noFill/>
        </p:spPr>
      </p:pic>
      <p:pic>
        <p:nvPicPr>
          <p:cNvPr id="14339" name="Picture 2" descr="E:\Картинки\Картинки3\Animated\транспорт\J007620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" y="500063"/>
            <a:ext cx="215106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E:\Картинки\Картинки3\Animated\транспорт\J0076215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25" y="714375"/>
            <a:ext cx="190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E:\Картинки\Картинки3\Animated\транспорт\BD13693_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13" y="5000625"/>
            <a:ext cx="1492250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24075" y="620713"/>
            <a:ext cx="5256213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FF9966"/>
                </a:solidFill>
                <a:latin typeface="Calibri" pitchFamily="34" charset="0"/>
              </a:rPr>
              <a:t>Билет №5</a:t>
            </a:r>
            <a:endParaRPr lang="ru-RU" sz="4400">
              <a:solidFill>
                <a:srgbClr val="FF9966"/>
              </a:solidFill>
            </a:endParaRPr>
          </a:p>
          <a:p>
            <a:pPr algn="ctr"/>
            <a:endParaRPr lang="ru-RU" sz="4400">
              <a:solidFill>
                <a:srgbClr val="FF9966"/>
              </a:solidFill>
            </a:endParaRPr>
          </a:p>
          <a:p>
            <a:pPr algn="ctr"/>
            <a:r>
              <a:rPr lang="ru-RU" sz="4400" b="1">
                <a:solidFill>
                  <a:srgbClr val="FFFFFF"/>
                </a:solidFill>
                <a:latin typeface="Calibri" pitchFamily="34" charset="0"/>
              </a:rPr>
              <a:t>Литр</a:t>
            </a:r>
            <a:r>
              <a:rPr lang="ru-RU" sz="4400">
                <a:latin typeface="Calibri" pitchFamily="34" charset="0"/>
              </a:rPr>
              <a:t> – слово:</a:t>
            </a:r>
            <a:endParaRPr lang="ru-RU" sz="4400"/>
          </a:p>
          <a:p>
            <a:endParaRPr lang="ru-RU" sz="4400"/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00"/>
                </a:solidFill>
                <a:latin typeface="Calibri" pitchFamily="34" charset="0"/>
              </a:rPr>
              <a:t>Литовское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00"/>
                </a:solidFill>
                <a:latin typeface="Calibri" pitchFamily="34" charset="0"/>
              </a:rPr>
              <a:t>Русское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00"/>
                </a:solidFill>
                <a:latin typeface="Calibri" pitchFamily="34" charset="0"/>
              </a:rPr>
              <a:t>Греческое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00FF00"/>
                </a:solidFill>
                <a:latin typeface="Calibri" pitchFamily="34" charset="0"/>
              </a:rPr>
              <a:t>Французское.</a:t>
            </a:r>
          </a:p>
        </p:txBody>
      </p:sp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00113" y="692150"/>
            <a:ext cx="6840537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00FF00"/>
                </a:solidFill>
                <a:latin typeface="Calibri" pitchFamily="34" charset="0"/>
              </a:rPr>
              <a:t>Билет №6</a:t>
            </a:r>
            <a:endParaRPr lang="ru-RU" sz="4400">
              <a:solidFill>
                <a:srgbClr val="00FF00"/>
              </a:solidFill>
            </a:endParaRPr>
          </a:p>
          <a:p>
            <a:pPr algn="ctr"/>
            <a:endParaRPr lang="ru-RU" sz="4400">
              <a:solidFill>
                <a:srgbClr val="00FF00"/>
              </a:solidFill>
            </a:endParaRPr>
          </a:p>
          <a:p>
            <a:pPr algn="ctr"/>
            <a:r>
              <a:rPr lang="ru-RU" sz="4400" b="1">
                <a:solidFill>
                  <a:srgbClr val="00FFFF"/>
                </a:solidFill>
                <a:latin typeface="Calibri" pitchFamily="34" charset="0"/>
              </a:rPr>
              <a:t>Лямбда</a:t>
            </a:r>
            <a:r>
              <a:rPr lang="ru-RU" sz="4400">
                <a:latin typeface="Calibri" pitchFamily="34" charset="0"/>
              </a:rPr>
              <a:t> – буква:</a:t>
            </a:r>
            <a:endParaRPr lang="ru-RU" sz="4400"/>
          </a:p>
          <a:p>
            <a:endParaRPr lang="ru-RU" sz="4400"/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FF9966"/>
                </a:solidFill>
                <a:latin typeface="Calibri" pitchFamily="34" charset="0"/>
              </a:rPr>
              <a:t>Русская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FF9966"/>
                </a:solidFill>
                <a:latin typeface="Calibri" pitchFamily="34" charset="0"/>
              </a:rPr>
              <a:t>Французская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FF9966"/>
                </a:solidFill>
                <a:latin typeface="Calibri" pitchFamily="34" charset="0"/>
              </a:rPr>
              <a:t>Латинская</a:t>
            </a:r>
          </a:p>
          <a:p>
            <a:pPr>
              <a:buFontTx/>
              <a:buAutoNum type="arabicParenR"/>
            </a:pPr>
            <a:r>
              <a:rPr lang="ru-RU" sz="4400">
                <a:solidFill>
                  <a:srgbClr val="FF9966"/>
                </a:solidFill>
                <a:latin typeface="Calibri" pitchFamily="34" charset="0"/>
              </a:rPr>
              <a:t>Греческая.</a:t>
            </a:r>
          </a:p>
        </p:txBody>
      </p:sp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6413" y="755650"/>
            <a:ext cx="7875587" cy="4297363"/>
          </a:xfrm>
          <a:prstGeom prst="rect">
            <a:avLst/>
          </a:prstGeom>
          <a:noFill/>
        </p:spPr>
      </p:pic>
      <p:pic>
        <p:nvPicPr>
          <p:cNvPr id="34819" name="Picture 2" descr="E:\Картинки\Картинки3\Animated\лица\j028274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2000250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3" descr="E:\Картинки\Картинки3\Animated\лица\j028274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194550" y="2046288"/>
            <a:ext cx="1727200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714375" y="214313"/>
            <a:ext cx="75723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FF9966"/>
                </a:solidFill>
                <a:latin typeface="Calibri" pitchFamily="34" charset="0"/>
              </a:rPr>
              <a:t>Претендентов на поездку было много, но выбор пал на него.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00FFFF"/>
                </a:solidFill>
                <a:latin typeface="Calibri" pitchFamily="34" charset="0"/>
              </a:rPr>
              <a:t>Это кругосветное путешествие он совершил в одиночку.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FFFFFF"/>
                </a:solidFill>
                <a:latin typeface="Calibri" pitchFamily="34" charset="0"/>
              </a:rPr>
              <a:t>Сын крестьянина, учащийся ремесленного училища, рабочий, курсант аэроклуба.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00FF00"/>
                </a:solidFill>
                <a:latin typeface="Calibri" pitchFamily="34" charset="0"/>
              </a:rPr>
              <a:t> Ему принадлежит историческая фраза «Поехали!», сказанная перед стартом.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00FFFF"/>
                </a:solidFill>
                <a:latin typeface="Calibri" pitchFamily="34" charset="0"/>
              </a:rPr>
              <a:t>Первый в мире человек совершивший полёт в космос.</a:t>
            </a:r>
          </a:p>
        </p:txBody>
      </p:sp>
      <p:pic>
        <p:nvPicPr>
          <p:cNvPr id="6" name="Picture 6" descr="pg_0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3603625"/>
            <a:ext cx="22860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00375" y="6143625"/>
            <a:ext cx="2928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FF99"/>
                </a:solidFill>
                <a:latin typeface="Comic Sans MS" pitchFamily="66" charset="0"/>
              </a:rPr>
              <a:t>Гагарин Ю.А</a:t>
            </a:r>
            <a:r>
              <a:rPr lang="ru-RU" sz="2400">
                <a:solidFill>
                  <a:srgbClr val="00FF99"/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2"/>
          <p:cNvSpPr txBox="1">
            <a:spLocks noChangeArrowheads="1"/>
          </p:cNvSpPr>
          <p:nvPr/>
        </p:nvSpPr>
        <p:spPr bwMode="auto">
          <a:xfrm>
            <a:off x="395288" y="404813"/>
            <a:ext cx="849788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00FFFF"/>
                </a:solidFill>
                <a:latin typeface="Calibri" pitchFamily="34" charset="0"/>
              </a:rPr>
              <a:t>Он жил в </a:t>
            </a:r>
            <a:r>
              <a:rPr lang="en-US" sz="2400">
                <a:solidFill>
                  <a:srgbClr val="00FFFF"/>
                </a:solidFill>
                <a:latin typeface="Calibri" pitchFamily="34" charset="0"/>
              </a:rPr>
              <a:t>IV</a:t>
            </a:r>
            <a:r>
              <a:rPr lang="ru-RU" sz="2400">
                <a:solidFill>
                  <a:srgbClr val="00FFFF"/>
                </a:solidFill>
                <a:latin typeface="Calibri" pitchFamily="34" charset="0"/>
              </a:rPr>
              <a:t> в. до н.э.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00FF00"/>
                </a:solidFill>
                <a:latin typeface="Calibri" pitchFamily="34" charset="0"/>
              </a:rPr>
              <a:t>Он был воспитателем Александра Македонского.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FFFFFF"/>
                </a:solidFill>
                <a:latin typeface="Calibri" pitchFamily="34" charset="0"/>
              </a:rPr>
              <a:t>Его учения относятся ко всем областям знаний того времени.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FF9966"/>
                </a:solidFill>
                <a:latin typeface="Calibri" pitchFamily="34" charset="0"/>
              </a:rPr>
              <a:t>Его учение господствовало в науке около 100 лет.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CCFF99"/>
                </a:solidFill>
                <a:latin typeface="Calibri" pitchFamily="34" charset="0"/>
              </a:rPr>
              <a:t>Он ввёл в науку слово «физика».</a:t>
            </a: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2781300"/>
            <a:ext cx="2860675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843213" y="5949950"/>
            <a:ext cx="36718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FF3300"/>
                </a:solidFill>
                <a:latin typeface="Comic Sans MS" pitchFamily="66" charset="0"/>
              </a:rPr>
              <a:t>Аристотель</a:t>
            </a:r>
          </a:p>
        </p:txBody>
      </p:sp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9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9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9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Box 3"/>
          <p:cNvSpPr txBox="1">
            <a:spLocks noChangeArrowheads="1"/>
          </p:cNvSpPr>
          <p:nvPr/>
        </p:nvSpPr>
        <p:spPr bwMode="auto">
          <a:xfrm>
            <a:off x="179388" y="333375"/>
            <a:ext cx="87852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00FFFF"/>
                </a:solidFill>
                <a:latin typeface="Calibri" pitchFamily="34" charset="0"/>
              </a:rPr>
              <a:t>Он один из первых учёных работавших на войну.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FFFFFF"/>
                </a:solidFill>
                <a:latin typeface="Calibri" pitchFamily="34" charset="0"/>
              </a:rPr>
              <a:t>Он крупный изобретатель, живший ещё до нашей эры.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00FF00"/>
                </a:solidFill>
                <a:latin typeface="Calibri" pitchFamily="34" charset="0"/>
              </a:rPr>
              <a:t>Он изобрёл рычаг.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FF9966"/>
                </a:solidFill>
                <a:latin typeface="Calibri" pitchFamily="34" charset="0"/>
              </a:rPr>
              <a:t>С одним из его открытий мы сталкиваемся регулярно, купаясь в ванной.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CCFF99"/>
                </a:solidFill>
                <a:latin typeface="Calibri" pitchFamily="34" charset="0"/>
              </a:rPr>
              <a:t>По легенд, ему  принадлежит возглас «Эврика!», который прозвучал вслед за сделанным им открытием.</a:t>
            </a:r>
          </a:p>
        </p:txBody>
      </p:sp>
      <p:pic>
        <p:nvPicPr>
          <p:cNvPr id="50179" name="Picture 2" descr="E:\Шибанов А.А\Физика\Портреты физиков\Архиме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3068638"/>
            <a:ext cx="19970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2843213" y="5949950"/>
            <a:ext cx="3673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FF99"/>
                </a:solidFill>
                <a:latin typeface="Comic Sans MS" pitchFamily="66" charset="0"/>
              </a:rPr>
              <a:t>Архимед</a:t>
            </a:r>
          </a:p>
        </p:txBody>
      </p:sp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0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0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0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0688" y="755650"/>
            <a:ext cx="8047037" cy="4979988"/>
          </a:xfrm>
          <a:prstGeom prst="rect">
            <a:avLst/>
          </a:prstGeom>
          <a:noFill/>
        </p:spPr>
      </p:pic>
      <p:pic>
        <p:nvPicPr>
          <p:cNvPr id="38915" name="Picture 2" descr="E:\Картинки\Картинки3\Animated\спорт\j028303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38" y="2500313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3" descr="E:\Картинки\Картинки3\Animated\спорт\j028303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6643688" y="2500313"/>
            <a:ext cx="12858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395288" y="333375"/>
            <a:ext cx="8497887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00FF99"/>
                </a:solidFill>
                <a:latin typeface="Calibri" pitchFamily="34" charset="0"/>
              </a:rPr>
              <a:t>Имя Ломоносова</a:t>
            </a:r>
            <a:r>
              <a:rPr lang="ru-RU" sz="2400">
                <a:solidFill>
                  <a:srgbClr val="00FF99"/>
                </a:solidFill>
              </a:rPr>
              <a:t>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00FFFF"/>
                </a:solidFill>
                <a:latin typeface="Calibri" pitchFamily="34" charset="0"/>
              </a:rPr>
              <a:t>Сила, с которой тело давит на опору.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FFFFFF"/>
                </a:solidFill>
                <a:latin typeface="Calibri" pitchFamily="34" charset="0"/>
              </a:rPr>
              <a:t>Дерево, из которого получают самую лёгкую древесину.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FF9966"/>
                </a:solidFill>
                <a:latin typeface="Calibri" pitchFamily="34" charset="0"/>
              </a:rPr>
              <a:t>Когда масса килограммовой гири больше, летом или зимой?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CCFF99"/>
                </a:solidFill>
                <a:latin typeface="Calibri" pitchFamily="34" charset="0"/>
              </a:rPr>
              <a:t>Самое распространённое вещество на Земле, состоящее из атомов водорода и кислорода.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FF9900"/>
                </a:solidFill>
                <a:latin typeface="Calibri" pitchFamily="34" charset="0"/>
              </a:rPr>
              <a:t>Прибор, измеряющий атмосферное давление.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00FFFF"/>
                </a:solidFill>
                <a:latin typeface="Calibri" pitchFamily="34" charset="0"/>
              </a:rPr>
              <a:t>Единица измерения силы.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00FF00"/>
                </a:solidFill>
                <a:latin typeface="Calibri" pitchFamily="34" charset="0"/>
              </a:rPr>
              <a:t>Микрочастица, образованная из атомов.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FFFFFF"/>
                </a:solidFill>
                <a:latin typeface="Calibri" pitchFamily="34" charset="0"/>
              </a:rPr>
              <a:t>Какую физическую величину измеряют в ваттах?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FF9966"/>
                </a:solidFill>
              </a:rPr>
              <a:t> </a:t>
            </a:r>
            <a:r>
              <a:rPr lang="ru-RU" sz="2400">
                <a:solidFill>
                  <a:srgbClr val="FF9966"/>
                </a:solidFill>
                <a:latin typeface="Calibri" pitchFamily="34" charset="0"/>
              </a:rPr>
              <a:t>Прибор для измерения объёма жидкостей.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CCFF99"/>
                </a:solidFill>
              </a:rPr>
              <a:t> </a:t>
            </a:r>
            <a:r>
              <a:rPr lang="ru-RU" sz="2400">
                <a:solidFill>
                  <a:srgbClr val="CCFF99"/>
                </a:solidFill>
                <a:latin typeface="Calibri" pitchFamily="34" charset="0"/>
              </a:rPr>
              <a:t>Одна шестидесятая минуты.</a:t>
            </a:r>
          </a:p>
          <a:p>
            <a:pPr marL="342900" indent="-342900">
              <a:buFontTx/>
              <a:buAutoNum type="arabicParenR"/>
            </a:pPr>
            <a:r>
              <a:rPr lang="ru-RU" sz="2400">
                <a:solidFill>
                  <a:srgbClr val="00FF99"/>
                </a:solidFill>
              </a:rPr>
              <a:t> </a:t>
            </a:r>
            <a:r>
              <a:rPr lang="ru-RU" sz="2400">
                <a:solidFill>
                  <a:srgbClr val="00FF99"/>
                </a:solidFill>
                <a:latin typeface="Calibri" pitchFamily="34" charset="0"/>
              </a:rPr>
              <a:t>Единица измерения давления.</a:t>
            </a:r>
          </a:p>
          <a:p>
            <a:pPr marL="342900" indent="-342900">
              <a:buFontTx/>
              <a:buAutoNum type="arabicParenR"/>
            </a:pPr>
            <a:endParaRPr lang="ru-RU" sz="2400">
              <a:solidFill>
                <a:srgbClr val="00FF99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500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500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500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500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2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2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12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2" descr="E:\Картинки\Картинки3\Animated\спорт\j028371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2428875"/>
            <a:ext cx="27146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68313" y="404813"/>
            <a:ext cx="8353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00FF00"/>
                </a:solidFill>
                <a:latin typeface="Comic Sans MS" pitchFamily="66" charset="0"/>
              </a:rPr>
              <a:t>Поздравляем победителей!</a:t>
            </a:r>
          </a:p>
        </p:txBody>
      </p:sp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52 -0.18775 C -0.03542 -0.19052 -0.0415 -0.19237 -0.04757 -0.19445 C -0.05747 -0.19376 -0.06719 -0.1933 -0.07709 -0.19214 C -0.08768 -0.19076 -0.0974 -0.18243 -0.10816 -0.18128 C -0.13611 -0.1785 -0.1224 -0.18012 -0.14913 -0.17688 C -0.15504 -0.17434 -0.16111 -0.17226 -0.16719 -0.17041 C -0.16962 -0.16139 -0.17275 -0.15815 -0.17709 -0.15076 C -0.18334 -0.14012 -0.18507 -0.13434 -0.1934 -0.12671 C -0.19653 -0.11515 -0.20452 -0.10821 -0.2099 -0.09827 C -0.21129 -0.09549 -0.21181 -0.09226 -0.2132 -0.08948 C -0.21459 -0.08648 -0.2165 -0.0837 -0.21806 -0.08093 C -0.22188 -0.06451 -0.23021 -0.04694 -0.24097 -0.03723 C -0.24323 -0.03284 -0.24531 -0.02844 -0.24757 -0.02405 C -0.24861 -0.02197 -0.25087 -0.01758 -0.25087 -0.01758 C -0.24965 0.01387 -0.24792 0.06589 -0.22622 0.08716 C -0.21667 0.10659 -0.20295 0.11977 -0.1934 0.13965 C -0.18646 0.15422 -0.18334 0.17156 -0.17222 0.18104 C -0.16875 0.18797 -0.16476 0.19884 -0.15903 0.203 C -0.1559 0.20531 -0.15209 0.20485 -0.14913 0.2074 C -0.13837 0.21711 -0.12917 0.21849 -0.11632 0.22034 C -0.11476 0.22104 -0.11302 0.22173 -0.11146 0.22266 C -0.1092 0.22404 -0.10712 0.22589 -0.10486 0.22705 C -0.09757 0.23075 -0.08941 0.23121 -0.08195 0.23352 C -0.07188 0.24277 -0.06667 0.24069 -0.05243 0.24231 C -0.01233 0.25503 -0.06285 0.23977 0.05416 0.2467 C 0.06198 0.24716 0.06927 0.25179 0.07708 0.25318 C 0.13021 0.25248 0.22673 0.2941 0.27378 0.22913 C 0.27569 0.18589 0.27569 0.20138 0.28038 0.17248 C 0.28194 0.11306 0.28403 0.05734 0.28194 -0.00232 C 0.28125 -0.02104 0.275 -0.04786 0.26719 -0.06336 C 0.26666 -0.06544 0.26632 -0.06775 0.26562 -0.06983 C 0.26423 -0.07376 0.26163 -0.07677 0.26059 -0.08093 C 0.2566 -0.09549 0.25989 -0.09711 0.25087 -0.10914 C 0.24861 -0.11815 0.24705 -0.12347 0.24097 -0.12879 C 0.23785 -0.1422 0.22969 -0.14613 0.22291 -0.15515 C 0.22153 -0.157 0.22118 -0.16023 0.21962 -0.16162 C 0.21771 -0.16324 0.21528 -0.16301 0.21302 -0.1637 C 0.20451 -0.17272 0.19705 -0.17711 0.1868 -0.18128 C 0.17725 -0.19006 0.16545 -0.18937 0.15416 -0.19214 C 0.09896 -0.19122 0.03246 -0.19445 -0.02622 -0.19006 C -0.0408 -0.18706 -0.05382 -0.18497 -0.06893 -0.18336 C -0.079 -0.17434 -0.08646 -0.16833 -0.09844 -0.1637 C -0.11129 -0.15353 -0.12014 -0.1459 -0.13438 -0.13989 C -0.14271 -0.13272 -0.14861 -0.12 -0.15417 -0.10914 C -0.16771 -0.08232 -0.15156 -0.12116 -0.16233 -0.09619 C -0.16354 -0.09341 -0.16476 -0.09041 -0.16563 -0.0874 C -0.16684 -0.08301 -0.16893 -0.07422 -0.16893 -0.07422 C -0.17448 -0.02706 -0.19045 0.04277 -0.15747 0.0719 C -0.14827 0.0904 -0.16302 0.06242 -0.14427 0.08716 C -0.14254 0.08948 -0.14306 0.0941 -0.14097 0.09595 C -0.13715 0.09965 -0.13229 0.10034 -0.12795 0.10266 C -0.12188 0.10612 -0.11597 0.11005 -0.1099 0.11352 C -0.10417 0.11676 -0.09757 0.11676 -0.09184 0.12 C -0.08507 0.12393 -0.08108 0.12855 -0.07379 0.13086 C -0.06233 0.13849 -0.05209 0.14543 -0.03941 0.14844 C -0.03368 0.15214 -0.029 0.15861 -0.02292 0.16138 C -0.01354 0.16578 -0.0033 0.16809 0.0066 0.17017 C 0.00868 0.17156 0.01059 0.17456 0.01302 0.17456 C 0.06441 0.17526 0.1158 0.17387 0.16719 0.17248 C 0.17604 0.17225 0.19444 0.14312 0.2033 0.13526 C 0.221 0.10057 0.20781 0.12901 0.20486 0.02612 C 0.20434 0.00994 0.19861 -0.0081 0.1934 -0.02197 C 0.19028 -0.03029 0.19028 -0.03977 0.1868 -0.0481 C 0.17656 -0.0726 0.1434 -0.10174 0.12291 -0.10706 C 0.11128 -0.11746 0.09739 -0.11862 0.08368 -0.12023 C 0.03073 -0.11931 -0.02327 -0.12948 -0.07535 -0.11584 C -0.08368 -0.11353 -0.09306 -0.10428 -0.10174 -0.10058 C -0.10695 -0.08995 -0.10886 -0.08578 -0.11146 -0.07422 C -0.11007 -0.05064 -0.11459 -0.02151 -0.10174 -0.00232 C -0.09913 0.00161 -0.09584 0.00462 -0.0934 0.00855 C -0.08334 0.02497 -0.09184 0.01942 -0.08195 0.02404 C -0.0691 0.03745 -0.06042 0.04901 -0.05087 0.06751 C -0.04479 0.0793 -0.02396 0.08416 -0.01476 0.08716 C 0.02031 0.08647 0.08732 0.11653 0.11302 0.06335 C 0.11944 0.03075 0.11528 0.00901 0.09826 -0.0111 C 0.08837 -0.02266 0.07986 -0.03561 0.06719 -0.04162 C 0.06198 -0.04856 0.05903 -0.04925 0.05243 -0.05249 C 0.03107 -0.0518 -0.00972 -0.06798 -0.02952 -0.04162 C -0.03229 -0.02567 -0.03195 0.01965 -0.01632 0.02612 C -0.0099 0.03468 -0.00677 0.03352 0.00156 0.03699 C 0.025 0.03514 0.02899 0.04416 0.03437 0.02173 C 0.03385 0.01664 0.0342 0.01133 0.03281 0.00647 C 0.03003 -0.00255 0.0191 -0.00625 0.01302 -0.00879 C 0.00868 -0.0081 0.00399 -0.00879 -2.77778E-7 -0.00671 C -0.01077 -0.00093 0.00035 0.00161 0.00156 0.00208 C 0.00434 0.00138 0.00746 0.00208 0.00989 2.89017E-7 C 0.01701 -0.00625 0.00625 -0.01388 0.0033 -0.01526 C 0.00052 -0.01457 -0.00382 -0.01665 -0.00486 -0.01318 C -0.00938 0.00069 -0.00382 2.89017E-7 -2.77778E-7 2.89017E-7 " pathEditMode="relative" ptsTypes="fffffffffffffffffffffffffffffffffffffff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1"/>
          <p:cNvSpPr txBox="1">
            <a:spLocks noChangeArrowheads="1"/>
          </p:cNvSpPr>
          <p:nvPr/>
        </p:nvSpPr>
        <p:spPr bwMode="auto">
          <a:xfrm>
            <a:off x="857250" y="2214563"/>
            <a:ext cx="764381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00FF99"/>
                </a:solidFill>
              </a:rPr>
              <a:t>Автор: </a:t>
            </a:r>
            <a:r>
              <a:rPr lang="ru-RU" sz="3600" dirty="0" smtClean="0">
                <a:solidFill>
                  <a:srgbClr val="00FF99"/>
                </a:solidFill>
              </a:rPr>
              <a:t>Алёшкина Марина Николаевна</a:t>
            </a:r>
            <a:r>
              <a:rPr lang="ru-RU" sz="3600" dirty="0" smtClean="0"/>
              <a:t> </a:t>
            </a:r>
            <a:r>
              <a:rPr lang="ru-RU" sz="3600" dirty="0">
                <a:solidFill>
                  <a:srgbClr val="00FF99"/>
                </a:solidFill>
              </a:rPr>
              <a:t>учитель физики </a:t>
            </a:r>
            <a:r>
              <a:rPr lang="ru-RU" sz="3600" dirty="0" smtClean="0">
                <a:solidFill>
                  <a:srgbClr val="00FF99"/>
                </a:solidFill>
              </a:rPr>
              <a:t>МБОУ «Курташкинская СОШ»</a:t>
            </a:r>
            <a:endParaRPr lang="ru-RU" sz="3600" dirty="0">
              <a:solidFill>
                <a:srgbClr val="00FF99"/>
              </a:solidFill>
            </a:endParaRPr>
          </a:p>
        </p:txBody>
      </p:sp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1692275" y="476250"/>
            <a:ext cx="6500813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00FFFF"/>
                </a:solidFill>
                <a:latin typeface="Calibri" pitchFamily="34" charset="0"/>
              </a:rPr>
              <a:t>Стучат, стучат, </a:t>
            </a:r>
            <a:endParaRPr lang="ru-RU" sz="5400">
              <a:solidFill>
                <a:srgbClr val="00FFFF"/>
              </a:solidFill>
            </a:endParaRPr>
          </a:p>
          <a:p>
            <a:r>
              <a:rPr lang="ru-RU" sz="5400">
                <a:solidFill>
                  <a:srgbClr val="00FFFF"/>
                </a:solidFill>
              </a:rPr>
              <a:t>Н</a:t>
            </a:r>
            <a:r>
              <a:rPr lang="ru-RU" sz="5400">
                <a:solidFill>
                  <a:srgbClr val="00FFFF"/>
                </a:solidFill>
                <a:latin typeface="Calibri" pitchFamily="34" charset="0"/>
              </a:rPr>
              <a:t>е велят скучать, </a:t>
            </a:r>
            <a:r>
              <a:rPr lang="ru-RU" sz="5400">
                <a:solidFill>
                  <a:srgbClr val="00FFFF"/>
                </a:solidFill>
              </a:rPr>
              <a:t>И</a:t>
            </a:r>
            <a:r>
              <a:rPr lang="ru-RU" sz="5400">
                <a:solidFill>
                  <a:srgbClr val="00FFFF"/>
                </a:solidFill>
                <a:latin typeface="Calibri" pitchFamily="34" charset="0"/>
              </a:rPr>
              <a:t>дут, идут, </a:t>
            </a:r>
            <a:endParaRPr lang="ru-RU" sz="5400">
              <a:solidFill>
                <a:srgbClr val="00FFFF"/>
              </a:solidFill>
            </a:endParaRPr>
          </a:p>
          <a:p>
            <a:r>
              <a:rPr lang="ru-RU" sz="5400">
                <a:solidFill>
                  <a:srgbClr val="00FFFF"/>
                </a:solidFill>
                <a:latin typeface="Calibri" pitchFamily="34" charset="0"/>
              </a:rPr>
              <a:t>А всё тут и тут.</a:t>
            </a:r>
          </a:p>
        </p:txBody>
      </p:sp>
      <p:pic>
        <p:nvPicPr>
          <p:cNvPr id="4113" name="Picture 7" descr="E:\Картинки\Картинки3\Animated\символы этикетки\j023652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4149725"/>
            <a:ext cx="3240087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1000125" y="500063"/>
            <a:ext cx="814387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00FF00"/>
                </a:solidFill>
                <a:latin typeface="Calibri" pitchFamily="34" charset="0"/>
              </a:rPr>
              <a:t>Длинной шеей поверчу, </a:t>
            </a:r>
            <a:r>
              <a:rPr lang="ru-RU" sz="5400">
                <a:solidFill>
                  <a:srgbClr val="00FF00"/>
                </a:solidFill>
              </a:rPr>
              <a:t>Г</a:t>
            </a:r>
            <a:r>
              <a:rPr lang="ru-RU" sz="5400">
                <a:solidFill>
                  <a:srgbClr val="00FF00"/>
                </a:solidFill>
                <a:latin typeface="Calibri" pitchFamily="34" charset="0"/>
              </a:rPr>
              <a:t>руз тяжёлый подхвачу, Где прикажут положу, </a:t>
            </a:r>
            <a:r>
              <a:rPr lang="ru-RU" sz="5400">
                <a:solidFill>
                  <a:srgbClr val="00FF00"/>
                </a:solidFill>
              </a:rPr>
              <a:t>Ч</a:t>
            </a:r>
            <a:r>
              <a:rPr lang="ru-RU" sz="5400">
                <a:solidFill>
                  <a:srgbClr val="00FF00"/>
                </a:solidFill>
                <a:latin typeface="Calibri" pitchFamily="34" charset="0"/>
              </a:rPr>
              <a:t>еловеку я служу.</a:t>
            </a:r>
          </a:p>
        </p:txBody>
      </p:sp>
      <p:pic>
        <p:nvPicPr>
          <p:cNvPr id="33797" name="Picture 2" descr="E:\Картинки\Картинки3\Animated\транспорт\j03363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4076700"/>
            <a:ext cx="3384550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0"/>
          <p:cNvSpPr txBox="1">
            <a:spLocks noChangeArrowheads="1"/>
          </p:cNvSpPr>
          <p:nvPr/>
        </p:nvSpPr>
        <p:spPr bwMode="auto">
          <a:xfrm>
            <a:off x="1187450" y="260350"/>
            <a:ext cx="76327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FFFFFF"/>
                </a:solidFill>
                <a:latin typeface="Calibri" pitchFamily="34" charset="0"/>
              </a:rPr>
              <a:t>Две сестры качались, </a:t>
            </a:r>
            <a:r>
              <a:rPr lang="ru-RU" sz="5400">
                <a:solidFill>
                  <a:srgbClr val="FFFFFF"/>
                </a:solidFill>
              </a:rPr>
              <a:t>П</a:t>
            </a:r>
            <a:r>
              <a:rPr lang="ru-RU" sz="5400">
                <a:solidFill>
                  <a:srgbClr val="FFFFFF"/>
                </a:solidFill>
                <a:latin typeface="Calibri" pitchFamily="34" charset="0"/>
              </a:rPr>
              <a:t>равды добивались.</a:t>
            </a:r>
            <a:endParaRPr lang="ru-RU" sz="5400">
              <a:solidFill>
                <a:srgbClr val="FFFFFF"/>
              </a:solidFill>
            </a:endParaRPr>
          </a:p>
          <a:p>
            <a:r>
              <a:rPr lang="ru-RU" sz="5400">
                <a:solidFill>
                  <a:srgbClr val="FFFFFF"/>
                </a:solidFill>
                <a:latin typeface="Calibri" pitchFamily="34" charset="0"/>
              </a:rPr>
              <a:t>А когда добились, </a:t>
            </a:r>
            <a:endParaRPr lang="ru-RU" sz="5400">
              <a:solidFill>
                <a:srgbClr val="FFFFFF"/>
              </a:solidFill>
            </a:endParaRPr>
          </a:p>
          <a:p>
            <a:r>
              <a:rPr lang="ru-RU" sz="5400">
                <a:solidFill>
                  <a:srgbClr val="FFFFFF"/>
                </a:solidFill>
              </a:rPr>
              <a:t>Т</a:t>
            </a:r>
            <a:r>
              <a:rPr lang="ru-RU" sz="5400">
                <a:solidFill>
                  <a:srgbClr val="FFFFFF"/>
                </a:solidFill>
                <a:latin typeface="Calibri" pitchFamily="34" charset="0"/>
              </a:rPr>
              <a:t>о остановились.</a:t>
            </a:r>
          </a:p>
        </p:txBody>
      </p:sp>
      <p:pic>
        <p:nvPicPr>
          <p:cNvPr id="41989" name="Picture 11" descr="E:\Картинки\Картинки3\Animated\зодиак\J007623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573463"/>
            <a:ext cx="3311525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3"/>
          <p:cNvSpPr txBox="1">
            <a:spLocks noChangeArrowheads="1"/>
          </p:cNvSpPr>
          <p:nvPr/>
        </p:nvSpPr>
        <p:spPr bwMode="auto">
          <a:xfrm>
            <a:off x="1692275" y="333375"/>
            <a:ext cx="60007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FF9966"/>
                </a:solidFill>
                <a:latin typeface="Calibri" pitchFamily="34" charset="0"/>
              </a:rPr>
              <a:t>Качается стрелка </a:t>
            </a:r>
            <a:r>
              <a:rPr lang="ru-RU" sz="5400">
                <a:solidFill>
                  <a:srgbClr val="FF9966"/>
                </a:solidFill>
              </a:rPr>
              <a:t>Т</a:t>
            </a:r>
            <a:r>
              <a:rPr lang="ru-RU" sz="5400">
                <a:solidFill>
                  <a:srgbClr val="FF9966"/>
                </a:solidFill>
                <a:latin typeface="Calibri" pitchFamily="34" charset="0"/>
              </a:rPr>
              <a:t>уда и сюда. Укажет нам север </a:t>
            </a:r>
            <a:r>
              <a:rPr lang="ru-RU" sz="5400">
                <a:solidFill>
                  <a:srgbClr val="FF9966"/>
                </a:solidFill>
              </a:rPr>
              <a:t>И</a:t>
            </a:r>
            <a:r>
              <a:rPr lang="ru-RU" sz="5400">
                <a:solidFill>
                  <a:srgbClr val="FF9966"/>
                </a:solidFill>
                <a:latin typeface="Calibri" pitchFamily="34" charset="0"/>
              </a:rPr>
              <a:t> юг без труда.</a:t>
            </a:r>
          </a:p>
        </p:txBody>
      </p:sp>
      <p:pic>
        <p:nvPicPr>
          <p:cNvPr id="32773" name="Picture 12" descr="E:\Картинки\Картинки-2\Анимация\_ DWEB_RU __ Анимация __ Мультики.files\radar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3789363"/>
            <a:ext cx="28082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1042988" y="333375"/>
            <a:ext cx="72009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00FF00"/>
                </a:solidFill>
                <a:latin typeface="Calibri" pitchFamily="34" charset="0"/>
              </a:rPr>
              <a:t>Два колёсика подряд, </a:t>
            </a:r>
            <a:r>
              <a:rPr lang="ru-RU" sz="5400">
                <a:solidFill>
                  <a:srgbClr val="00FF00"/>
                </a:solidFill>
              </a:rPr>
              <a:t>И</a:t>
            </a:r>
            <a:r>
              <a:rPr lang="ru-RU" sz="5400">
                <a:solidFill>
                  <a:srgbClr val="00FF00"/>
                </a:solidFill>
                <a:latin typeface="Calibri" pitchFamily="34" charset="0"/>
              </a:rPr>
              <a:t>х ногами вертят, </a:t>
            </a:r>
            <a:endParaRPr lang="ru-RU" sz="5400">
              <a:solidFill>
                <a:srgbClr val="00FF00"/>
              </a:solidFill>
            </a:endParaRPr>
          </a:p>
          <a:p>
            <a:r>
              <a:rPr lang="ru-RU" sz="5400">
                <a:solidFill>
                  <a:srgbClr val="00FF00"/>
                </a:solidFill>
              </a:rPr>
              <a:t>А</a:t>
            </a:r>
            <a:r>
              <a:rPr lang="ru-RU" sz="5400">
                <a:solidFill>
                  <a:srgbClr val="00FF00"/>
                </a:solidFill>
                <a:latin typeface="Calibri" pitchFamily="34" charset="0"/>
              </a:rPr>
              <a:t> поверх торчком </a:t>
            </a:r>
            <a:endParaRPr lang="ru-RU" sz="5400">
              <a:solidFill>
                <a:srgbClr val="00FF00"/>
              </a:solidFill>
            </a:endParaRPr>
          </a:p>
          <a:p>
            <a:r>
              <a:rPr lang="ru-RU" sz="5400">
                <a:solidFill>
                  <a:srgbClr val="00FF00"/>
                </a:solidFill>
              </a:rPr>
              <a:t>С</a:t>
            </a:r>
            <a:r>
              <a:rPr lang="ru-RU" sz="5400">
                <a:solidFill>
                  <a:srgbClr val="00FF00"/>
                </a:solidFill>
                <a:latin typeface="Calibri" pitchFamily="34" charset="0"/>
              </a:rPr>
              <a:t>ам хозяин крючком.</a:t>
            </a:r>
          </a:p>
        </p:txBody>
      </p:sp>
      <p:pic>
        <p:nvPicPr>
          <p:cNvPr id="13315" name="Picture 8" descr="E:\Картинки\Картинки3\Animated\спорт\sport1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3860800"/>
            <a:ext cx="3241675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5"/>
          <p:cNvSpPr txBox="1">
            <a:spLocks noChangeArrowheads="1"/>
          </p:cNvSpPr>
          <p:nvPr/>
        </p:nvSpPr>
        <p:spPr bwMode="auto">
          <a:xfrm>
            <a:off x="179388" y="188913"/>
            <a:ext cx="87137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solidFill>
                  <a:srgbClr val="00FFFF"/>
                </a:solidFill>
                <a:latin typeface="Calibri" pitchFamily="34" charset="0"/>
              </a:rPr>
              <a:t> </a:t>
            </a:r>
            <a:r>
              <a:rPr lang="ru-RU" sz="5400">
                <a:solidFill>
                  <a:srgbClr val="00FFFF"/>
                </a:solidFill>
                <a:latin typeface="Calibri" pitchFamily="34" charset="0"/>
              </a:rPr>
              <a:t>В нашей комнате одно</a:t>
            </a:r>
            <a:endParaRPr lang="en-US" sz="5400">
              <a:solidFill>
                <a:srgbClr val="00FFFF"/>
              </a:solidFill>
              <a:latin typeface="Calibri" pitchFamily="34" charset="0"/>
            </a:endParaRPr>
          </a:p>
          <a:p>
            <a:r>
              <a:rPr lang="ru-RU" sz="5400">
                <a:solidFill>
                  <a:srgbClr val="00FFFF"/>
                </a:solidFill>
                <a:latin typeface="Calibri" pitchFamily="34" charset="0"/>
              </a:rPr>
              <a:t> </a:t>
            </a:r>
            <a:r>
              <a:rPr lang="ru-RU" sz="5400">
                <a:solidFill>
                  <a:srgbClr val="00FFFF"/>
                </a:solidFill>
              </a:rPr>
              <a:t>Е</a:t>
            </a:r>
            <a:r>
              <a:rPr lang="ru-RU" sz="5400">
                <a:solidFill>
                  <a:srgbClr val="00FFFF"/>
                </a:solidFill>
                <a:latin typeface="Calibri" pitchFamily="34" charset="0"/>
              </a:rPr>
              <a:t>сть волшебное окно. </a:t>
            </a:r>
            <a:endParaRPr lang="ru-RU" sz="5400">
              <a:solidFill>
                <a:srgbClr val="00FFFF"/>
              </a:solidFill>
            </a:endParaRPr>
          </a:p>
          <a:p>
            <a:r>
              <a:rPr lang="en-US" sz="5400">
                <a:solidFill>
                  <a:srgbClr val="00FFFF"/>
                </a:solidFill>
                <a:latin typeface="Calibri" pitchFamily="34" charset="0"/>
              </a:rPr>
              <a:t> </a:t>
            </a:r>
            <a:r>
              <a:rPr lang="ru-RU" sz="5400">
                <a:solidFill>
                  <a:srgbClr val="00FFFF"/>
                </a:solidFill>
                <a:latin typeface="Calibri" pitchFamily="34" charset="0"/>
              </a:rPr>
              <a:t>В нём летает чудо–</a:t>
            </a:r>
            <a:r>
              <a:rPr lang="ru-RU" sz="5400">
                <a:solidFill>
                  <a:srgbClr val="00FFFF"/>
                </a:solidFill>
              </a:rPr>
              <a:t>п</a:t>
            </a:r>
            <a:r>
              <a:rPr lang="ru-RU" sz="5400">
                <a:solidFill>
                  <a:srgbClr val="00FFFF"/>
                </a:solidFill>
                <a:latin typeface="Calibri" pitchFamily="34" charset="0"/>
              </a:rPr>
              <a:t>тица, </a:t>
            </a:r>
            <a:r>
              <a:rPr lang="en-US" sz="5400">
                <a:solidFill>
                  <a:srgbClr val="00FFFF"/>
                </a:solidFill>
                <a:latin typeface="Calibri" pitchFamily="34" charset="0"/>
              </a:rPr>
              <a:t>  </a:t>
            </a:r>
            <a:r>
              <a:rPr lang="ru-RU" sz="5400">
                <a:solidFill>
                  <a:srgbClr val="00FFFF"/>
                </a:solidFill>
              </a:rPr>
              <a:t>Б</a:t>
            </a:r>
            <a:r>
              <a:rPr lang="ru-RU" sz="5400">
                <a:solidFill>
                  <a:srgbClr val="00FFFF"/>
                </a:solidFill>
                <a:latin typeface="Calibri" pitchFamily="34" charset="0"/>
              </a:rPr>
              <a:t>родят волки и лисица.</a:t>
            </a:r>
          </a:p>
        </p:txBody>
      </p:sp>
      <p:pic>
        <p:nvPicPr>
          <p:cNvPr id="37893" name="Picture 5" descr="E:\Картинки\Картинки3\Animated\символы этикетки\j031584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3644900"/>
            <a:ext cx="302418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6"/>
          <p:cNvSpPr txBox="1">
            <a:spLocks noChangeArrowheads="1"/>
          </p:cNvSpPr>
          <p:nvPr/>
        </p:nvSpPr>
        <p:spPr bwMode="auto">
          <a:xfrm>
            <a:off x="539750" y="333375"/>
            <a:ext cx="86042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FFFFFF"/>
                </a:solidFill>
                <a:latin typeface="Calibri" pitchFamily="34" charset="0"/>
              </a:rPr>
              <a:t>Два соседних колеса </a:t>
            </a:r>
            <a:r>
              <a:rPr lang="ru-RU" sz="5400">
                <a:solidFill>
                  <a:srgbClr val="FFFFFF"/>
                </a:solidFill>
              </a:rPr>
              <a:t>С</a:t>
            </a:r>
            <a:r>
              <a:rPr lang="ru-RU" sz="5400">
                <a:solidFill>
                  <a:srgbClr val="FFFFFF"/>
                </a:solidFill>
                <a:latin typeface="Calibri" pitchFamily="34" charset="0"/>
              </a:rPr>
              <a:t>обирают голоса.</a:t>
            </a:r>
            <a:endParaRPr lang="ru-RU" sz="5400">
              <a:solidFill>
                <a:srgbClr val="FFFFFF"/>
              </a:solidFill>
            </a:endParaRPr>
          </a:p>
          <a:p>
            <a:r>
              <a:rPr lang="ru-RU" sz="5400">
                <a:solidFill>
                  <a:srgbClr val="FFFFFF"/>
                </a:solidFill>
                <a:latin typeface="Calibri" pitchFamily="34" charset="0"/>
              </a:rPr>
              <a:t>Друг от друга тянут сами </a:t>
            </a:r>
            <a:r>
              <a:rPr lang="ru-RU" sz="5400">
                <a:solidFill>
                  <a:srgbClr val="FFFFFF"/>
                </a:solidFill>
              </a:rPr>
              <a:t>П</a:t>
            </a:r>
            <a:r>
              <a:rPr lang="ru-RU" sz="5400">
                <a:solidFill>
                  <a:srgbClr val="FFFFFF"/>
                </a:solidFill>
                <a:latin typeface="Calibri" pitchFamily="34" charset="0"/>
              </a:rPr>
              <a:t>оясочки с голосами.</a:t>
            </a:r>
          </a:p>
        </p:txBody>
      </p:sp>
      <p:pic>
        <p:nvPicPr>
          <p:cNvPr id="38917" name="Picture 6" descr="E:\Картинки\Картинки3\Animated\символы этикетки\j033649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789363"/>
            <a:ext cx="3240087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528</Words>
  <Application>Microsoft Office PowerPoint</Application>
  <PresentationFormat>Экран (4:3)</PresentationFormat>
  <Paragraphs>110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Тамара</cp:lastModifiedBy>
  <cp:revision>25</cp:revision>
  <dcterms:created xsi:type="dcterms:W3CDTF">2011-01-26T14:36:57Z</dcterms:created>
  <dcterms:modified xsi:type="dcterms:W3CDTF">2019-12-14T10:43:58Z</dcterms:modified>
</cp:coreProperties>
</file>