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0" r:id="rId4"/>
    <p:sldId id="261" r:id="rId5"/>
    <p:sldId id="258" r:id="rId6"/>
    <p:sldId id="267" r:id="rId7"/>
    <p:sldId id="268" r:id="rId8"/>
    <p:sldId id="262" r:id="rId9"/>
    <p:sldId id="264" r:id="rId10"/>
    <p:sldId id="265" r:id="rId11"/>
    <p:sldId id="269" r:id="rId12"/>
    <p:sldId id="266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890666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Человек в религиозных традициях мира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err="1" smtClean="0"/>
              <a:t>Максимчук</a:t>
            </a:r>
            <a:r>
              <a:rPr lang="ru-RU" sz="2800" dirty="0" smtClean="0"/>
              <a:t> </a:t>
            </a:r>
            <a:r>
              <a:rPr lang="ru-RU" sz="2800" smtClean="0"/>
              <a:t>И.В.,</a:t>
            </a:r>
            <a:br>
              <a:rPr lang="ru-RU" sz="2800" smtClean="0"/>
            </a:br>
            <a:r>
              <a:rPr lang="ru-RU" sz="2800" smtClean="0"/>
              <a:t> </a:t>
            </a:r>
            <a:r>
              <a:rPr lang="ru-RU" sz="2800" dirty="0" smtClean="0"/>
              <a:t>учитель ГБОУ школы </a:t>
            </a:r>
            <a:r>
              <a:rPr lang="ru-RU" sz="2800" smtClean="0"/>
              <a:t>№ 500</a:t>
            </a:r>
            <a:br>
              <a:rPr lang="ru-RU" sz="2800" smtClean="0"/>
            </a:br>
            <a:r>
              <a:rPr lang="ru-RU" sz="2800" smtClean="0"/>
              <a:t> </a:t>
            </a:r>
            <a:r>
              <a:rPr lang="ru-RU" sz="2800" dirty="0" smtClean="0"/>
              <a:t>Пушкинского района Санкт-Петербурга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279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ИСЛАМ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2952329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В </a:t>
            </a:r>
            <a:r>
              <a:rPr lang="ru-RU" sz="3600" b="1" dirty="0" smtClean="0">
                <a:solidFill>
                  <a:srgbClr val="002060"/>
                </a:solidFill>
              </a:rPr>
              <a:t>исламе</a:t>
            </a:r>
            <a:r>
              <a:rPr lang="ru-RU" sz="3600" dirty="0" smtClean="0">
                <a:solidFill>
                  <a:srgbClr val="002060"/>
                </a:solidFill>
              </a:rPr>
              <a:t> считается, что человек сотворён Богом (Аллахом). Всё вокруг сотворено ради человека, и он должен слушаться Бога и исполнять его волю. В Коране прямо предписаны формы служения Богу, поэтому мусульманин каждый день старается их исполнять: </a:t>
            </a:r>
            <a:r>
              <a:rPr lang="ru-RU" sz="3600" u="sng" dirty="0" smtClean="0">
                <a:solidFill>
                  <a:srgbClr val="C00000"/>
                </a:solidFill>
              </a:rPr>
              <a:t>исповедание веры, молитва, пост, милостыня, паломничество.</a:t>
            </a:r>
          </a:p>
          <a:p>
            <a:pPr algn="ctr"/>
            <a:endParaRPr lang="ru-RU" sz="3600" u="sng" dirty="0" smtClean="0">
              <a:solidFill>
                <a:srgbClr val="C00000"/>
              </a:solidFill>
            </a:endParaRPr>
          </a:p>
          <a:p>
            <a:pPr algn="l"/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endParaRPr lang="ru-RU" sz="3600" dirty="0" smtClean="0">
              <a:solidFill>
                <a:srgbClr val="002060"/>
              </a:solidFill>
            </a:endParaRPr>
          </a:p>
          <a:p>
            <a:pPr algn="l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 smtClean="0">
              <a:solidFill>
                <a:srgbClr val="002060"/>
              </a:solidFill>
            </a:endParaRPr>
          </a:p>
          <a:p>
            <a:pPr algn="l"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pPr algn="l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 smtClean="0">
              <a:solidFill>
                <a:srgbClr val="002060"/>
              </a:solidFill>
            </a:endParaRPr>
          </a:p>
          <a:p>
            <a:pPr algn="l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7900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НАМАЗ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84784"/>
            <a:ext cx="6709818" cy="5036838"/>
          </a:xfrm>
        </p:spPr>
      </p:pic>
    </p:spTree>
    <p:extLst>
      <p:ext uri="{BB962C8B-B14F-4D97-AF65-F5344CB8AC3E}">
        <p14:creationId xmlns:p14="http://schemas.microsoft.com/office/powerpoint/2010/main" val="23313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БУДДИЗМ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В </a:t>
            </a:r>
            <a:r>
              <a:rPr lang="ru-RU" sz="3200" b="1" dirty="0" smtClean="0">
                <a:solidFill>
                  <a:srgbClr val="002060"/>
                </a:solidFill>
              </a:rPr>
              <a:t>буддизме </a:t>
            </a:r>
            <a:r>
              <a:rPr lang="ru-RU" sz="3200" dirty="0" smtClean="0">
                <a:solidFill>
                  <a:srgbClr val="002060"/>
                </a:solidFill>
              </a:rPr>
              <a:t>молитва, или </a:t>
            </a:r>
            <a:r>
              <a:rPr lang="ru-RU" sz="3200" b="1" dirty="0" err="1" smtClean="0">
                <a:solidFill>
                  <a:srgbClr val="002060"/>
                </a:solidFill>
              </a:rPr>
              <a:t>мантра</a:t>
            </a:r>
            <a:r>
              <a:rPr lang="ru-RU" sz="3200" dirty="0" smtClean="0">
                <a:solidFill>
                  <a:srgbClr val="002060"/>
                </a:solidFill>
              </a:rPr>
              <a:t>  (в переводе — изречение), не обращена к Богу, которого не знает буддизм. Она служит для того, чтобы </a:t>
            </a:r>
            <a:r>
              <a:rPr lang="ru-RU" sz="3200" u="sng" dirty="0" smtClean="0">
                <a:solidFill>
                  <a:srgbClr val="C00000"/>
                </a:solidFill>
              </a:rPr>
              <a:t>правильно «настроить» сознание человека</a:t>
            </a:r>
            <a:r>
              <a:rPr lang="ru-RU" sz="3200" dirty="0" smtClean="0">
                <a:solidFill>
                  <a:srgbClr val="002060"/>
                </a:solidFill>
              </a:rPr>
              <a:t>, вывести его из зависимости от всего временного и суетного.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3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Мантры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600044" cy="5066696"/>
          </a:xfrm>
        </p:spPr>
      </p:pic>
    </p:spTree>
    <p:extLst>
      <p:ext uri="{BB962C8B-B14F-4D97-AF65-F5344CB8AC3E}">
        <p14:creationId xmlns:p14="http://schemas.microsoft.com/office/powerpoint/2010/main" val="24553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19" y="476672"/>
            <a:ext cx="4533380" cy="2772756"/>
          </a:xfrm>
        </p:spPr>
      </p:pic>
      <p:pic>
        <p:nvPicPr>
          <p:cNvPr id="1026" name="Picture 2" descr="F:\Работа школа\молитва\487882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49428"/>
            <a:ext cx="4444964" cy="296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Работа школа\молитва\1533291540_2015-05-10-gyuto-g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1368152" cy="91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Работа школа\молитва\picturepicture_58787395112828_460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498" y="476672"/>
            <a:ext cx="440444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Работа школа\молитва\po-gamoonovu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769" y="3375463"/>
            <a:ext cx="4378666" cy="282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80673" cy="1801912"/>
          </a:xfrm>
        </p:spPr>
        <p:txBody>
          <a:bodyPr>
            <a:noAutofit/>
          </a:bodyPr>
          <a:lstStyle/>
          <a:p>
            <a:pPr algn="ctr"/>
            <a:r>
              <a:rPr lang="ru-RU" altLang="en-US" sz="40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МОЛИТВА </a:t>
            </a:r>
            <a:r>
              <a:rPr lang="ru-RU" altLang="en-US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altLang="en-US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9900" y="2996952"/>
            <a:ext cx="8231188" cy="34419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www.canal3.md/media/2016/04/rugaciu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933056"/>
            <a:ext cx="4176464" cy="2524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8" name="Picture 4" descr="http://www.chitalnya.ru/upload2/751/12723560864105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89881"/>
            <a:ext cx="3501526" cy="5234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0" name="Picture 6" descr="http://jimmyakin.com/wp-content/uploads/catholics-pray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389881"/>
            <a:ext cx="4176464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744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40713" cy="700088"/>
          </a:xfrm>
        </p:spPr>
        <p:txBody>
          <a:bodyPr>
            <a:noAutofit/>
          </a:bodyPr>
          <a:lstStyle/>
          <a:p>
            <a:pPr algn="ctr"/>
            <a:r>
              <a:rPr lang="ru-RU" altLang="en-US" dirty="0" smtClean="0">
                <a:solidFill>
                  <a:srgbClr val="002060"/>
                </a:solidFill>
              </a:rPr>
              <a:t>О чем же человек может просить Бога и когда?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656494"/>
            <a:ext cx="3598044" cy="4780025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Обо всем и в любое время. Можно своими словами, не только из молитвослова. </a:t>
            </a:r>
            <a:r>
              <a:rPr lang="ru-RU" sz="2800" dirty="0" smtClean="0">
                <a:solidFill>
                  <a:srgbClr val="FF0000"/>
                </a:solidFill>
              </a:rPr>
              <a:t>Требование к молитве  </a:t>
            </a:r>
            <a:r>
              <a:rPr lang="ru-RU" sz="2800" dirty="0" smtClean="0">
                <a:solidFill>
                  <a:srgbClr val="002060"/>
                </a:solidFill>
              </a:rPr>
              <a:t>– просить от всего сердца, не желать зла.</a:t>
            </a:r>
          </a:p>
          <a:p>
            <a:endParaRPr lang="ru-RU" dirty="0"/>
          </a:p>
        </p:txBody>
      </p:sp>
      <p:pic>
        <p:nvPicPr>
          <p:cNvPr id="32770" name="Picture 2" descr="Детские молитвы православ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56494"/>
            <a:ext cx="3600400" cy="48466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0324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534148" cy="700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ХРИСТИАНСТВО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260648"/>
            <a:ext cx="3744416" cy="6597352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В христианстве </a:t>
            </a:r>
            <a:r>
              <a:rPr lang="ru-RU" sz="2400" b="1" dirty="0" smtClean="0">
                <a:solidFill>
                  <a:srgbClr val="FF0000"/>
                </a:solidFill>
              </a:rPr>
              <a:t>молитва</a:t>
            </a:r>
            <a:r>
              <a:rPr lang="ru-RU" sz="2400" b="1" dirty="0" smtClean="0">
                <a:solidFill>
                  <a:srgbClr val="002060"/>
                </a:solidFill>
              </a:rPr>
              <a:t> — </a:t>
            </a:r>
            <a:r>
              <a:rPr lang="ru-RU" sz="2400" dirty="0" smtClean="0">
                <a:solidFill>
                  <a:srgbClr val="002060"/>
                </a:solidFill>
              </a:rPr>
              <a:t>это разговор с </a:t>
            </a:r>
            <a:r>
              <a:rPr lang="ru-RU" sz="2400" b="1" dirty="0" smtClean="0">
                <a:solidFill>
                  <a:srgbClr val="002060"/>
                </a:solidFill>
              </a:rPr>
              <a:t>Богом</a:t>
            </a:r>
            <a:r>
              <a:rPr lang="ru-RU" sz="2400" dirty="0" smtClean="0">
                <a:solidFill>
                  <a:srgbClr val="002060"/>
                </a:solidFill>
              </a:rPr>
              <a:t>.  Как человек, который любит другого человека, дорожит общением с ним, стремится чаще встречаться и разговаривать с ним, так и человек, верующий в </a:t>
            </a:r>
            <a:r>
              <a:rPr lang="ru-RU" sz="2400" b="1" dirty="0" smtClean="0">
                <a:solidFill>
                  <a:srgbClr val="002060"/>
                </a:solidFill>
              </a:rPr>
              <a:t>Бога</a:t>
            </a:r>
            <a:r>
              <a:rPr lang="ru-RU" sz="2400" dirty="0" smtClean="0">
                <a:solidFill>
                  <a:srgbClr val="002060"/>
                </a:solidFill>
              </a:rPr>
              <a:t> и любящий его, стремится к общению с </a:t>
            </a:r>
            <a:r>
              <a:rPr lang="ru-RU" sz="2400" b="1" dirty="0" smtClean="0">
                <a:solidFill>
                  <a:srgbClr val="002060"/>
                </a:solidFill>
              </a:rPr>
              <a:t>Богом</a:t>
            </a:r>
            <a:r>
              <a:rPr lang="ru-RU" sz="2400" dirty="0" smtClean="0">
                <a:solidFill>
                  <a:srgbClr val="002060"/>
                </a:solidFill>
              </a:rPr>
              <a:t> в молитве.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1746" name="Picture 2" descr="http://www.russianchurchcheltenham.org.uk/wp-content/uploads/2012/05/jesus-chris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4536504" cy="44559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4782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КРЕЩЕНИЕ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6838404" cy="5311775"/>
          </a:xfrm>
        </p:spPr>
        <p:txBody>
          <a:bodyPr/>
          <a:lstStyle/>
          <a:p>
            <a:pPr algn="ctr"/>
            <a:r>
              <a:rPr lang="ru-RU" altLang="en-US" sz="3600" dirty="0" smtClean="0">
                <a:solidFill>
                  <a:srgbClr val="002060"/>
                </a:solidFill>
              </a:rPr>
              <a:t>Таинства - особые священные действия, через которые верующие могут духовно прикоснуться к Христу, почувствовать его присутствие.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6866" name="Picture 2" descr="http://svgeorgy.ru/files/2016/05/392656067661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7997885" cy="53285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891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Евхаристия - </a:t>
            </a:r>
            <a:r>
              <a:rPr lang="ru-RU" altLang="en-US" sz="3600" dirty="0" smtClean="0">
                <a:solidFill>
                  <a:srgbClr val="002060"/>
                </a:solidFill>
              </a:rPr>
              <a:t>главное таинство Церкви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733256"/>
            <a:ext cx="8231188" cy="7776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mtdata.ru/u25/photoBD31/20836269942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587938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6" name="Picture 4" descr="http://missia-spb.ru/wp-content/uploads/2016/10/2.chudo_Evharistii_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1124744"/>
            <a:ext cx="7878522" cy="51845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097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ИУДАИЗМ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244408" cy="5311775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Главное религиозное предназначение иудейского народа - хранение Завета с Богом. Поэтому большое значение уделяется </a:t>
            </a:r>
            <a:r>
              <a:rPr lang="ru-RU" sz="3600" b="1" dirty="0" smtClean="0">
                <a:solidFill>
                  <a:srgbClr val="FF0000"/>
                </a:solidFill>
              </a:rPr>
              <a:t>молитве,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чтению Священного писания</a:t>
            </a:r>
            <a:r>
              <a:rPr lang="ru-RU" sz="3600" dirty="0" smtClean="0">
                <a:solidFill>
                  <a:srgbClr val="002060"/>
                </a:solidFill>
              </a:rPr>
              <a:t>, а также строгому </a:t>
            </a:r>
            <a:r>
              <a:rPr lang="ru-RU" sz="3600" dirty="0" smtClean="0">
                <a:solidFill>
                  <a:srgbClr val="FF0000"/>
                </a:solidFill>
              </a:rPr>
              <a:t>соблюдению религиозных предписаний</a:t>
            </a:r>
            <a:r>
              <a:rPr lang="ru-RU" sz="3600" dirty="0" smtClean="0">
                <a:solidFill>
                  <a:srgbClr val="002060"/>
                </a:solidFill>
              </a:rPr>
              <a:t>, заповедей.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7892" name="Picture 4" descr="http://kemokiev.org/images/1NEW/Evreyam/slovo-rebe/79430854_large_1421_k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280" y="1268760"/>
            <a:ext cx="8623720" cy="47909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831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en-US" sz="4000" dirty="0" smtClean="0">
                <a:solidFill>
                  <a:srgbClr val="002060"/>
                </a:solidFill>
              </a:rPr>
              <a:t>ШАББАТ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600" dirty="0" smtClean="0">
                <a:solidFill>
                  <a:srgbClr val="002060"/>
                </a:solidFill>
              </a:rPr>
              <a:t>Одной из </a:t>
            </a:r>
            <a:r>
              <a:rPr lang="ru-RU" sz="2600" b="1" dirty="0" smtClean="0">
                <a:solidFill>
                  <a:srgbClr val="002060"/>
                </a:solidFill>
              </a:rPr>
              <a:t>главных заповедей </a:t>
            </a:r>
            <a:r>
              <a:rPr lang="ru-RU" sz="2600" dirty="0" smtClean="0">
                <a:solidFill>
                  <a:srgbClr val="002060"/>
                </a:solidFill>
              </a:rPr>
              <a:t>является хранение субботы. Субботний день называется </a:t>
            </a:r>
            <a:r>
              <a:rPr lang="ru-RU" sz="2600" dirty="0" err="1" smtClean="0">
                <a:solidFill>
                  <a:srgbClr val="FF0000"/>
                </a:solidFill>
              </a:rPr>
              <a:t>шаббат</a:t>
            </a:r>
            <a:r>
              <a:rPr lang="ru-RU" sz="2600" dirty="0" smtClean="0">
                <a:solidFill>
                  <a:srgbClr val="002060"/>
                </a:solidFill>
              </a:rPr>
              <a:t> – это древнейший еврейский праздник. Запрещены все действия, нарушающие праздничность субботы. К таким действиям можно отнести все связанное с денежными расчетами и повседневной работой (вплоть до приготовления пищи), а также все разговоры на «будничные» темы. Обязателен стол, накрытый скатертью, зажжённые свечи, хлеб в форме заплетённой косы, вино или виноградный сок.</a:t>
            </a:r>
          </a:p>
          <a:p>
            <a:endParaRPr lang="ru-RU" sz="2400" dirty="0"/>
          </a:p>
        </p:txBody>
      </p:sp>
      <p:pic>
        <p:nvPicPr>
          <p:cNvPr id="39938" name="Picture 2" descr="http://www.newmartyros.ru/sites/default/files/Universitet/Religiovedenie/2015/03/09_sovrem_iudaizm/6._evreyskiya_trapeza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971600" y="1196752"/>
            <a:ext cx="7416824" cy="54981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63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99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330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Человек в религиозных традициях мира Максимчук И.В.,  учитель ГБОУ школы № 500  Пушкинского района Санкт-Петербурга</vt:lpstr>
      <vt:lpstr>Презентация PowerPoint</vt:lpstr>
      <vt:lpstr>МОЛИТВА  </vt:lpstr>
      <vt:lpstr>О чем же человек может просить Бога и когда?</vt:lpstr>
      <vt:lpstr>ХРИСТИАНСТВО</vt:lpstr>
      <vt:lpstr>КРЕЩЕНИЕ</vt:lpstr>
      <vt:lpstr>Евхаристия - главное таинство Церкви </vt:lpstr>
      <vt:lpstr>ИУДАИЗМ</vt:lpstr>
      <vt:lpstr>ШАББАТ</vt:lpstr>
      <vt:lpstr>ИСЛАМ </vt:lpstr>
      <vt:lpstr>НАМАЗ</vt:lpstr>
      <vt:lpstr>БУДДИЗМ</vt:lpstr>
      <vt:lpstr>Мантры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Sert</dc:creator>
  <cp:lastModifiedBy>Sert</cp:lastModifiedBy>
  <cp:revision>5</cp:revision>
  <dcterms:created xsi:type="dcterms:W3CDTF">2019-12-15T19:53:16Z</dcterms:created>
  <dcterms:modified xsi:type="dcterms:W3CDTF">2019-12-15T20:33:15Z</dcterms:modified>
</cp:coreProperties>
</file>