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59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64" r:id="rId13"/>
    <p:sldId id="257" r:id="rId14"/>
    <p:sldId id="272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32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312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648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5609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613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673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744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20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47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16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616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434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518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935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382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72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956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8B13F97-13F6-4BE9-B5DD-08A9E905E62D}" type="datetimeFigureOut">
              <a:rPr lang="ru-RU" smtClean="0"/>
              <a:t>15.09.2019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9B618-CD55-4CC3-B235-023259B44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9896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8515"/>
            <a:ext cx="11862148" cy="734651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54955" y="350730"/>
            <a:ext cx="8825658" cy="4426652"/>
          </a:xfrm>
        </p:spPr>
        <p:txBody>
          <a:bodyPr/>
          <a:lstStyle/>
          <a:p>
            <a:r>
              <a:rPr lang="ru-RU" sz="4800" dirty="0" smtClean="0"/>
              <a:t>Контрольно-измерительные материалы для проведения в 2020 году ЕГЭ по иностранным языкам.</a:t>
            </a:r>
            <a:endParaRPr lang="ru-RU" sz="4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Яркова Елена анатольевна: тьютор/ эксперт егэ/ учитель английского языка, лицей №59/</a:t>
            </a:r>
            <a:r>
              <a:rPr lang="en-US" sz="1600" cap="none" dirty="0" smtClean="0"/>
              <a:t>yarkova.elena9@gmail.com                                                                    </a:t>
            </a:r>
            <a:endParaRPr lang="ru-RU" sz="1600" cap="none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243" y="4656812"/>
            <a:ext cx="695325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40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4378" y="1289300"/>
            <a:ext cx="12047621" cy="12557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ru-RU" sz="5400" dirty="0">
                <a:latin typeface="TimesNewRoman"/>
              </a:rPr>
              <a:t>Связное тематическое</a:t>
            </a:r>
          </a:p>
          <a:p>
            <a:r>
              <a:rPr lang="ru-RU" sz="5400" dirty="0">
                <a:latin typeface="TimesNewRoman"/>
              </a:rPr>
              <a:t>монологическое высказывание</a:t>
            </a:r>
          </a:p>
          <a:p>
            <a:r>
              <a:rPr lang="ru-RU" sz="5400" dirty="0">
                <a:latin typeface="TimesNewRoman"/>
              </a:rPr>
              <a:t>с использованием основных</a:t>
            </a:r>
          </a:p>
          <a:p>
            <a:r>
              <a:rPr lang="ru-RU" sz="5400" dirty="0">
                <a:latin typeface="TimesNewRoman"/>
              </a:rPr>
              <a:t>коммуникативных типов речи</a:t>
            </a:r>
          </a:p>
          <a:p>
            <a:r>
              <a:rPr lang="ru-RU" sz="5400" dirty="0">
                <a:latin typeface="TimesNewRoman"/>
              </a:rPr>
              <a:t>(описание, повествование,</a:t>
            </a:r>
          </a:p>
          <a:p>
            <a:r>
              <a:rPr lang="ru-RU" sz="5400" dirty="0">
                <a:latin typeface="TimesNewRoman"/>
              </a:rPr>
              <a:t>рассуждение, характеристика)</a:t>
            </a:r>
          </a:p>
          <a:p>
            <a:endParaRPr lang="ru-RU" sz="5400" dirty="0">
              <a:latin typeface="TimesNewRoman"/>
            </a:endParaRPr>
          </a:p>
          <a:p>
            <a:r>
              <a:rPr lang="ru-RU" sz="5400" dirty="0" smtClean="0">
                <a:latin typeface="TimesNewRoman"/>
              </a:rPr>
              <a:t>Связное </a:t>
            </a:r>
            <a:r>
              <a:rPr lang="ru-RU" sz="5400" dirty="0">
                <a:latin typeface="TimesNewRoman"/>
              </a:rPr>
              <a:t>тематическое</a:t>
            </a:r>
          </a:p>
          <a:p>
            <a:r>
              <a:rPr lang="ru-RU" sz="5400" dirty="0">
                <a:latin typeface="TimesNewRoman"/>
              </a:rPr>
              <a:t>монологическое высказывание –</a:t>
            </a:r>
          </a:p>
          <a:p>
            <a:r>
              <a:rPr lang="ru-RU" sz="5400" dirty="0">
                <a:latin typeface="TimesNewRoman"/>
              </a:rPr>
              <a:t>передача основного</a:t>
            </a:r>
          </a:p>
          <a:p>
            <a:r>
              <a:rPr lang="ru-RU" sz="5400" dirty="0">
                <a:latin typeface="TimesNewRoman"/>
              </a:rPr>
              <a:t>содержания увиденного с</a:t>
            </a:r>
          </a:p>
          <a:p>
            <a:r>
              <a:rPr lang="ru-RU" sz="5400" dirty="0">
                <a:latin typeface="TimesNewRoman"/>
              </a:rPr>
              <a:t>выражением своего</a:t>
            </a:r>
          </a:p>
          <a:p>
            <a:r>
              <a:rPr lang="ru-RU" sz="5400" dirty="0">
                <a:latin typeface="TimesNewRoman"/>
              </a:rPr>
              <a:t>отношения, оценки,</a:t>
            </a:r>
          </a:p>
          <a:p>
            <a:r>
              <a:rPr lang="ru-RU" sz="5400" dirty="0">
                <a:latin typeface="TimesNewRoman"/>
              </a:rPr>
              <a:t>аргументации</a:t>
            </a:r>
          </a:p>
          <a:p>
            <a:r>
              <a:rPr lang="ru-RU" sz="5400" dirty="0">
                <a:latin typeface="TimesNewRoman"/>
              </a:rPr>
              <a:t>(сравнение двух фотографий)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719875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8547" y="112296"/>
            <a:ext cx="1182303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ru-RU" sz="5400" dirty="0">
                <a:latin typeface="TimesNewRoman"/>
              </a:rPr>
              <a:t>Связное тематическое</a:t>
            </a:r>
          </a:p>
          <a:p>
            <a:r>
              <a:rPr lang="ru-RU" sz="5400" dirty="0">
                <a:latin typeface="TimesNewRoman"/>
              </a:rPr>
              <a:t>монологическое высказывание –</a:t>
            </a:r>
          </a:p>
          <a:p>
            <a:r>
              <a:rPr lang="ru-RU" sz="5400" dirty="0">
                <a:latin typeface="TimesNewRoman"/>
              </a:rPr>
              <a:t>передача </a:t>
            </a:r>
            <a:r>
              <a:rPr lang="ru-RU" sz="5400" dirty="0" smtClean="0">
                <a:latin typeface="TimesNewRoman"/>
              </a:rPr>
              <a:t>основного содержания </a:t>
            </a:r>
            <a:r>
              <a:rPr lang="ru-RU" sz="5400" dirty="0">
                <a:latin typeface="TimesNewRoman"/>
              </a:rPr>
              <a:t>увиденного </a:t>
            </a:r>
            <a:r>
              <a:rPr lang="ru-RU" sz="5400" dirty="0" smtClean="0">
                <a:latin typeface="TimesNewRoman"/>
              </a:rPr>
              <a:t>с выражением </a:t>
            </a:r>
            <a:r>
              <a:rPr lang="ru-RU" sz="5400" dirty="0">
                <a:latin typeface="TimesNewRoman"/>
              </a:rPr>
              <a:t>своего</a:t>
            </a:r>
          </a:p>
          <a:p>
            <a:r>
              <a:rPr lang="ru-RU" sz="6000" dirty="0">
                <a:latin typeface="TimesNewRoman"/>
              </a:rPr>
              <a:t>отношения, </a:t>
            </a:r>
            <a:r>
              <a:rPr lang="ru-RU" sz="6000" dirty="0" smtClean="0">
                <a:latin typeface="TimesNewRoman"/>
              </a:rPr>
              <a:t>оценки, аргументации (сравнение </a:t>
            </a:r>
            <a:r>
              <a:rPr lang="ru-RU" sz="6000" dirty="0">
                <a:latin typeface="TimesNewRoman"/>
              </a:rPr>
              <a:t>двух фотографий)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963188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>
                <a:solidFill>
                  <a:schemeClr val="accent3"/>
                </a:solidFill>
              </a:rPr>
              <a:t>С демоверсией 2020 года </a:t>
            </a:r>
            <a:r>
              <a:rPr lang="ru-RU" sz="8000" dirty="0" smtClean="0">
                <a:solidFill>
                  <a:schemeClr val="accent3"/>
                </a:solidFill>
              </a:rPr>
              <a:t>можно и нужно  </a:t>
            </a:r>
            <a:r>
              <a:rPr lang="ru-RU" sz="8000" dirty="0" smtClean="0">
                <a:solidFill>
                  <a:schemeClr val="accent3"/>
                </a:solidFill>
              </a:rPr>
              <a:t>ознакомиться на сайте ФИПИ.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711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388308"/>
            <a:ext cx="11246049" cy="6301250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Другие важные документы: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b="1" dirty="0"/>
              <a:t>Кодификатор</a:t>
            </a:r>
            <a:br>
              <a:rPr lang="ru-RU" b="1" dirty="0"/>
            </a:br>
            <a:r>
              <a:rPr lang="ru-RU" sz="2000" dirty="0"/>
              <a:t>элементов содержания и требований к уровню </a:t>
            </a:r>
            <a:r>
              <a:rPr lang="ru-RU" sz="2000" dirty="0" smtClean="0"/>
              <a:t>подготовки выпускников </a:t>
            </a:r>
            <a:r>
              <a:rPr lang="ru-RU" sz="2000" dirty="0"/>
              <a:t>образовательных </a:t>
            </a:r>
            <a:r>
              <a:rPr lang="ru-RU" sz="2000" dirty="0" smtClean="0"/>
              <a:t>организаций для </a:t>
            </a:r>
            <a:r>
              <a:rPr lang="ru-RU" sz="2000" dirty="0"/>
              <a:t>проведения единого государственного экзамена</a:t>
            </a:r>
            <a:br>
              <a:rPr lang="ru-RU" sz="2000" dirty="0"/>
            </a:br>
            <a:r>
              <a:rPr lang="ru-RU" sz="2000" dirty="0"/>
              <a:t>по АНГЛИЙСКОМУ ЯЗЫКУ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>- </a:t>
            </a:r>
            <a:r>
              <a:rPr lang="ru-RU" b="1" dirty="0"/>
              <a:t>Спецификация</a:t>
            </a:r>
            <a:br>
              <a:rPr lang="ru-RU" b="1" dirty="0"/>
            </a:br>
            <a:r>
              <a:rPr lang="ru-RU" sz="2400" dirty="0"/>
              <a:t>контрольных измерительных </a:t>
            </a:r>
            <a:r>
              <a:rPr lang="ru-RU" sz="2400" dirty="0" smtClean="0"/>
              <a:t>материалов для </a:t>
            </a:r>
            <a:r>
              <a:rPr lang="ru-RU" sz="2400" dirty="0"/>
              <a:t>проведения в 2020 году</a:t>
            </a:r>
            <a:br>
              <a:rPr lang="ru-RU" sz="2400" dirty="0"/>
            </a:br>
            <a:r>
              <a:rPr lang="ru-RU" sz="2400" dirty="0"/>
              <a:t>единого государственного </a:t>
            </a:r>
            <a:r>
              <a:rPr lang="ru-RU" sz="2400" dirty="0" smtClean="0"/>
              <a:t>экзамена по </a:t>
            </a:r>
            <a:r>
              <a:rPr lang="ru-RU" sz="2400" dirty="0"/>
              <a:t>ИНОСТРАННЫМ </a:t>
            </a:r>
            <a:r>
              <a:rPr lang="ru-RU" sz="2400" dirty="0" smtClean="0"/>
              <a:t>ЯЗЫКАМ</a:t>
            </a:r>
            <a:br>
              <a:rPr lang="ru-RU" sz="2400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-</a:t>
            </a:r>
            <a:r>
              <a:rPr lang="ru-RU" sz="3600" b="1" dirty="0" smtClean="0"/>
              <a:t>МЕТОДИЧЕСКИЕ </a:t>
            </a:r>
            <a:r>
              <a:rPr lang="ru-RU" sz="3600" b="1" dirty="0"/>
              <a:t>РЕКОМЕНДАЦИИ </a:t>
            </a:r>
            <a:r>
              <a:rPr lang="ru-RU" sz="2400" dirty="0"/>
              <a:t>для учителей, подготовленные на основе анализа типичных ошибок участников ЕГЭ 2019 года по ИНОСТРАННЫМ ЯЗЫКАМ М.В. Вербицкая, К.С. Махмурян 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460" y="5294270"/>
            <a:ext cx="1028700" cy="1043900"/>
          </a:xfrm>
        </p:spPr>
      </p:pic>
    </p:spTree>
    <p:extLst>
      <p:ext uri="{BB962C8B-B14F-4D97-AF65-F5344CB8AC3E}">
        <p14:creationId xmlns:p14="http://schemas.microsoft.com/office/powerpoint/2010/main" val="94306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463" y="2828836"/>
            <a:ext cx="1171073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Методические 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материалы для председателей и членов предметных комиссий субъектов Российской </a:t>
            </a: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Федерации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4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проверке выполнения заданий с развернутым ответом экзаменационных работ ЕГЭ 2019 года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512" y="0"/>
            <a:ext cx="4752975" cy="282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628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-</a:t>
            </a:r>
            <a:r>
              <a:rPr lang="ru-RU" dirty="0" smtClean="0"/>
              <a:t> Материалы открытого банка заданий.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Материалы семинаров и </a:t>
            </a:r>
            <a:r>
              <a:rPr lang="ru-RU" dirty="0" err="1" smtClean="0"/>
              <a:t>вебинаров</a:t>
            </a:r>
            <a:r>
              <a:rPr lang="ru-RU" dirty="0" smtClean="0"/>
              <a:t> ИРО Краснодарского края.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903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- Особенности </a:t>
            </a:r>
            <a:r>
              <a:rPr lang="ru-RU" dirty="0"/>
              <a:t>перспективной модели контрольных измерительных материалов основного государственного экзамена по иностранным языкам</a:t>
            </a:r>
            <a:r>
              <a:rPr lang="ru-RU" dirty="0" smtClean="0"/>
              <a:t>. </a:t>
            </a:r>
            <a:r>
              <a:rPr lang="ru-RU" dirty="0"/>
              <a:t>Вербицкая М.В., Махмурян К.С., Трубанева Н.Н.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b="1" dirty="0"/>
              <a:t>КИМ ЕГЭ 2019 (досрочный период)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433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иии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482" y="2216021"/>
            <a:ext cx="6096000" cy="457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96" y="229058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67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165933" cy="1400530"/>
          </a:xfrm>
        </p:spPr>
        <p:txBody>
          <a:bodyPr/>
          <a:lstStyle/>
          <a:p>
            <a:r>
              <a:rPr lang="ru-RU" dirty="0"/>
              <a:t>Содержание КИМ определяется на основе </a:t>
            </a:r>
            <a:r>
              <a:rPr lang="ru-RU" dirty="0" smtClean="0"/>
              <a:t>Федерального </a:t>
            </a:r>
            <a:r>
              <a:rPr lang="ru-RU" dirty="0"/>
              <a:t>компонента</a:t>
            </a:r>
            <a:br>
              <a:rPr lang="ru-RU" dirty="0"/>
            </a:br>
            <a:r>
              <a:rPr lang="ru-RU" dirty="0"/>
              <a:t>государственного стандарта среднего (полного) общего образования, базовый </a:t>
            </a:r>
            <a:r>
              <a:rPr lang="ru-RU" dirty="0" smtClean="0"/>
              <a:t>и профильный </a:t>
            </a:r>
            <a:r>
              <a:rPr lang="ru-RU" dirty="0"/>
              <a:t>уровни (приказ Минобразования России от 05.03.2004 № 1089</a:t>
            </a:r>
            <a:r>
              <a:rPr lang="ru-RU" dirty="0" smtClean="0"/>
              <a:t>).</a:t>
            </a:r>
            <a:br>
              <a:rPr lang="ru-RU" dirty="0" smtClean="0"/>
            </a:br>
            <a:r>
              <a:rPr lang="ru-RU" i="1" dirty="0"/>
              <a:t>Общее время выполнения работы – </a:t>
            </a:r>
            <a:r>
              <a:rPr lang="ru-RU" b="1" i="1" dirty="0"/>
              <a:t>195 </a:t>
            </a:r>
            <a:r>
              <a:rPr lang="ru-RU" b="1" i="1" dirty="0" smtClean="0"/>
              <a:t>минут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97537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995" y="200416"/>
            <a:ext cx="1184962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Изменения в </a:t>
            </a:r>
            <a:r>
              <a:rPr lang="ru-RU" sz="4400" b="1" dirty="0" smtClean="0"/>
              <a:t>КИМ 2020 </a:t>
            </a:r>
            <a:r>
              <a:rPr lang="ru-RU" sz="4400" b="1" dirty="0"/>
              <a:t>года по сравнению с 2019 годом</a:t>
            </a:r>
            <a:br>
              <a:rPr lang="ru-RU" sz="4400" b="1" dirty="0"/>
            </a:br>
            <a:r>
              <a:rPr lang="ru-RU" sz="4400" dirty="0"/>
              <a:t>Изменения структуры и содержания КИМ отсутствуют.</a:t>
            </a:r>
            <a:br>
              <a:rPr lang="ru-RU" sz="4400" dirty="0"/>
            </a:br>
            <a:r>
              <a:rPr lang="ru-RU" sz="4400" dirty="0"/>
              <a:t>Уровень сложности заданий </a:t>
            </a:r>
            <a:r>
              <a:rPr lang="ru-RU" sz="4400" b="1" u="sng" dirty="0"/>
              <a:t>32-38 </a:t>
            </a:r>
            <a:r>
              <a:rPr lang="ru-RU" sz="4400" dirty="0"/>
              <a:t>изменён с повышенного на высокий с целью более точной дифференциации участников экзамена по уровню языковых навыков.</a:t>
            </a:r>
          </a:p>
        </p:txBody>
      </p:sp>
    </p:spTree>
    <p:extLst>
      <p:ext uri="{BB962C8B-B14F-4D97-AF65-F5344CB8AC3E}">
        <p14:creationId xmlns:p14="http://schemas.microsoft.com/office/powerpoint/2010/main" val="64805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Структура КИМ ЕГЭ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b="1" dirty="0"/>
              <a:t>Письменная </a:t>
            </a:r>
            <a:r>
              <a:rPr lang="ru-RU" sz="2800" b="1" dirty="0" smtClean="0"/>
              <a:t>часть:</a:t>
            </a:r>
          </a:p>
          <a:p>
            <a:endParaRPr lang="ru-RU" sz="2800" b="1" dirty="0"/>
          </a:p>
          <a:p>
            <a:r>
              <a:rPr lang="ru-RU" sz="3200" dirty="0" smtClean="0"/>
              <a:t>Аудирование</a:t>
            </a:r>
          </a:p>
          <a:p>
            <a:r>
              <a:rPr lang="ru-RU" sz="3200" dirty="0" smtClean="0"/>
              <a:t>Чтение</a:t>
            </a:r>
          </a:p>
          <a:p>
            <a:r>
              <a:rPr lang="ru-RU" sz="3200" dirty="0" smtClean="0"/>
              <a:t>Грамматика </a:t>
            </a:r>
            <a:r>
              <a:rPr lang="ru-RU" sz="3200" dirty="0"/>
              <a:t>и </a:t>
            </a:r>
            <a:r>
              <a:rPr lang="ru-RU" sz="3200" dirty="0" smtClean="0"/>
              <a:t>лексика</a:t>
            </a:r>
          </a:p>
          <a:p>
            <a:r>
              <a:rPr lang="ru-RU" sz="3200" dirty="0" smtClean="0"/>
              <a:t>Письмо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/>
              <a:t>УСТНАЯ </a:t>
            </a:r>
            <a:r>
              <a:rPr lang="ru-RU" sz="2400" b="1" dirty="0" smtClean="0"/>
              <a:t>ЧАСТЬ: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Чтение вслух </a:t>
            </a:r>
          </a:p>
          <a:p>
            <a:r>
              <a:rPr lang="ru-RU" dirty="0"/>
              <a:t>Условный диалог-расспрос </a:t>
            </a:r>
          </a:p>
          <a:p>
            <a:r>
              <a:rPr lang="ru-RU" dirty="0"/>
              <a:t>Тематическое монологическое</a:t>
            </a:r>
          </a:p>
          <a:p>
            <a:pPr marL="0" indent="0">
              <a:buNone/>
            </a:pPr>
            <a:r>
              <a:rPr lang="ru-RU" dirty="0"/>
              <a:t>высказывание (описание</a:t>
            </a:r>
          </a:p>
          <a:p>
            <a:pPr marL="0" indent="0">
              <a:buNone/>
            </a:pPr>
            <a:r>
              <a:rPr lang="ru-RU" dirty="0"/>
              <a:t>выбранной фотографии)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Тематическое монологическое</a:t>
            </a:r>
          </a:p>
          <a:p>
            <a:pPr marL="0" indent="0">
              <a:buNone/>
            </a:pPr>
            <a:r>
              <a:rPr lang="ru-RU" dirty="0"/>
              <a:t>высказывание с элементами</a:t>
            </a:r>
          </a:p>
          <a:p>
            <a:pPr marL="0" indent="0">
              <a:buNone/>
            </a:pPr>
            <a:r>
              <a:rPr lang="ru-RU" dirty="0"/>
              <a:t>рассуждения (сравнение двух</a:t>
            </a:r>
          </a:p>
          <a:p>
            <a:pPr marL="0" indent="0">
              <a:buNone/>
            </a:pPr>
            <a:r>
              <a:rPr lang="ru-RU" dirty="0"/>
              <a:t>фотографий)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00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87567"/>
          </a:xfrm>
        </p:spPr>
        <p:txBody>
          <a:bodyPr/>
          <a:lstStyle/>
          <a:p>
            <a:pPr algn="ctr"/>
            <a:r>
              <a:rPr lang="ru-RU" dirty="0" smtClean="0"/>
              <a:t>Аудирование</a:t>
            </a:r>
            <a:br>
              <a:rPr lang="ru-RU" dirty="0" smtClean="0"/>
            </a:br>
            <a:r>
              <a:rPr lang="ru-RU" dirty="0" smtClean="0"/>
              <a:t>20 баллов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6</a:t>
            </a:r>
            <a:r>
              <a:rPr lang="ru-RU" dirty="0" smtClean="0"/>
              <a:t> баллов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800" b="1" dirty="0"/>
              <a:t>Понимание основного содержания</a:t>
            </a:r>
          </a:p>
          <a:p>
            <a:r>
              <a:rPr lang="ru-RU" sz="1800" b="1" dirty="0"/>
              <a:t>прослушанного текста</a:t>
            </a:r>
          </a:p>
          <a:p>
            <a:endParaRPr lang="ru-RU" sz="18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800" b="1" dirty="0" smtClean="0"/>
              <a:t> </a:t>
            </a:r>
            <a:r>
              <a:rPr lang="ru-RU" sz="1800" b="1" dirty="0"/>
              <a:t>Понимание в прослушанном </a:t>
            </a:r>
            <a:r>
              <a:rPr lang="ru-RU" sz="1800" b="1" dirty="0" smtClean="0"/>
              <a:t>тексте запрашиваемой информации</a:t>
            </a:r>
            <a:endParaRPr lang="ru-RU" sz="18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800" b="1" dirty="0" smtClean="0"/>
              <a:t> </a:t>
            </a:r>
            <a:r>
              <a:rPr lang="ru-RU" sz="1800" b="1" dirty="0"/>
              <a:t>Полное понимание прослушанного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7</a:t>
            </a:r>
            <a:r>
              <a:rPr lang="ru-RU" dirty="0" smtClean="0"/>
              <a:t> баллов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/>
              <a:t>Понимание основного содержания</a:t>
            </a:r>
          </a:p>
          <a:p>
            <a:r>
              <a:rPr lang="ru-RU" sz="1600" b="1" dirty="0"/>
              <a:t>текста</a:t>
            </a:r>
          </a:p>
          <a:p>
            <a:endParaRPr lang="ru-RU" sz="16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 smtClean="0"/>
              <a:t>Понимание </a:t>
            </a:r>
            <a:r>
              <a:rPr lang="ru-RU" sz="1600" b="1" dirty="0"/>
              <a:t>структурно-смысловых</a:t>
            </a:r>
          </a:p>
          <a:p>
            <a:r>
              <a:rPr lang="ru-RU" sz="1600" b="1" dirty="0"/>
              <a:t>связей в тексте</a:t>
            </a:r>
          </a:p>
          <a:p>
            <a:endParaRPr lang="ru-RU" sz="16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 smtClean="0"/>
              <a:t>Полное </a:t>
            </a:r>
            <a:r>
              <a:rPr lang="ru-RU" sz="1600" b="1" dirty="0"/>
              <a:t>понимание </a:t>
            </a:r>
            <a:r>
              <a:rPr lang="ru-RU" sz="1600" b="1" dirty="0" smtClean="0"/>
              <a:t>информации в тексте</a:t>
            </a:r>
            <a:endParaRPr lang="ru-RU" sz="16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/>
              <a:t>7</a:t>
            </a:r>
            <a:r>
              <a:rPr lang="ru-RU" dirty="0" smtClean="0"/>
              <a:t> баллов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>
          <a:xfrm>
            <a:off x="7124699" y="2667000"/>
            <a:ext cx="4411771" cy="3589338"/>
          </a:xfrm>
        </p:spPr>
        <p:txBody>
          <a:bodyPr>
            <a:normAutofit/>
          </a:bodyPr>
          <a:lstStyle/>
          <a:p>
            <a:r>
              <a:rPr lang="ru-RU" sz="3600" dirty="0"/>
              <a:t>Полное понимание </a:t>
            </a:r>
            <a:r>
              <a:rPr lang="ru-RU" sz="3600" dirty="0" smtClean="0"/>
              <a:t>прослушанного</a:t>
            </a:r>
            <a:endParaRPr lang="ru-RU" sz="3600" dirty="0"/>
          </a:p>
          <a:p>
            <a:r>
              <a:rPr lang="ru-RU" sz="3600" dirty="0"/>
              <a:t>текста</a:t>
            </a:r>
          </a:p>
        </p:txBody>
      </p:sp>
    </p:spTree>
    <p:extLst>
      <p:ext uri="{BB962C8B-B14F-4D97-AF65-F5344CB8AC3E}">
        <p14:creationId xmlns:p14="http://schemas.microsoft.com/office/powerpoint/2010/main" val="279672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Чтение </a:t>
            </a:r>
            <a:br>
              <a:rPr lang="ru-RU" b="1" dirty="0" smtClean="0"/>
            </a:br>
            <a:r>
              <a:rPr lang="ru-RU" b="1" dirty="0" smtClean="0"/>
              <a:t>20 баллов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7 баллов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>
          <a:xfrm>
            <a:off x="0" y="2667000"/>
            <a:ext cx="3579813" cy="3589338"/>
          </a:xfrm>
        </p:spPr>
        <p:txBody>
          <a:bodyPr>
            <a:normAutofit/>
          </a:bodyPr>
          <a:lstStyle/>
          <a:p>
            <a:r>
              <a:rPr lang="ru-RU" sz="3200" dirty="0"/>
              <a:t>Понимание основного </a:t>
            </a:r>
            <a:r>
              <a:rPr lang="ru-RU" sz="3200" dirty="0" smtClean="0"/>
              <a:t>содержания текста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6 баллов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r>
              <a:rPr lang="ru-RU" sz="3600" dirty="0"/>
              <a:t>Понимание структурно-смысловых</a:t>
            </a:r>
          </a:p>
          <a:p>
            <a:r>
              <a:rPr lang="ru-RU" sz="3600" dirty="0"/>
              <a:t>связей в тексте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ru-RU" dirty="0" smtClean="0"/>
              <a:t>7 баллов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4361667" cy="3589338"/>
          </a:xfrm>
        </p:spPr>
        <p:txBody>
          <a:bodyPr>
            <a:normAutofit/>
          </a:bodyPr>
          <a:lstStyle/>
          <a:p>
            <a:r>
              <a:rPr lang="ru-RU" sz="3200" dirty="0"/>
              <a:t>Полное понимание информации</a:t>
            </a:r>
          </a:p>
          <a:p>
            <a:r>
              <a:rPr lang="ru-RU" sz="3200" dirty="0"/>
              <a:t>в тексте</a:t>
            </a:r>
          </a:p>
        </p:txBody>
      </p:sp>
    </p:spTree>
    <p:extLst>
      <p:ext uri="{BB962C8B-B14F-4D97-AF65-F5344CB8AC3E}">
        <p14:creationId xmlns:p14="http://schemas.microsoft.com/office/powerpoint/2010/main" val="68044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Грамматика и </a:t>
            </a:r>
            <a:r>
              <a:rPr lang="ru-RU" b="1" dirty="0" smtClean="0"/>
              <a:t>лексика</a:t>
            </a:r>
            <a:br>
              <a:rPr lang="ru-RU" b="1" dirty="0" smtClean="0"/>
            </a:br>
            <a:r>
              <a:rPr lang="ru-RU" b="1" dirty="0" smtClean="0"/>
              <a:t>20 баллов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7</a:t>
            </a:r>
            <a:r>
              <a:rPr lang="ru-RU" dirty="0" smtClean="0"/>
              <a:t> баллов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Грамма - тические </a:t>
            </a:r>
            <a:r>
              <a:rPr lang="ru-RU" sz="4400" dirty="0"/>
              <a:t>навыки</a:t>
            </a:r>
            <a:endParaRPr lang="ru-RU" sz="4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6</a:t>
            </a:r>
            <a:r>
              <a:rPr lang="ru-RU" dirty="0" smtClean="0"/>
              <a:t> баллов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Лексико-грамма-</a:t>
            </a:r>
            <a:r>
              <a:rPr lang="ru-RU" sz="4400" dirty="0" err="1" smtClean="0"/>
              <a:t>тические</a:t>
            </a:r>
            <a:endParaRPr lang="ru-RU" sz="4400" dirty="0"/>
          </a:p>
          <a:p>
            <a:r>
              <a:rPr lang="ru-RU" sz="4400" dirty="0"/>
              <a:t>навыки</a:t>
            </a:r>
            <a:endParaRPr lang="ru-RU" sz="4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smtClean="0"/>
              <a:t>7 баллов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Лексико-грамма-</a:t>
            </a:r>
            <a:r>
              <a:rPr lang="ru-RU" sz="4400" dirty="0" err="1" smtClean="0"/>
              <a:t>тические</a:t>
            </a:r>
            <a:endParaRPr lang="ru-RU" sz="4400" dirty="0"/>
          </a:p>
          <a:p>
            <a:r>
              <a:rPr lang="ru-RU" sz="4400" dirty="0"/>
              <a:t>навыки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3693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Письмо</a:t>
            </a:r>
            <a:br>
              <a:rPr lang="ru-RU" b="1" dirty="0" smtClean="0"/>
            </a:br>
            <a:r>
              <a:rPr lang="ru-RU" b="1" dirty="0" smtClean="0"/>
              <a:t>20 баллов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6 баллов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Письмо личного характера</a:t>
            </a:r>
            <a:endParaRPr lang="ru-RU" sz="5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14 баллов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Письменное высказывание с</a:t>
            </a:r>
          </a:p>
          <a:p>
            <a:pPr marL="0" indent="0">
              <a:buNone/>
            </a:pPr>
            <a:r>
              <a:rPr lang="ru-RU" sz="3200" dirty="0"/>
              <a:t>элементами рассуждения по</a:t>
            </a:r>
          </a:p>
          <a:p>
            <a:pPr marL="0" indent="0">
              <a:buNone/>
            </a:pPr>
            <a:r>
              <a:rPr lang="ru-RU" sz="3200" dirty="0"/>
              <a:t>предложенной </a:t>
            </a:r>
            <a:r>
              <a:rPr lang="ru-RU" sz="3200" dirty="0" smtClean="0"/>
              <a:t>проблеме</a:t>
            </a:r>
          </a:p>
          <a:p>
            <a:pPr marL="0" indent="0">
              <a:buNone/>
            </a:pPr>
            <a:r>
              <a:rPr lang="ru-RU" sz="3200" dirty="0" smtClean="0"/>
              <a:t> «</a:t>
            </a:r>
            <a:r>
              <a:rPr lang="ru-RU" sz="3200" dirty="0"/>
              <a:t>Ваше мнение»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730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7095" y="272717"/>
            <a:ext cx="1159844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0" indent="-1143000">
              <a:buFont typeface="Wingdings" panose="05000000000000000000" pitchFamily="2" charset="2"/>
              <a:buChar char="Ø"/>
            </a:pPr>
            <a:r>
              <a:rPr lang="ru-RU" sz="8800" dirty="0">
                <a:latin typeface="TimesNewRoman"/>
              </a:rPr>
              <a:t>Чтение текста вслух </a:t>
            </a:r>
            <a:r>
              <a:rPr lang="ru-RU" sz="8800" dirty="0" smtClean="0">
                <a:latin typeface="TimesNewRoman"/>
              </a:rPr>
              <a:t> 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ru-RU" sz="8800" dirty="0" smtClean="0">
                <a:latin typeface="TimesNewRoman"/>
              </a:rPr>
              <a:t> </a:t>
            </a:r>
            <a:r>
              <a:rPr lang="ru-RU" sz="8800" dirty="0">
                <a:latin typeface="TimesNewRoman"/>
              </a:rPr>
              <a:t>Условный </a:t>
            </a:r>
            <a:endParaRPr lang="ru-RU" sz="8800" dirty="0" smtClean="0">
              <a:latin typeface="TimesNewRoman"/>
            </a:endParaRPr>
          </a:p>
          <a:p>
            <a:r>
              <a:rPr lang="ru-RU" sz="8800" dirty="0" smtClean="0">
                <a:latin typeface="TimesNewRoman"/>
              </a:rPr>
              <a:t>диалог-расспрос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1674276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366</TotalTime>
  <Words>319</Words>
  <Application>Microsoft Office PowerPoint</Application>
  <PresentationFormat>Широкоэкранный</PresentationFormat>
  <Paragraphs>96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Century Gothic</vt:lpstr>
      <vt:lpstr>Times New Roman</vt:lpstr>
      <vt:lpstr>TimesNewRoman</vt:lpstr>
      <vt:lpstr>Wingdings</vt:lpstr>
      <vt:lpstr>Wingdings 3</vt:lpstr>
      <vt:lpstr>Ион</vt:lpstr>
      <vt:lpstr>Контрольно-измерительные материалы для проведения в 2020 году ЕГЭ по иностранным языкам.</vt:lpstr>
      <vt:lpstr>Содержание КИМ определяется на основе Федерального компонента государственного стандарта среднего (полного) общего образования, базовый и профильный уровни (приказ Минобразования России от 05.03.2004 № 1089). Общее время выполнения работы – 195 минут</vt:lpstr>
      <vt:lpstr>Презентация PowerPoint</vt:lpstr>
      <vt:lpstr>Структура КИМ ЕГЭ </vt:lpstr>
      <vt:lpstr>Аудирование 20 баллов</vt:lpstr>
      <vt:lpstr>Чтение  20 баллов</vt:lpstr>
      <vt:lpstr>Грамматика и лексика 20 баллов</vt:lpstr>
      <vt:lpstr>Письмо 20 баллов</vt:lpstr>
      <vt:lpstr>Презентация PowerPoint</vt:lpstr>
      <vt:lpstr>Презентация PowerPoint</vt:lpstr>
      <vt:lpstr>Презентация PowerPoint</vt:lpstr>
      <vt:lpstr>С демоверсией 2020 года можно и нужно  ознакомиться на сайте ФИПИ. </vt:lpstr>
      <vt:lpstr> Другие важные документы: - Кодификатор элементов содержания и требований к уровню подготовки выпускников образовательных организаций для проведения единого государственного экзамена по АНГЛИЙСКОМУ ЯЗЫКУ  - Спецификация контрольных измерительных материалов для проведения в 2020 году единого государственного экзамена по ИНОСТРАННЫМ ЯЗЫКАМ  -МЕТОДИЧЕСКИЕ РЕКОМЕНДАЦИИ для учителей, подготовленные на основе анализа типичных ошибок участников ЕГЭ 2019 года по ИНОСТРАННЫМ ЯЗЫКАМ М.В. Вербицкая, К.С. Махмурян </vt:lpstr>
      <vt:lpstr>Презентация PowerPoint</vt:lpstr>
      <vt:lpstr>- Материалы открытого банка заданий.  - Материалы семинаров и вебинаров ИРО Краснодарского края.</vt:lpstr>
      <vt:lpstr>- Особенности перспективной модели контрольных измерительных материалов основного государственного экзамена по иностранным языкам. Вербицкая М.В., Махмурян К.С., Трубанева Н.Н.   - КИМ ЕГЭ 2019 (досрочный период) </vt:lpstr>
      <vt:lpstr>иии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Алена</cp:lastModifiedBy>
  <cp:revision>52</cp:revision>
  <dcterms:created xsi:type="dcterms:W3CDTF">2019-09-15T12:37:34Z</dcterms:created>
  <dcterms:modified xsi:type="dcterms:W3CDTF">2019-09-15T19:03:03Z</dcterms:modified>
</cp:coreProperties>
</file>