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69" r:id="rId6"/>
    <p:sldId id="260" r:id="rId7"/>
    <p:sldId id="262" r:id="rId8"/>
    <p:sldId id="259" r:id="rId9"/>
    <p:sldId id="261" r:id="rId10"/>
    <p:sldId id="265" r:id="rId11"/>
    <p:sldId id="267" r:id="rId12"/>
    <p:sldId id="266" r:id="rId13"/>
    <p:sldId id="264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>
        <p:scale>
          <a:sx n="50" d="100"/>
          <a:sy n="50" d="100"/>
        </p:scale>
        <p:origin x="-162" y="-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241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2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423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7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3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20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6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0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1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209C9-B7D1-40EB-8863-9B5DD07F0EB8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E506D-C29D-4272-B1CB-44DEA5941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14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327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Опорный конспект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11414" y="5043393"/>
                <a:ext cx="8532586" cy="1814607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ru-RU" u="sng" dirty="0" smtClean="0"/>
                  <a:t>Решение. </a:t>
                </a:r>
                <a:r>
                  <a:rPr lang="ru-RU" dirty="0"/>
                  <a:t>(3; 5) - </a:t>
                </a:r>
                <a:r>
                  <a:rPr lang="ru-RU" b="1" dirty="0"/>
                  <a:t>общая часть</a:t>
                </a:r>
                <a:r>
                  <a:rPr lang="ru-RU" dirty="0"/>
                  <a:t> промежутков (3; + ∞) и (-∞; 5), (3; 5) - это </a:t>
                </a:r>
                <a:r>
                  <a:rPr lang="ru-RU" b="1" dirty="0"/>
                  <a:t>пересечение </a:t>
                </a:r>
                <a:r>
                  <a:rPr lang="ru-RU" dirty="0"/>
                  <a:t>промежутков (3; + ∞) и (-∞; 5) (</a:t>
                </a:r>
                <a:r>
                  <a:rPr lang="ru-RU" b="1" u="sng" dirty="0"/>
                  <a:t>решение системы </a:t>
                </a:r>
                <a:r>
                  <a:rPr lang="ru-RU" dirty="0" smtClean="0"/>
                  <a:t>).</a:t>
                </a:r>
                <a:endParaRPr lang="ru-RU" dirty="0"/>
              </a:p>
              <a:p>
                <a:r>
                  <a:rPr lang="ru-RU" dirty="0"/>
                  <a:t>Ответ: (3; + </a:t>
                </a:r>
                <a:r>
                  <a:rPr lang="en-US" dirty="0"/>
                  <a:t>∞</a:t>
                </a:r>
                <a:r>
                  <a:rPr lang="ru-RU" dirty="0"/>
                  <a:t>) </a:t>
                </a:r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(-</a:t>
                </a:r>
                <a:r>
                  <a:rPr lang="en-US" dirty="0"/>
                  <a:t>∞</a:t>
                </a:r>
                <a:r>
                  <a:rPr lang="ru-RU" dirty="0"/>
                  <a:t>; 5) = (3; 5).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414" y="5043393"/>
                <a:ext cx="8532586" cy="1814607"/>
              </a:xfrm>
              <a:blipFill rotWithShape="1">
                <a:blip r:embed="rId2"/>
                <a:stretch>
                  <a:fillRect l="-1143" t="-50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7" t="27639" r="38321" b="40546"/>
          <a:stretch/>
        </p:blipFill>
        <p:spPr bwMode="auto">
          <a:xfrm>
            <a:off x="1043608" y="1665104"/>
            <a:ext cx="6624736" cy="313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1124744"/>
            <a:ext cx="69232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Пересечение и объединение промежутков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1810028"/>
            <a:ext cx="443724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Пересечение </a:t>
            </a:r>
            <a:r>
              <a:rPr lang="ru-RU" sz="2800" b="1" dirty="0" smtClean="0"/>
              <a:t>промежутков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25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Опорный конспект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5043393"/>
                <a:ext cx="8820472" cy="1814607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ru-RU" u="sng" dirty="0" smtClean="0"/>
                  <a:t>Решение. </a:t>
                </a:r>
                <a:r>
                  <a:rPr lang="ru-RU" dirty="0"/>
                  <a:t>Промежуток (-1; 3) состоит из чисел, которые являются решением </a:t>
                </a:r>
                <a:r>
                  <a:rPr lang="ru-RU" b="1" dirty="0"/>
                  <a:t>хотя бы одного из неравенств</a:t>
                </a:r>
                <a:r>
                  <a:rPr lang="ru-RU" dirty="0"/>
                  <a:t> 2 &lt; х &lt; 3 или -1 &lt; х &lt; 2,5, поэтому является </a:t>
                </a:r>
                <a:r>
                  <a:rPr lang="ru-RU" b="1" dirty="0"/>
                  <a:t>объединением</a:t>
                </a:r>
                <a:r>
                  <a:rPr lang="ru-RU" dirty="0"/>
                  <a:t> этих промежутков (</a:t>
                </a:r>
                <a:r>
                  <a:rPr lang="ru-RU" b="1" u="sng" dirty="0"/>
                  <a:t>решением совокупности</a:t>
                </a:r>
                <a:r>
                  <a:rPr lang="ru-RU" dirty="0"/>
                  <a:t>).</a:t>
                </a:r>
              </a:p>
              <a:p>
                <a:r>
                  <a:rPr lang="ru-RU" dirty="0"/>
                  <a:t>Ответ: (2; </a:t>
                </a:r>
                <a:r>
                  <a:rPr lang="en-US" dirty="0"/>
                  <a:t>3) 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∪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(-</a:t>
                </a:r>
                <a:r>
                  <a:rPr lang="en-US" dirty="0"/>
                  <a:t>1; </a:t>
                </a:r>
                <a:r>
                  <a:rPr lang="ru-RU" dirty="0"/>
                  <a:t>2,5) = (-1; 3).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5043393"/>
                <a:ext cx="8820472" cy="1814607"/>
              </a:xfrm>
              <a:blipFill rotWithShape="1">
                <a:blip r:embed="rId2"/>
                <a:stretch>
                  <a:fillRect l="-968" t="-6040" b="-16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547664" y="1124744"/>
            <a:ext cx="692324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Пересечение и объединение промежутков</a:t>
            </a:r>
            <a:endParaRPr lang="ru-RU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0" t="29058" r="35517" b="48302"/>
          <a:stretch/>
        </p:blipFill>
        <p:spPr bwMode="auto">
          <a:xfrm>
            <a:off x="899676" y="1772816"/>
            <a:ext cx="784116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69216" y="1800364"/>
            <a:ext cx="456362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Объединение </a:t>
            </a:r>
            <a:r>
              <a:rPr lang="ru-RU" sz="2800" b="1" dirty="0"/>
              <a:t>промежутков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4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2920" y="1628800"/>
            <a:ext cx="8229600" cy="4525963"/>
          </a:xfrm>
        </p:spPr>
        <p:txBody>
          <a:bodyPr/>
          <a:lstStyle/>
          <a:p>
            <a:r>
              <a:rPr lang="ru-RU" dirty="0"/>
              <a:t>1. Принадлежит </a:t>
            </a:r>
            <a:r>
              <a:rPr lang="ru-RU" dirty="0" smtClean="0"/>
              <a:t>промежутку </a:t>
            </a:r>
            <a:r>
              <a:rPr lang="ru-RU" dirty="0"/>
              <a:t>[-7; -4] число:</a:t>
            </a:r>
          </a:p>
          <a:p>
            <a:pPr marL="0" indent="0">
              <a:buNone/>
            </a:pPr>
            <a:r>
              <a:rPr lang="ru-RU" dirty="0"/>
              <a:t>1) -10;</a:t>
            </a:r>
            <a:r>
              <a:rPr lang="en-US" dirty="0"/>
              <a:t> </a:t>
            </a:r>
            <a:r>
              <a:rPr lang="ru-RU" dirty="0" smtClean="0"/>
              <a:t>  2</a:t>
            </a:r>
            <a:r>
              <a:rPr lang="ru-RU" dirty="0"/>
              <a:t>) -6,5; </a:t>
            </a:r>
            <a:r>
              <a:rPr lang="ru-RU" dirty="0" smtClean="0"/>
              <a:t>  3</a:t>
            </a:r>
            <a:r>
              <a:rPr lang="ru-RU" dirty="0"/>
              <a:t>) -3;</a:t>
            </a:r>
            <a:r>
              <a:rPr lang="en-US" dirty="0"/>
              <a:t> </a:t>
            </a:r>
            <a:r>
              <a:rPr lang="ru-RU" dirty="0" smtClean="0"/>
              <a:t>  4</a:t>
            </a:r>
            <a:r>
              <a:rPr lang="ru-RU" dirty="0"/>
              <a:t>) 1?</a:t>
            </a:r>
          </a:p>
          <a:p>
            <a:r>
              <a:rPr lang="ru-RU" dirty="0"/>
              <a:t>2. </a:t>
            </a:r>
            <a:r>
              <a:rPr lang="ru-RU" dirty="0" smtClean="0"/>
              <a:t>Принадлежит </a:t>
            </a:r>
            <a:r>
              <a:rPr lang="ru-RU" dirty="0"/>
              <a:t>промежутку (-4; 2) число:</a:t>
            </a:r>
          </a:p>
          <a:p>
            <a:pPr marL="0" indent="0">
              <a:buNone/>
            </a:pPr>
            <a:r>
              <a:rPr lang="ru-RU" dirty="0"/>
              <a:t>1) 3,5; </a:t>
            </a:r>
            <a:r>
              <a:rPr lang="ru-RU" dirty="0" smtClean="0"/>
              <a:t>   2</a:t>
            </a:r>
            <a:r>
              <a:rPr lang="ru-RU" dirty="0"/>
              <a:t>) -1; </a:t>
            </a:r>
            <a:r>
              <a:rPr lang="ru-RU" dirty="0" smtClean="0"/>
              <a:t>    3</a:t>
            </a:r>
            <a:r>
              <a:rPr lang="ru-RU" dirty="0"/>
              <a:t>) 1,2?</a:t>
            </a:r>
          </a:p>
          <a:p>
            <a:r>
              <a:rPr lang="ru-RU" dirty="0"/>
              <a:t>3. Укажите наибольшее целое число из промежутка:</a:t>
            </a:r>
          </a:p>
          <a:p>
            <a:pPr marL="0" indent="0">
              <a:buNone/>
            </a:pPr>
            <a:r>
              <a:rPr lang="ru-RU" dirty="0"/>
              <a:t>1) [-1; 4]; </a:t>
            </a:r>
            <a:r>
              <a:rPr lang="ru-RU" dirty="0" smtClean="0"/>
              <a:t>   2</a:t>
            </a:r>
            <a:r>
              <a:rPr lang="ru-RU" dirty="0"/>
              <a:t>) (-∞; 3);</a:t>
            </a:r>
            <a:r>
              <a:rPr lang="en-US" dirty="0"/>
              <a:t> </a:t>
            </a:r>
            <a:r>
              <a:rPr lang="ru-RU" dirty="0" smtClean="0"/>
              <a:t>   3</a:t>
            </a:r>
            <a:r>
              <a:rPr lang="ru-RU" dirty="0"/>
              <a:t>) (-∞; -2,5).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5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8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Контрольное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8460432" cy="1036712"/>
          </a:xfrm>
        </p:spPr>
        <p:txBody>
          <a:bodyPr>
            <a:normAutofit/>
          </a:bodyPr>
          <a:lstStyle/>
          <a:p>
            <a:r>
              <a:rPr lang="ru-RU" sz="2800" dirty="0"/>
              <a:t>Установите соответствие между </a:t>
            </a:r>
            <a:r>
              <a:rPr lang="ru-RU" sz="2800" dirty="0" smtClean="0"/>
              <a:t>неравенствами </a:t>
            </a:r>
            <a:r>
              <a:rPr lang="ru-RU" sz="2800" dirty="0"/>
              <a:t>и промежутками:</a:t>
            </a:r>
          </a:p>
          <a:p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2444936"/>
                  </p:ext>
                </p:extLst>
              </p:nvPr>
            </p:nvGraphicFramePr>
            <p:xfrm>
              <a:off x="1205880" y="1876991"/>
              <a:ext cx="7402016" cy="481482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419318"/>
                    <a:gridCol w="3982698"/>
                  </a:tblGrid>
                  <a:tr h="4654508">
                    <a:tc>
                      <a:txBody>
                        <a:bodyPr/>
                        <a:lstStyle/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1</a:t>
                          </a:r>
                          <a:r>
                            <a:rPr lang="ru-RU" sz="2800" dirty="0">
                              <a:effectLst/>
                            </a:rPr>
                            <a:t>) </a:t>
                          </a:r>
                          <a:r>
                            <a:rPr lang="en-US" sz="2800" dirty="0">
                              <a:effectLst/>
                            </a:rPr>
                            <a:t>x </a:t>
                          </a:r>
                          <a:r>
                            <a:rPr lang="ru-RU" sz="2800" dirty="0">
                              <a:effectLst/>
                            </a:rPr>
                            <a:t>&gt; 3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2) х</a:t>
                          </a:r>
                          <a:r>
                            <a:rPr lang="en-US" sz="2800" dirty="0">
                              <a:effectLst/>
                            </a:rPr>
                            <a:t> ≥ 3</a:t>
                          </a:r>
                          <a:endParaRPr lang="ru-RU" sz="2800" dirty="0">
                            <a:effectLst/>
                          </a:endParaRP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3)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2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х </a:t>
                          </a:r>
                          <a:r>
                            <a:rPr lang="en-US" sz="2800" dirty="0" smtClean="0">
                              <a:effectLst/>
                            </a:rPr>
                            <a:t>≤</a:t>
                          </a:r>
                          <a:r>
                            <a:rPr lang="ru-RU" sz="2800" dirty="0" smtClean="0">
                              <a:effectLst/>
                            </a:rPr>
                            <a:t> 3</a:t>
                          </a:r>
                          <a:endParaRPr lang="ru-RU" sz="2800" dirty="0">
                            <a:effectLst/>
                          </a:endParaRP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4)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х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3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5)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х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2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6)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endParaRPr lang="ru-RU" sz="2800" dirty="0" smtClean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                 7</a:t>
                          </a:r>
                          <a:r>
                            <a:rPr lang="ru-RU" sz="2800" dirty="0">
                              <a:effectLst/>
                            </a:rPr>
                            <a:t>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а)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(-∞; 3)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б)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(3; +∞.)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в)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(-∞; 2]</a:t>
                          </a:r>
                        </a:p>
                        <a:p>
                          <a:pPr marL="0" indent="17145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г)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(-∞; </a:t>
                          </a:r>
                          <a:r>
                            <a:rPr lang="ru-RU" sz="2800" dirty="0" smtClean="0">
                              <a:effectLst/>
                            </a:rPr>
                            <a:t>3]</a:t>
                          </a:r>
                        </a:p>
                        <a:p>
                          <a:pPr marL="0" indent="17145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д</a:t>
                          </a:r>
                          <a:r>
                            <a:rPr lang="ru-RU" sz="2800" dirty="0">
                              <a:effectLst/>
                            </a:rPr>
                            <a:t>) [3; + ∞)</a:t>
                          </a:r>
                        </a:p>
                        <a:p>
                          <a:pPr marL="0" indent="17145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е) [2; 3]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ж) </a:t>
                          </a:r>
                          <a14:m>
                            <m:oMath xmlns:m="http://schemas.openxmlformats.org/officeDocument/2006/math">
                              <m:r>
                                <a:rPr lang="ru-RU" sz="2800" i="1" dirty="0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∅</m:t>
                              </m:r>
                            </m:oMath>
                          </a14:m>
                          <a:endParaRPr lang="ru-RU" sz="2800" dirty="0" smtClean="0">
                            <a:effectLst/>
                            <a:ea typeface="Cambria Math"/>
                          </a:endParaRP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з) (-∞; 2]</a:t>
                          </a:r>
                          <a14:m>
                            <m:oMath xmlns:m="http://schemas.openxmlformats.org/officeDocument/2006/math">
                              <m:r>
                                <a:rPr lang="ru-RU" sz="2800" i="1" smtClean="0">
                                  <a:effectLst/>
                                  <a:latin typeface="Cambria Math"/>
                                  <a:ea typeface="Cambria Math"/>
                                </a:rPr>
                                <m:t>∪</m:t>
                              </m:r>
                            </m:oMath>
                          </a14:m>
                          <a:r>
                            <a:rPr lang="ru-RU" sz="2800" dirty="0" smtClean="0">
                              <a:effectLst/>
                            </a:rPr>
                            <a:t>) [3; + ∞)</a:t>
                          </a:r>
                        </a:p>
                      </a:txBody>
                      <a:tcPr marL="0" marR="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2444936"/>
                  </p:ext>
                </p:extLst>
              </p:nvPr>
            </p:nvGraphicFramePr>
            <p:xfrm>
              <a:off x="1205880" y="1876991"/>
              <a:ext cx="7402016" cy="4785995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3419318"/>
                    <a:gridCol w="3982698"/>
                  </a:tblGrid>
                  <a:tr h="4785995">
                    <a:tc>
                      <a:txBody>
                        <a:bodyPr/>
                        <a:lstStyle/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1</a:t>
                          </a:r>
                          <a:r>
                            <a:rPr lang="ru-RU" sz="2800" dirty="0">
                              <a:effectLst/>
                            </a:rPr>
                            <a:t>) </a:t>
                          </a:r>
                          <a:r>
                            <a:rPr lang="en-US" sz="2800" dirty="0">
                              <a:effectLst/>
                            </a:rPr>
                            <a:t>x </a:t>
                          </a:r>
                          <a:r>
                            <a:rPr lang="ru-RU" sz="2800" dirty="0">
                              <a:effectLst/>
                            </a:rPr>
                            <a:t>&gt; 3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2) х</a:t>
                          </a:r>
                          <a:r>
                            <a:rPr lang="en-US" sz="2800" dirty="0">
                              <a:effectLst/>
                            </a:rPr>
                            <a:t> ≥ 3</a:t>
                          </a:r>
                          <a:endParaRPr lang="ru-RU" sz="2800" dirty="0">
                            <a:effectLst/>
                          </a:endParaRP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3)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2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х </a:t>
                          </a:r>
                          <a:r>
                            <a:rPr lang="en-US" sz="2800" dirty="0" smtClean="0">
                              <a:effectLst/>
                            </a:rPr>
                            <a:t>≤</a:t>
                          </a:r>
                          <a:r>
                            <a:rPr lang="ru-RU" sz="2800" dirty="0" smtClean="0">
                              <a:effectLst/>
                            </a:rPr>
                            <a:t> </a:t>
                          </a:r>
                          <a:r>
                            <a:rPr lang="ru-RU" sz="2800" dirty="0" smtClean="0">
                              <a:effectLst/>
                            </a:rPr>
                            <a:t>3</a:t>
                          </a:r>
                          <a:endParaRPr lang="ru-RU" sz="2800" dirty="0">
                            <a:effectLst/>
                          </a:endParaRP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4)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х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3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5)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х</a:t>
                          </a:r>
                          <a:r>
                            <a:rPr lang="en-US" sz="2800" dirty="0">
                              <a:effectLst/>
                            </a:rPr>
                            <a:t> ≤ </a:t>
                          </a:r>
                          <a:r>
                            <a:rPr lang="ru-RU" sz="2800" dirty="0">
                              <a:effectLst/>
                            </a:rPr>
                            <a:t>2</a:t>
                          </a:r>
                        </a:p>
                        <a:p>
                          <a:pPr marL="0" indent="171450"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6)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endParaRPr lang="ru-RU" sz="2800" dirty="0" smtClean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dirty="0" smtClean="0">
                              <a:effectLst/>
                            </a:rPr>
                            <a:t>                 7</a:t>
                          </a:r>
                          <a:r>
                            <a:rPr lang="ru-RU" sz="2800" dirty="0">
                              <a:effectLst/>
                            </a:rPr>
                            <a:t>)</a:t>
                          </a: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ru-RU" sz="2800" dirty="0">
                              <a:effectLst/>
                            </a:rPr>
                            <a:t> 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0" marR="0" marT="0" marB="0">
                        <a:blipFill rotWithShape="1">
                          <a:blip r:embed="rId2"/>
                          <a:stretch>
                            <a:fillRect l="-86064" t="-1529" r="-153" b="-45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098" name="Рисунок 2" descr="Описание: http://na-uroke.in.ua/image091-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25144"/>
            <a:ext cx="1368152" cy="132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1" descr="Описание: http://na-uroke.in.ua/image092-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539687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7700" y="1249596"/>
            <a:ext cx="7558756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800" dirty="0"/>
              <a:t>Какие записи лишние? Ответ обоснуйте.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31840" y="1897668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2420888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796" y="3002796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0247" y="4240252"/>
            <a:ext cx="474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2403" y="4886759"/>
            <a:ext cx="56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08151" y="5792029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з)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88024" y="2348880"/>
            <a:ext cx="1475122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41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Числовые промежутки. Пересечение и объединение промежутков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01216" y="601811"/>
                <a:ext cx="8507288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3000" b="1" dirty="0" smtClean="0"/>
                  <a:t>1. Какое из чисел: 2; -0,2;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000" b="1" dirty="0" smtClean="0"/>
                  <a:t> </a:t>
                </a:r>
                <a:r>
                  <a:rPr lang="ru-RU" sz="3000" b="1" dirty="0"/>
                  <a:t> </a:t>
                </a:r>
                <a:r>
                  <a:rPr lang="ru-RU" sz="3000" b="1" dirty="0" smtClean="0"/>
                  <a:t> </a:t>
                </a:r>
                <a:r>
                  <a:rPr lang="ru-RU" sz="3000" b="1" dirty="0"/>
                  <a:t>является решением:</a:t>
                </a: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1216" y="601811"/>
                <a:ext cx="8507288" cy="1143000"/>
              </a:xfrm>
              <a:blipFill rotWithShape="1">
                <a:blip r:embed="rId2"/>
                <a:stretch>
                  <a:fillRect l="-215" r="-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927373"/>
                <a:ext cx="8075240" cy="4525963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1) неравенства 2х - 1 &gt; 0</a:t>
                </a:r>
                <a:r>
                  <a:rPr lang="ru-RU" sz="3600" dirty="0"/>
                  <a:t>; </a:t>
                </a:r>
                <a:endParaRPr lang="ru-RU" sz="3600" dirty="0" smtClean="0"/>
              </a:p>
              <a:p>
                <a:r>
                  <a:rPr lang="ru-RU" sz="3600" dirty="0" smtClean="0"/>
                  <a:t>2</a:t>
                </a:r>
                <a:r>
                  <a:rPr lang="ru-RU" sz="3600" dirty="0"/>
                  <a:t>) системы неравенств 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36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36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ru-RU" sz="3600" b="0" i="1" smtClean="0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sz="3600" b="0" i="1" smtClean="0">
                                  <a:latin typeface="Cambria Math"/>
                                  <a:ea typeface="Cambria Math"/>
                                </a:rPr>
                                <m:t>&gt;3,</m:t>
                              </m:r>
                            </m:e>
                          </m:mr>
                          <m:mr>
                            <m:e>
                              <m:r>
                                <a:rPr lang="ru-RU" sz="3600" b="0" i="1" smtClean="0">
                                  <a:latin typeface="Cambria Math"/>
                                </a:rPr>
                                <m:t>х−1</m:t>
                              </m:r>
                              <m:r>
                                <a:rPr lang="ru-RU" sz="3600" b="0" i="1" smtClean="0">
                                  <a:latin typeface="Cambria Math"/>
                                  <a:ea typeface="Cambria Math"/>
                                </a:rPr>
                                <m:t>&gt;0;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3600" dirty="0"/>
              </a:p>
              <a:p>
                <a:r>
                  <a:rPr lang="ru-RU" sz="3600" dirty="0"/>
                  <a:t>3) совокупности неравенств   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36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ru-RU" sz="36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sz="3600" b="0" i="1" smtClean="0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sz="3600" b="0" i="1" smtClean="0">
                                  <a:latin typeface="Cambria Math"/>
                                  <a:ea typeface="Cambria Math"/>
                                </a:rPr>
                                <m:t>&gt;1,</m:t>
                              </m:r>
                            </m:e>
                          </m:mr>
                          <m:mr>
                            <m:e>
                              <m:r>
                                <a:rPr lang="ru-RU" sz="3600" b="0" i="1" smtClean="0">
                                  <a:latin typeface="Cambria Math"/>
                                </a:rPr>
                                <m:t>х</m:t>
                              </m:r>
                              <m:r>
                                <a:rPr lang="ru-RU" sz="3600" b="0" i="1" smtClean="0">
                                  <a:latin typeface="Cambria Math"/>
                                  <a:ea typeface="Cambria Math"/>
                                </a:rPr>
                                <m:t>&lt;−4;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4</a:t>
                </a:r>
                <a:r>
                  <a:rPr lang="ru-RU" sz="3600" dirty="0"/>
                  <a:t>) уравнение 5х - 1 = 9?</a:t>
                </a:r>
              </a:p>
              <a:p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927373"/>
                <a:ext cx="8075240" cy="4525963"/>
              </a:xfrm>
              <a:blipFill rotWithShape="1">
                <a:blip r:embed="rId3"/>
                <a:stretch>
                  <a:fillRect l="-2113" t="-20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428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9803"/>
            <a:ext cx="8229600" cy="1143000"/>
          </a:xfrm>
        </p:spPr>
        <p:txBody>
          <a:bodyPr>
            <a:normAutofit/>
          </a:bodyPr>
          <a:lstStyle/>
          <a:p>
            <a:r>
              <a:rPr lang="ru-RU" sz="3000" b="1" dirty="0"/>
              <a:t>2. Где на координатной прямой находятся числа, если они</a:t>
            </a:r>
            <a:r>
              <a:rPr lang="ru-RU" sz="3000" b="1" dirty="0" smtClean="0"/>
              <a:t>:</a:t>
            </a:r>
            <a:endParaRPr lang="ru-RU" sz="3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888" y="1783357"/>
            <a:ext cx="8229600" cy="4525963"/>
          </a:xfrm>
        </p:spPr>
        <p:txBody>
          <a:bodyPr>
            <a:noAutofit/>
          </a:bodyPr>
          <a:lstStyle/>
          <a:p>
            <a:r>
              <a:rPr lang="ru-RU" sz="3600" dirty="0"/>
              <a:t>1) </a:t>
            </a:r>
            <a:r>
              <a:rPr lang="ru-RU" sz="3600" dirty="0" smtClean="0"/>
              <a:t>больше числа 3</a:t>
            </a:r>
            <a:r>
              <a:rPr lang="ru-RU" sz="3600" dirty="0"/>
              <a:t>;</a:t>
            </a:r>
          </a:p>
          <a:p>
            <a:r>
              <a:rPr lang="ru-RU" sz="3600" dirty="0"/>
              <a:t>2) меньше </a:t>
            </a:r>
            <a:r>
              <a:rPr lang="ru-RU" sz="3600" dirty="0" smtClean="0"/>
              <a:t>числа </a:t>
            </a:r>
            <a:r>
              <a:rPr lang="ru-RU" sz="3600" dirty="0"/>
              <a:t>3;</a:t>
            </a:r>
          </a:p>
          <a:p>
            <a:r>
              <a:rPr lang="ru-RU" sz="3600" dirty="0"/>
              <a:t>3) </a:t>
            </a:r>
            <a:r>
              <a:rPr lang="ru-RU" sz="3600" dirty="0" smtClean="0"/>
              <a:t>больше числа 3</a:t>
            </a:r>
            <a:r>
              <a:rPr lang="ru-RU" sz="3600" dirty="0"/>
              <a:t>, но меньше числа 5;</a:t>
            </a:r>
          </a:p>
          <a:p>
            <a:r>
              <a:rPr lang="ru-RU" sz="3600" dirty="0"/>
              <a:t>4) являются решениями уравнения | </a:t>
            </a:r>
            <a:r>
              <a:rPr lang="en-US" sz="3600" dirty="0"/>
              <a:t>x </a:t>
            </a:r>
            <a:r>
              <a:rPr lang="ru-RU" sz="3600" dirty="0"/>
              <a:t>| = 3?</a:t>
            </a:r>
          </a:p>
          <a:p>
            <a:r>
              <a:rPr lang="ru-RU" sz="3600" dirty="0"/>
              <a:t>Сколько таких чисел существует в каждом из случаев 1-4?</a:t>
            </a:r>
          </a:p>
        </p:txBody>
      </p:sp>
    </p:spTree>
    <p:extLst>
      <p:ext uri="{BB962C8B-B14F-4D97-AF65-F5344CB8AC3E}">
        <p14:creationId xmlns:p14="http://schemas.microsoft.com/office/powerpoint/2010/main" val="375075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Числовые промежутки. Пересечение и объединение промежутков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Опорный конспект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1656184"/>
          </a:xfrm>
        </p:spPr>
        <p:txBody>
          <a:bodyPr/>
          <a:lstStyle/>
          <a:p>
            <a:r>
              <a:rPr lang="ru-RU" b="1" dirty="0"/>
              <a:t>Числовой промежуток</a:t>
            </a:r>
            <a:r>
              <a:rPr lang="ru-RU" dirty="0"/>
              <a:t> - вид записи множеств, которые являются решениями неравенств с одной переменной.</a:t>
            </a:r>
          </a:p>
        </p:txBody>
      </p:sp>
    </p:spTree>
    <p:extLst>
      <p:ext uri="{BB962C8B-B14F-4D97-AF65-F5344CB8AC3E}">
        <p14:creationId xmlns:p14="http://schemas.microsoft.com/office/powerpoint/2010/main" val="413852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003232" cy="26642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между записью числовых промежутков, отвечающие </a:t>
            </a:r>
            <a:r>
              <a:rPr lang="ru-RU" b="1" dirty="0" smtClean="0"/>
              <a:t>строгим </a:t>
            </a:r>
            <a:r>
              <a:rPr lang="ru-RU" dirty="0" smtClean="0"/>
              <a:t>(например </a:t>
            </a:r>
            <a:r>
              <a:rPr lang="ru-RU" dirty="0"/>
              <a:t>х &gt; </a:t>
            </a:r>
            <a:r>
              <a:rPr lang="ru-RU" dirty="0" smtClean="0"/>
              <a:t>а, ) </a:t>
            </a:r>
            <a:r>
              <a:rPr lang="ru-RU" dirty="0"/>
              <a:t>и </a:t>
            </a:r>
            <a:r>
              <a:rPr lang="ru-RU" b="1" dirty="0"/>
              <a:t>нестрогим</a:t>
            </a:r>
            <a:r>
              <a:rPr lang="ru-RU" dirty="0"/>
              <a:t> </a:t>
            </a:r>
            <a:r>
              <a:rPr lang="ru-RU" dirty="0" smtClean="0"/>
              <a:t>(например </a:t>
            </a:r>
            <a:r>
              <a:rPr lang="ru-RU" dirty="0"/>
              <a:t>х</a:t>
            </a:r>
            <a:r>
              <a:rPr lang="en-US" dirty="0"/>
              <a:t> ≥ </a:t>
            </a:r>
            <a:r>
              <a:rPr lang="ru-RU" dirty="0" smtClean="0"/>
              <a:t>а) неравенствам</a:t>
            </a:r>
            <a:r>
              <a:rPr lang="ru-RU" dirty="0"/>
              <a:t>, </a:t>
            </a:r>
            <a:r>
              <a:rPr lang="ru-RU" u="sng" dirty="0"/>
              <a:t>есть отличие</a:t>
            </a:r>
            <a:r>
              <a:rPr lang="ru-RU" dirty="0"/>
              <a:t> (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разные скобки</a:t>
            </a:r>
            <a:r>
              <a:rPr lang="ru-RU" dirty="0"/>
              <a:t>), и игнорировать это различие будет означать записывать неправильно решения данного  неравенства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1022" y="5470325"/>
            <a:ext cx="976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х &gt;</a:t>
            </a:r>
            <a:r>
              <a:rPr lang="en-US" sz="2800" dirty="0"/>
              <a:t> -</a:t>
            </a:r>
            <a:r>
              <a:rPr lang="ru-RU" sz="2800" dirty="0"/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31022" y="4202214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2 &lt; </a:t>
            </a:r>
            <a:r>
              <a:rPr lang="en-US" sz="2800" dirty="0"/>
              <a:t>x</a:t>
            </a:r>
            <a:r>
              <a:rPr lang="ru-RU" sz="2800" dirty="0"/>
              <a:t> &lt;</a:t>
            </a:r>
            <a:r>
              <a:rPr lang="en-US" sz="2800" dirty="0"/>
              <a:t> </a:t>
            </a:r>
            <a:r>
              <a:rPr lang="ru-RU" sz="2800" dirty="0"/>
              <a:t>3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932040" y="4463824"/>
            <a:ext cx="0" cy="23158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http://na-uroke.in.ua/image073-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28926"/>
            <a:ext cx="3168352" cy="822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na-uroke.in.ua/image077-3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993545"/>
            <a:ext cx="3168352" cy="8100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5220072" y="4279158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2</a:t>
            </a:r>
            <a:r>
              <a:rPr lang="en-US" sz="2800" dirty="0"/>
              <a:t> ≤ </a:t>
            </a:r>
            <a:r>
              <a:rPr lang="ru-RU" sz="2800" dirty="0"/>
              <a:t>х</a:t>
            </a:r>
            <a:r>
              <a:rPr lang="en-US" sz="2800" dirty="0"/>
              <a:t> ≤ </a:t>
            </a:r>
            <a:r>
              <a:rPr lang="ru-RU" sz="2800" dirty="0"/>
              <a:t>3</a:t>
            </a:r>
          </a:p>
        </p:txBody>
      </p:sp>
      <p:pic>
        <p:nvPicPr>
          <p:cNvPr id="13" name="Рисунок 12" descr="http://na-uroke.in.ua/image075-2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996" y="4725144"/>
            <a:ext cx="3118444" cy="81588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5413996" y="5624213"/>
            <a:ext cx="976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х</a:t>
            </a:r>
            <a:r>
              <a:rPr lang="en-US" sz="2800" dirty="0"/>
              <a:t> ≥ </a:t>
            </a:r>
            <a:r>
              <a:rPr lang="ru-RU" sz="2800" dirty="0"/>
              <a:t>-2</a:t>
            </a:r>
          </a:p>
        </p:txBody>
      </p:sp>
      <p:pic>
        <p:nvPicPr>
          <p:cNvPr id="15" name="Рисунок 14" descr="http://na-uroke.in.ua/image079-29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093296"/>
            <a:ext cx="3120354" cy="7105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899592" y="3861048"/>
            <a:ext cx="3377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Строгие неравенства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154592" y="3861048"/>
            <a:ext cx="374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Нестрогие неравенства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5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шаги правильного выполнения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числовых промежутков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872" y="1783357"/>
            <a:ext cx="8553128" cy="4525963"/>
          </a:xfrm>
        </p:spPr>
        <p:txBody>
          <a:bodyPr>
            <a:noAutofit/>
          </a:bodyPr>
          <a:lstStyle/>
          <a:p>
            <a:r>
              <a:rPr lang="ru-RU" b="1" dirty="0" smtClean="0"/>
              <a:t>выполнить </a:t>
            </a:r>
            <a:r>
              <a:rPr lang="ru-RU" b="1" dirty="0"/>
              <a:t>изображение числовой прямой, </a:t>
            </a:r>
            <a:endParaRPr lang="ru-RU" b="1" dirty="0" smtClean="0"/>
          </a:p>
          <a:p>
            <a:r>
              <a:rPr lang="ru-RU" b="1" dirty="0" smtClean="0"/>
              <a:t>изобразить </a:t>
            </a:r>
            <a:r>
              <a:rPr lang="ru-RU" b="1" dirty="0"/>
              <a:t>на ней числа, записанные в неравенстве, </a:t>
            </a:r>
            <a:endParaRPr lang="ru-RU" b="1" dirty="0" smtClean="0"/>
          </a:p>
          <a:p>
            <a:r>
              <a:rPr lang="ru-RU" b="1" dirty="0" smtClean="0"/>
              <a:t>штрихом </a:t>
            </a:r>
            <a:r>
              <a:rPr lang="ru-RU" b="1" dirty="0"/>
              <a:t>(дугой) обозначить промежуток, который соответствует неравенству, </a:t>
            </a:r>
            <a:endParaRPr lang="ru-RU" b="1" dirty="0" smtClean="0"/>
          </a:p>
          <a:p>
            <a:r>
              <a:rPr lang="ru-RU" b="1" dirty="0" smtClean="0"/>
              <a:t>записать </a:t>
            </a:r>
            <a:r>
              <a:rPr lang="ru-RU" b="1" dirty="0"/>
              <a:t>его слева направо, после чего поставить в записи скобки</a:t>
            </a:r>
            <a:r>
              <a:rPr lang="ru-RU" dirty="0"/>
              <a:t> (согласно </a:t>
            </a:r>
            <a:r>
              <a:rPr lang="ru-RU" dirty="0" smtClean="0"/>
              <a:t>тому, </a:t>
            </a:r>
            <a:r>
              <a:rPr lang="ru-RU" dirty="0"/>
              <a:t>какой знак - строгий или нестрогий - имеет это неравенство).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16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Опорный конспект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124744"/>
            <a:ext cx="484440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числовых промежутков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4" t="22306" r="18405" b="12230"/>
          <a:stretch/>
        </p:blipFill>
        <p:spPr bwMode="auto">
          <a:xfrm>
            <a:off x="1387731" y="1671095"/>
            <a:ext cx="6059624" cy="499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46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307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Числовые промежутки. Пересечение и объединение промежутков </vt:lpstr>
      <vt:lpstr>1. Какое из чисел: 2; -0,2; 1/3   является решением:</vt:lpstr>
      <vt:lpstr>2. Где на координатной прямой находятся числа, если они:</vt:lpstr>
      <vt:lpstr>Числовые промежутки. Пересечение и объединение промежутков </vt:lpstr>
      <vt:lpstr>Опорный конспект</vt:lpstr>
      <vt:lpstr>Важно!</vt:lpstr>
      <vt:lpstr>Основные шаги правильного выполнения записи числовых промежутков</vt:lpstr>
      <vt:lpstr>Опорный конспект</vt:lpstr>
      <vt:lpstr>Опорный конспект</vt:lpstr>
      <vt:lpstr>Опорный конспект</vt:lpstr>
      <vt:lpstr>Устные упражнения</vt:lpstr>
      <vt:lpstr>Презентация PowerPoint</vt:lpstr>
      <vt:lpstr>Контрольное задание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9</cp:revision>
  <dcterms:created xsi:type="dcterms:W3CDTF">2019-09-22T17:39:24Z</dcterms:created>
  <dcterms:modified xsi:type="dcterms:W3CDTF">2019-09-22T19:27:35Z</dcterms:modified>
</cp:coreProperties>
</file>