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  <p:sldId id="266" r:id="rId11"/>
    <p:sldId id="265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0BF30-A97A-4805-A357-91695EAC3DA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43-E22A-4F50-AB24-AF6A5326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31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0BF30-A97A-4805-A357-91695EAC3DA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43-E22A-4F50-AB24-AF6A5326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908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0BF30-A97A-4805-A357-91695EAC3DA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43-E22A-4F50-AB24-AF6A5326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232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0BF30-A97A-4805-A357-91695EAC3DA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43-E22A-4F50-AB24-AF6A5326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679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0BF30-A97A-4805-A357-91695EAC3DA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43-E22A-4F50-AB24-AF6A5326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304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0BF30-A97A-4805-A357-91695EAC3DA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43-E22A-4F50-AB24-AF6A5326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224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0BF30-A97A-4805-A357-91695EAC3DA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43-E22A-4F50-AB24-AF6A5326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464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0BF30-A97A-4805-A357-91695EAC3DA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43-E22A-4F50-AB24-AF6A5326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403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0BF30-A97A-4805-A357-91695EAC3DA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43-E22A-4F50-AB24-AF6A5326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431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0BF30-A97A-4805-A357-91695EAC3DA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43-E22A-4F50-AB24-AF6A5326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389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0BF30-A97A-4805-A357-91695EAC3DA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62943-E22A-4F50-AB24-AF6A5326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101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0BF30-A97A-4805-A357-91695EAC3DA1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62943-E22A-4F50-AB24-AF6A532666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435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График уравнения с двумя переменными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35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построить график уравнения с двумя переменными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11349"/>
            <a:ext cx="785921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/>
              <a:t>Пример.</a:t>
            </a:r>
            <a:r>
              <a:rPr lang="ru-RU" dirty="0"/>
              <a:t> Построим график уравнения: 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2</a:t>
            </a:r>
            <a:r>
              <a:rPr lang="en-US" dirty="0"/>
              <a:t>x </a:t>
            </a:r>
            <a:r>
              <a:rPr lang="ru-RU" dirty="0"/>
              <a:t>- 3у = 6; 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х</a:t>
            </a:r>
            <a:r>
              <a:rPr lang="ru-RU" baseline="30000" dirty="0" smtClean="0"/>
              <a:t>2</a:t>
            </a:r>
            <a:r>
              <a:rPr lang="ru-RU" dirty="0" smtClean="0"/>
              <a:t> </a:t>
            </a:r>
            <a:r>
              <a:rPr lang="ru-RU" dirty="0"/>
              <a:t>+ у</a:t>
            </a:r>
            <a:r>
              <a:rPr lang="ru-RU" baseline="30000" dirty="0"/>
              <a:t>2 </a:t>
            </a:r>
            <a:r>
              <a:rPr lang="ru-RU" dirty="0"/>
              <a:t>= 9; 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err="1" smtClean="0"/>
              <a:t>ху</a:t>
            </a:r>
            <a:r>
              <a:rPr lang="ru-RU" dirty="0" smtClean="0"/>
              <a:t> </a:t>
            </a:r>
            <a:r>
              <a:rPr lang="ru-RU" dirty="0"/>
              <a:t>= 4.</a:t>
            </a: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http://na-uroke.in.ua/image263-1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492896"/>
            <a:ext cx="4608512" cy="40602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0694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49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Устные упражнения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506916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1. Является решением уравнения х</a:t>
            </a:r>
            <a:r>
              <a:rPr lang="ru-RU" baseline="30000" dirty="0"/>
              <a:t>2</a:t>
            </a:r>
            <a:r>
              <a:rPr lang="ru-RU" dirty="0"/>
              <a:t> + у = 10 пара чисел:</a:t>
            </a:r>
          </a:p>
          <a:p>
            <a:pPr marL="0" indent="0">
              <a:buNone/>
            </a:pPr>
            <a:r>
              <a:rPr lang="ru-RU" dirty="0"/>
              <a:t>1) </a:t>
            </a:r>
            <a:r>
              <a:rPr lang="en-US" dirty="0"/>
              <a:t>x</a:t>
            </a:r>
            <a:r>
              <a:rPr lang="ru-RU" dirty="0"/>
              <a:t> = 3, в = 1;</a:t>
            </a:r>
          </a:p>
          <a:p>
            <a:pPr marL="0" indent="0">
              <a:buNone/>
            </a:pPr>
            <a:r>
              <a:rPr lang="ru-RU" dirty="0"/>
              <a:t>2) (-2; 6</a:t>
            </a:r>
            <a:r>
              <a:rPr lang="ru-RU" dirty="0" smtClean="0"/>
              <a:t>)?</a:t>
            </a:r>
          </a:p>
          <a:p>
            <a:endParaRPr lang="ru-RU" dirty="0"/>
          </a:p>
          <a:p>
            <a:r>
              <a:rPr lang="ru-RU" dirty="0"/>
              <a:t>2. Принадлежат ли точки </a:t>
            </a:r>
            <a:r>
              <a:rPr lang="en-US" dirty="0"/>
              <a:t>A</a:t>
            </a:r>
            <a:r>
              <a:rPr lang="ru-RU" dirty="0"/>
              <a:t>(-2; 3); </a:t>
            </a:r>
            <a:r>
              <a:rPr lang="en-US" dirty="0"/>
              <a:t>B</a:t>
            </a:r>
            <a:r>
              <a:rPr lang="ru-RU" dirty="0"/>
              <a:t>(0; 0); С(3; 0) графику уравнения:</a:t>
            </a:r>
          </a:p>
          <a:p>
            <a:pPr marL="0" indent="0">
              <a:buNone/>
            </a:pPr>
            <a:r>
              <a:rPr lang="ru-RU" dirty="0"/>
              <a:t>1) </a:t>
            </a:r>
            <a:r>
              <a:rPr lang="ru-RU" dirty="0" err="1"/>
              <a:t>ху</a:t>
            </a:r>
            <a:r>
              <a:rPr lang="ru-RU" dirty="0"/>
              <a:t> = -6;</a:t>
            </a:r>
          </a:p>
          <a:p>
            <a:pPr marL="0" indent="0">
              <a:buNone/>
            </a:pPr>
            <a:r>
              <a:rPr lang="ru-RU" dirty="0"/>
              <a:t>2) х</a:t>
            </a:r>
            <a:r>
              <a:rPr lang="ru-RU" baseline="30000" dirty="0"/>
              <a:t>2</a:t>
            </a:r>
            <a:r>
              <a:rPr lang="ru-RU" dirty="0"/>
              <a:t> - у = 9;</a:t>
            </a:r>
          </a:p>
          <a:p>
            <a:pPr marL="0" indent="0">
              <a:buNone/>
            </a:pPr>
            <a:r>
              <a:rPr lang="ru-RU" dirty="0"/>
              <a:t>3) х</a:t>
            </a:r>
            <a:r>
              <a:rPr lang="ru-RU" baseline="30000" dirty="0"/>
              <a:t>2 </a:t>
            </a:r>
            <a:r>
              <a:rPr lang="ru-RU" dirty="0"/>
              <a:t>+ у</a:t>
            </a:r>
            <a:r>
              <a:rPr lang="ru-RU" baseline="30000" dirty="0"/>
              <a:t>2</a:t>
            </a:r>
            <a:r>
              <a:rPr lang="ru-RU" dirty="0"/>
              <a:t> = 9?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491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Устные упражнения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99592" y="1340768"/>
                <a:ext cx="7787208" cy="5328592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ru-RU" dirty="0"/>
                  <a:t>3. Определите степень уравнения:</a:t>
                </a:r>
              </a:p>
              <a:p>
                <a:pPr marL="0" indent="0">
                  <a:buNone/>
                </a:pPr>
                <a:r>
                  <a:rPr lang="ru-RU" dirty="0"/>
                  <a:t>1) </a:t>
                </a:r>
                <a:r>
                  <a:rPr lang="ru-RU" dirty="0" err="1"/>
                  <a:t>ху</a:t>
                </a:r>
                <a:r>
                  <a:rPr lang="ru-RU" dirty="0"/>
                  <a:t> - 2у = 5;</a:t>
                </a:r>
              </a:p>
              <a:p>
                <a:pPr marL="0" indent="0">
                  <a:buNone/>
                </a:pPr>
                <a:r>
                  <a:rPr lang="ru-RU" dirty="0"/>
                  <a:t>2) х</a:t>
                </a:r>
                <a:r>
                  <a:rPr lang="ru-RU" baseline="30000" dirty="0"/>
                  <a:t>2</a:t>
                </a:r>
                <a:r>
                  <a:rPr lang="ru-RU" dirty="0"/>
                  <a:t> - у = 2;</a:t>
                </a:r>
              </a:p>
              <a:p>
                <a:pPr marL="0" indent="0">
                  <a:buNone/>
                </a:pPr>
                <a:r>
                  <a:rPr lang="ru-RU" dirty="0"/>
                  <a:t>3) х</a:t>
                </a:r>
                <a:r>
                  <a:rPr lang="ru-RU" baseline="30000" dirty="0"/>
                  <a:t>2</a:t>
                </a:r>
                <a:r>
                  <a:rPr lang="ru-RU" dirty="0"/>
                  <a:t> + 3у</a:t>
                </a:r>
                <a:r>
                  <a:rPr lang="ru-RU" baseline="30000" dirty="0"/>
                  <a:t>2</a:t>
                </a:r>
                <a:r>
                  <a:rPr lang="ru-RU" dirty="0"/>
                  <a:t> = 0</a:t>
                </a:r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r>
                  <a:rPr lang="ru-RU" dirty="0"/>
                  <a:t>4. Что является графиком уравнения:</a:t>
                </a:r>
              </a:p>
              <a:p>
                <a:pPr marL="0" indent="0">
                  <a:buNone/>
                </a:pPr>
                <a:r>
                  <a:rPr lang="ru-RU" dirty="0"/>
                  <a:t>1) х</a:t>
                </a:r>
                <a:r>
                  <a:rPr lang="ru-RU" baseline="30000" dirty="0"/>
                  <a:t>2</a:t>
                </a:r>
                <a:r>
                  <a:rPr lang="ru-RU" dirty="0"/>
                  <a:t> + у</a:t>
                </a:r>
                <a:r>
                  <a:rPr lang="ru-RU" baseline="30000" dirty="0"/>
                  <a:t>2 </a:t>
                </a:r>
                <a:r>
                  <a:rPr lang="ru-RU" dirty="0"/>
                  <a:t>= 4;</a:t>
                </a:r>
              </a:p>
              <a:p>
                <a:pPr marL="0" indent="0">
                  <a:buNone/>
                </a:pPr>
                <a:r>
                  <a:rPr lang="ru-RU" dirty="0"/>
                  <a:t>2) (</a:t>
                </a:r>
                <a:r>
                  <a:rPr lang="en-US" dirty="0"/>
                  <a:t>x </a:t>
                </a:r>
                <a:r>
                  <a:rPr lang="ru-RU" dirty="0"/>
                  <a:t>- 1)</a:t>
                </a:r>
                <a:r>
                  <a:rPr lang="ru-RU" baseline="30000" dirty="0"/>
                  <a:t>2</a:t>
                </a:r>
                <a:r>
                  <a:rPr lang="ru-RU" dirty="0"/>
                  <a:t> + (</a:t>
                </a:r>
                <a:r>
                  <a:rPr lang="en-US" dirty="0"/>
                  <a:t>y</a:t>
                </a:r>
                <a:r>
                  <a:rPr lang="ru-RU" dirty="0"/>
                  <a:t> + 3)</a:t>
                </a:r>
                <a:r>
                  <a:rPr lang="ru-RU" baseline="30000" dirty="0"/>
                  <a:t>2</a:t>
                </a:r>
                <a:r>
                  <a:rPr lang="ru-RU" dirty="0"/>
                  <a:t> = 9;</a:t>
                </a:r>
              </a:p>
              <a:p>
                <a:pPr marL="0" indent="0">
                  <a:buNone/>
                </a:pPr>
                <a:r>
                  <a:rPr lang="ru-RU" dirty="0"/>
                  <a:t>3) х =</a:t>
                </a:r>
                <a14:m>
                  <m:oMath xmlns:m="http://schemas.openxmlformats.org/officeDocument/2006/math">
                    <m:r>
                      <a:rPr lang="ru-RU" i="1"/>
                      <m:t> 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5</m:t>
                        </m:r>
                      </m:num>
                      <m:den>
                        <m:r>
                          <a:rPr lang="ru-RU" i="1"/>
                          <m:t>𝑦</m:t>
                        </m:r>
                      </m:den>
                    </m:f>
                  </m:oMath>
                </a14:m>
                <a:r>
                  <a:rPr lang="ru-RU" dirty="0"/>
                  <a:t> ; 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4</a:t>
                </a:r>
                <a:r>
                  <a:rPr lang="ru-RU" dirty="0"/>
                  <a:t>) х = 3у - 1?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99592" y="1340768"/>
                <a:ext cx="7787208" cy="5328592"/>
              </a:xfrm>
              <a:blipFill rotWithShape="1">
                <a:blip r:embed="rId2"/>
                <a:stretch>
                  <a:fillRect l="-1879" t="-2288" b="-35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759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36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Устные упражнения</a:t>
            </a:r>
            <a:endParaRPr lang="ru-RU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600200"/>
                <a:ext cx="7499176" cy="45259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/>
                  <a:t>1. Даны выражения:</a:t>
                </a:r>
              </a:p>
              <a:p>
                <a:pPr marL="0" indent="0">
                  <a:buNone/>
                </a:pPr>
                <a:r>
                  <a:rPr lang="ru-RU" dirty="0"/>
                  <a:t>а) х</a:t>
                </a:r>
                <a:r>
                  <a:rPr lang="ru-RU" baseline="30000" dirty="0"/>
                  <a:t>2</a:t>
                </a:r>
                <a:r>
                  <a:rPr lang="ru-RU" dirty="0"/>
                  <a:t> + у</a:t>
                </a:r>
                <a:r>
                  <a:rPr lang="ru-RU" dirty="0" smtClean="0"/>
                  <a:t>;</a:t>
                </a:r>
                <a:r>
                  <a:rPr lang="en-US" dirty="0"/>
                  <a:t> </a:t>
                </a:r>
                <a:r>
                  <a:rPr lang="ru-RU" dirty="0"/>
                  <a:t>б) </a:t>
                </a:r>
                <a:r>
                  <a:rPr lang="ru-RU" dirty="0" err="1"/>
                  <a:t>ху</a:t>
                </a:r>
                <a:r>
                  <a:rPr lang="ru-RU" dirty="0"/>
                  <a:t> + 3; в) у(х + 2).</a:t>
                </a:r>
              </a:p>
              <a:p>
                <a:r>
                  <a:rPr lang="ru-RU" dirty="0"/>
                  <a:t>Найдите значение каждого из данных выражений:</a:t>
                </a:r>
              </a:p>
              <a:p>
                <a:pPr marL="0" indent="0">
                  <a:buNone/>
                </a:pPr>
                <a:r>
                  <a:rPr lang="ru-RU" dirty="0"/>
                  <a:t>1) при х = -1, у = 2;</a:t>
                </a:r>
              </a:p>
              <a:p>
                <a:pPr marL="0" indent="0">
                  <a:buNone/>
                </a:pPr>
                <a:r>
                  <a:rPr lang="ru-RU" dirty="0"/>
                  <a:t>2) при </a:t>
                </a:r>
                <a:r>
                  <a:rPr lang="en-US" dirty="0"/>
                  <a:t>x</a:t>
                </a:r>
                <a:r>
                  <a:rPr lang="ru-RU" dirty="0"/>
                  <a:t> = -0,5, </a:t>
                </a:r>
                <a:r>
                  <a:rPr lang="en-US" dirty="0"/>
                  <a:t>y</a:t>
                </a:r>
                <a:r>
                  <a:rPr lang="ru-RU" dirty="0"/>
                  <a:t> = 0,4;</a:t>
                </a:r>
              </a:p>
              <a:p>
                <a:pPr marL="0" indent="0">
                  <a:buNone/>
                </a:pPr>
                <a:r>
                  <a:rPr lang="ru-RU" dirty="0"/>
                  <a:t>3) при </a:t>
                </a:r>
                <a:r>
                  <a:rPr lang="en-US" dirty="0"/>
                  <a:t>x</a:t>
                </a:r>
                <a:r>
                  <a:rPr lang="ru-RU" dirty="0"/>
                  <a:t> =</a:t>
                </a:r>
                <a14:m>
                  <m:oMath xmlns:m="http://schemas.openxmlformats.org/officeDocument/2006/math">
                    <m:r>
                      <a:rPr lang="ru-RU" i="1"/>
                      <m:t>−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1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</m:oMath>
                </a14:m>
                <a:r>
                  <a:rPr lang="ru-RU" dirty="0"/>
                  <a:t> , у = 3.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600200"/>
                <a:ext cx="7499176" cy="4525963"/>
              </a:xfrm>
              <a:blipFill rotWithShape="1">
                <a:blip r:embed="rId2"/>
                <a:stretch>
                  <a:fillRect l="-2114" t="-1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695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50106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Устные упражнения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78904" y="1024136"/>
                <a:ext cx="8229600" cy="1972816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ru-RU" dirty="0"/>
                  <a:t>2. Даны функции:</a:t>
                </a:r>
              </a:p>
              <a:p>
                <a:pPr marL="0" indent="0">
                  <a:buNone/>
                </a:pPr>
                <a:r>
                  <a:rPr lang="ru-RU" dirty="0" smtClean="0"/>
                  <a:t>а</a:t>
                </a:r>
                <a:r>
                  <a:rPr lang="ru-RU" dirty="0"/>
                  <a:t>) </a:t>
                </a:r>
                <a14:m>
                  <m:oMath xmlns:m="http://schemas.openxmlformats.org/officeDocument/2006/math">
                    <m:r>
                      <a:rPr lang="en-US" i="1"/>
                      <m:t>𝑦</m:t>
                    </m:r>
                    <m:r>
                      <a:rPr lang="ru-RU" i="1"/>
                      <m:t>=−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5</m:t>
                        </m:r>
                      </m:num>
                      <m:den>
                        <m:r>
                          <a:rPr lang="en-US" i="1"/>
                          <m:t>𝑥</m:t>
                        </m:r>
                      </m:den>
                    </m:f>
                  </m:oMath>
                </a14:m>
                <a:r>
                  <a:rPr lang="ru-RU" dirty="0"/>
                  <a:t>; б) у = х</a:t>
                </a:r>
                <a:r>
                  <a:rPr lang="ru-RU" baseline="30000" dirty="0"/>
                  <a:t>2</a:t>
                </a:r>
                <a:r>
                  <a:rPr lang="ru-RU" dirty="0"/>
                  <a:t> - 2; в) у = 3х + 1; г) у </a:t>
                </a:r>
                <a:r>
                  <a:rPr lang="ru-RU" dirty="0" smtClean="0"/>
                  <a:t>= – </a:t>
                </a:r>
                <a:r>
                  <a:rPr lang="ru-RU" dirty="0"/>
                  <a:t>2 .</a:t>
                </a:r>
              </a:p>
              <a:p>
                <a:r>
                  <a:rPr lang="ru-RU" dirty="0"/>
                  <a:t>Установите соответствие между данными функциями и графиками: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8904" y="1024136"/>
                <a:ext cx="8229600" cy="1972816"/>
              </a:xfrm>
              <a:blipFill rotWithShape="1">
                <a:blip r:embed="rId2"/>
                <a:stretch>
                  <a:fillRect l="-1704" t="-8025" b="-86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 descr="http://na-uroke.in.ua/image260-1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267" y="2960861"/>
            <a:ext cx="6005195" cy="1692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na-uroke.in.ua/image261-16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963115"/>
            <a:ext cx="4435475" cy="17062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395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Устные упражнения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600200"/>
            <a:ext cx="7643192" cy="4525963"/>
          </a:xfrm>
        </p:spPr>
        <p:txBody>
          <a:bodyPr/>
          <a:lstStyle/>
          <a:p>
            <a:r>
              <a:rPr lang="ru-RU" dirty="0"/>
              <a:t>3. Выразите одну переменную через другую из равенства:</a:t>
            </a:r>
          </a:p>
          <a:p>
            <a:pPr marL="0" indent="0">
              <a:buNone/>
            </a:pPr>
            <a:r>
              <a:rPr lang="ru-RU" dirty="0"/>
              <a:t>1) 4х - у = 1;</a:t>
            </a:r>
          </a:p>
          <a:p>
            <a:pPr marL="0" indent="0">
              <a:buNone/>
            </a:pPr>
            <a:r>
              <a:rPr lang="ru-RU" dirty="0"/>
              <a:t>2) </a:t>
            </a:r>
            <a:r>
              <a:rPr lang="ru-RU" dirty="0" err="1"/>
              <a:t>ху</a:t>
            </a:r>
            <a:r>
              <a:rPr lang="ru-RU" dirty="0"/>
              <a:t> = 2;</a:t>
            </a:r>
          </a:p>
          <a:p>
            <a:pPr marL="0" indent="0">
              <a:buNone/>
            </a:pPr>
            <a:r>
              <a:rPr lang="ru-RU" dirty="0"/>
              <a:t>3) х</a:t>
            </a:r>
            <a:r>
              <a:rPr lang="ru-RU" baseline="30000" dirty="0"/>
              <a:t>2</a:t>
            </a:r>
            <a:r>
              <a:rPr lang="ru-RU" dirty="0"/>
              <a:t> + у = 0;</a:t>
            </a:r>
          </a:p>
          <a:p>
            <a:pPr marL="0" indent="0">
              <a:buNone/>
            </a:pPr>
            <a:r>
              <a:rPr lang="ru-RU" dirty="0"/>
              <a:t>4) х + </a:t>
            </a:r>
            <a:r>
              <a:rPr lang="ru-RU" dirty="0" err="1"/>
              <a:t>ху</a:t>
            </a:r>
            <a:r>
              <a:rPr lang="ru-RU" dirty="0"/>
              <a:t> = 2.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684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Уравнения с двумя переменными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1330" y="1988840"/>
            <a:ext cx="8229600" cy="820688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Примеры</a:t>
            </a:r>
            <a:r>
              <a:rPr lang="ru-RU" dirty="0"/>
              <a:t>: х</a:t>
            </a:r>
            <a:r>
              <a:rPr lang="ru-RU" baseline="30000" dirty="0"/>
              <a:t>2</a:t>
            </a:r>
            <a:r>
              <a:rPr lang="ru-RU" dirty="0"/>
              <a:t> + у</a:t>
            </a:r>
            <a:r>
              <a:rPr lang="ru-RU" baseline="30000" dirty="0"/>
              <a:t>2</a:t>
            </a:r>
            <a:r>
              <a:rPr lang="ru-RU" dirty="0"/>
              <a:t> = 25, </a:t>
            </a:r>
            <a:r>
              <a:rPr lang="ru-RU" dirty="0" err="1"/>
              <a:t>ху</a:t>
            </a:r>
            <a:r>
              <a:rPr lang="ru-RU" dirty="0"/>
              <a:t> = 4, х + </a:t>
            </a:r>
            <a:r>
              <a:rPr lang="ru-RU" dirty="0" err="1"/>
              <a:t>ху</a:t>
            </a:r>
            <a:r>
              <a:rPr lang="ru-RU" dirty="0"/>
              <a:t> = </a:t>
            </a:r>
            <a:r>
              <a:rPr lang="ru-RU" dirty="0" smtClean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6885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Уравнения с двумя переменными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8904" y="1600200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 smtClean="0"/>
              <a:t>Решение </a:t>
            </a:r>
            <a:r>
              <a:rPr lang="ru-RU" b="1" dirty="0"/>
              <a:t>уравнения</a:t>
            </a:r>
            <a:r>
              <a:rPr lang="ru-RU" dirty="0"/>
              <a:t> с двумя переменными х и у - это </a:t>
            </a:r>
            <a:r>
              <a:rPr lang="ru-RU" b="1" dirty="0"/>
              <a:t>упорядоченная пара (х; у),</a:t>
            </a:r>
            <a:r>
              <a:rPr lang="ru-RU" dirty="0"/>
              <a:t> которая превращает </a:t>
            </a:r>
            <a:r>
              <a:rPr lang="ru-RU" dirty="0" smtClean="0"/>
              <a:t>уравнение </a:t>
            </a:r>
            <a:r>
              <a:rPr lang="ru-RU" dirty="0"/>
              <a:t>в верное равенство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u="sng" dirty="0"/>
              <a:t>Например</a:t>
            </a:r>
            <a:r>
              <a:rPr lang="ru-RU" dirty="0"/>
              <a:t>, пара (2; 3) является решением уравнения </a:t>
            </a:r>
            <a:r>
              <a:rPr lang="ru-RU" dirty="0" err="1"/>
              <a:t>ху</a:t>
            </a:r>
            <a:r>
              <a:rPr lang="ru-RU" dirty="0"/>
              <a:t> = 6, так как при х = 2 и </a:t>
            </a:r>
            <a:r>
              <a:rPr lang="en-US" dirty="0"/>
              <a:t>y</a:t>
            </a:r>
            <a:r>
              <a:rPr lang="ru-RU" dirty="0"/>
              <a:t> = 3 данное уравнение имеет вид 2 ∙ 3 = 6, т.е. образуется </a:t>
            </a:r>
            <a:r>
              <a:rPr lang="ru-RU" dirty="0" smtClean="0"/>
              <a:t>верное </a:t>
            </a:r>
            <a:r>
              <a:rPr lang="ru-RU" dirty="0"/>
              <a:t>равенство.</a:t>
            </a:r>
          </a:p>
        </p:txBody>
      </p:sp>
    </p:spTree>
    <p:extLst>
      <p:ext uri="{BB962C8B-B14F-4D97-AF65-F5344CB8AC3E}">
        <p14:creationId xmlns:p14="http://schemas.microsoft.com/office/powerpoint/2010/main" val="223541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Уравнения с двумя переменными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8904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b="1" dirty="0" smtClean="0"/>
              <a:t>Степень </a:t>
            </a:r>
            <a:r>
              <a:rPr lang="ru-RU" b="1" dirty="0"/>
              <a:t>целого уравнения</a:t>
            </a:r>
            <a:r>
              <a:rPr lang="ru-RU" dirty="0"/>
              <a:t> с двумя переменными р(х; у) = 0 определяется как степень многочлена Р(х; у), если он сведен к стандартному виду.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r>
              <a:rPr lang="ru-RU" u="sng" dirty="0"/>
              <a:t>Например</a:t>
            </a:r>
            <a:r>
              <a:rPr lang="ru-RU" dirty="0"/>
              <a:t>, х</a:t>
            </a:r>
            <a:r>
              <a:rPr lang="ru-RU" baseline="30000" dirty="0"/>
              <a:t>2</a:t>
            </a:r>
            <a:r>
              <a:rPr lang="ru-RU" dirty="0"/>
              <a:t> + </a:t>
            </a:r>
            <a:r>
              <a:rPr lang="ru-RU" dirty="0" err="1"/>
              <a:t>ху</a:t>
            </a:r>
            <a:r>
              <a:rPr lang="ru-RU" dirty="0"/>
              <a:t> + </a:t>
            </a:r>
            <a:r>
              <a:rPr lang="ru-RU" dirty="0" smtClean="0"/>
              <a:t>у </a:t>
            </a:r>
            <a:r>
              <a:rPr lang="ru-RU" dirty="0"/>
              <a:t>= 0 - уравнение </a:t>
            </a:r>
            <a:r>
              <a:rPr lang="ru-RU" b="1" dirty="0"/>
              <a:t>второй </a:t>
            </a:r>
            <a:r>
              <a:rPr lang="ru-RU" dirty="0"/>
              <a:t>степени.</a:t>
            </a:r>
          </a:p>
        </p:txBody>
      </p:sp>
    </p:spTree>
    <p:extLst>
      <p:ext uri="{BB962C8B-B14F-4D97-AF65-F5344CB8AC3E}">
        <p14:creationId xmlns:p14="http://schemas.microsoft.com/office/powerpoint/2010/main" val="151326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Уравнения с двумя переменными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8904" y="1600200"/>
            <a:ext cx="786956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3. График </a:t>
            </a:r>
            <a:r>
              <a:rPr lang="ru-RU" b="1" dirty="0"/>
              <a:t>уравнения</a:t>
            </a:r>
            <a:r>
              <a:rPr lang="ru-RU" dirty="0"/>
              <a:t> с двумя переменными х и у - это множество точек координатной плоскости с координатами (х; у), где </a:t>
            </a:r>
            <a:r>
              <a:rPr lang="ru-RU" dirty="0" smtClean="0"/>
              <a:t>пара  </a:t>
            </a:r>
            <a:r>
              <a:rPr lang="ru-RU" dirty="0"/>
              <a:t>(х; у) является решением данного уравнения с двумя переменными.</a:t>
            </a:r>
          </a:p>
        </p:txBody>
      </p:sp>
    </p:spTree>
    <p:extLst>
      <p:ext uri="{BB962C8B-B14F-4D97-AF65-F5344CB8AC3E}">
        <p14:creationId xmlns:p14="http://schemas.microsoft.com/office/powerpoint/2010/main" val="105889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построить график уравнения с двумя переменными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600200"/>
            <a:ext cx="7859216" cy="4525963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Если </a:t>
            </a:r>
            <a:r>
              <a:rPr lang="ru-RU" dirty="0"/>
              <a:t>уравнение можно свести к виду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(</a:t>
            </a:r>
            <a:r>
              <a:rPr lang="ru-RU" dirty="0"/>
              <a:t>х - </a:t>
            </a:r>
            <a:r>
              <a:rPr lang="en-US" dirty="0"/>
              <a:t>a</a:t>
            </a:r>
            <a:r>
              <a:rPr lang="ru-RU" dirty="0"/>
              <a:t>)</a:t>
            </a:r>
            <a:r>
              <a:rPr lang="ru-RU" baseline="30000" dirty="0"/>
              <a:t>2</a:t>
            </a:r>
            <a:r>
              <a:rPr lang="ru-RU" dirty="0"/>
              <a:t> + (</a:t>
            </a:r>
            <a:r>
              <a:rPr lang="en-US" dirty="0"/>
              <a:t>y</a:t>
            </a:r>
            <a:r>
              <a:rPr lang="ru-RU" dirty="0"/>
              <a:t> - </a:t>
            </a:r>
            <a:r>
              <a:rPr lang="en-US" dirty="0"/>
              <a:t>b</a:t>
            </a:r>
            <a:r>
              <a:rPr lang="ru-RU" dirty="0"/>
              <a:t>)</a:t>
            </a:r>
            <a:r>
              <a:rPr lang="ru-RU" baseline="30000" dirty="0"/>
              <a:t>2</a:t>
            </a:r>
            <a:r>
              <a:rPr lang="ru-RU" dirty="0"/>
              <a:t> = </a:t>
            </a:r>
            <a:r>
              <a:rPr lang="en-US" dirty="0"/>
              <a:t>R</a:t>
            </a:r>
            <a:r>
              <a:rPr lang="ru-RU" baseline="30000" dirty="0"/>
              <a:t>2</a:t>
            </a:r>
            <a:r>
              <a:rPr lang="ru-RU" dirty="0"/>
              <a:t>, 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где </a:t>
            </a:r>
            <a:r>
              <a:rPr lang="ru-RU" dirty="0"/>
              <a:t>а, </a:t>
            </a:r>
            <a:r>
              <a:rPr lang="en-US" dirty="0"/>
              <a:t>b </a:t>
            </a:r>
            <a:r>
              <a:rPr lang="ru-RU" dirty="0"/>
              <a:t>- произвольные числа, </a:t>
            </a:r>
            <a:r>
              <a:rPr lang="en-US" dirty="0"/>
              <a:t>a R </a:t>
            </a:r>
            <a:r>
              <a:rPr lang="ru-RU" dirty="0"/>
              <a:t>&gt; 0, то графиком этого уравнения будет окружность с центром (а; </a:t>
            </a:r>
            <a:r>
              <a:rPr lang="en-US" dirty="0"/>
              <a:t>b</a:t>
            </a:r>
            <a:r>
              <a:rPr lang="ru-RU" dirty="0"/>
              <a:t>) и радиусом </a:t>
            </a:r>
            <a:r>
              <a:rPr lang="en-US" dirty="0"/>
              <a:t>R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2. В других случаях (если нет модуля) </a:t>
            </a:r>
            <a:r>
              <a:rPr lang="ru-RU" b="1" dirty="0"/>
              <a:t>выражаем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b="1" dirty="0"/>
              <a:t> через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r>
              <a:rPr lang="ru-RU" b="1" dirty="0"/>
              <a:t> </a:t>
            </a:r>
            <a:r>
              <a:rPr lang="ru-RU" dirty="0"/>
              <a:t>и строим график созданной функции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= 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262673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195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График уравнения с двумя переменными</vt:lpstr>
      <vt:lpstr>Устные упражнения</vt:lpstr>
      <vt:lpstr>Устные упражнения</vt:lpstr>
      <vt:lpstr>Устные упражнения</vt:lpstr>
      <vt:lpstr>Уравнения с двумя переменными</vt:lpstr>
      <vt:lpstr>Уравнения с двумя переменными</vt:lpstr>
      <vt:lpstr>Уравнения с двумя переменными</vt:lpstr>
      <vt:lpstr>Уравнения с двумя переменными</vt:lpstr>
      <vt:lpstr>Как построить график уравнения с двумя переменными</vt:lpstr>
      <vt:lpstr>Как построить график уравнения с двумя переменными</vt:lpstr>
      <vt:lpstr>Презентация PowerPoint</vt:lpstr>
      <vt:lpstr>Устные упражнения</vt:lpstr>
      <vt:lpstr>Устные упражнения</vt:lpstr>
      <vt:lpstr>Презентация PowerPoint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График уравнения с двумя переменными</dc:title>
  <dc:creator>-</dc:creator>
  <cp:lastModifiedBy>-</cp:lastModifiedBy>
  <cp:revision>2</cp:revision>
  <dcterms:created xsi:type="dcterms:W3CDTF">2019-12-15T01:16:49Z</dcterms:created>
  <dcterms:modified xsi:type="dcterms:W3CDTF">2019-12-15T01:29:54Z</dcterms:modified>
</cp:coreProperties>
</file>