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1" r:id="rId3"/>
    <p:sldId id="272" r:id="rId4"/>
    <p:sldId id="261" r:id="rId5"/>
    <p:sldId id="262" r:id="rId6"/>
    <p:sldId id="268" r:id="rId7"/>
    <p:sldId id="269" r:id="rId8"/>
    <p:sldId id="270" r:id="rId9"/>
    <p:sldId id="263" r:id="rId10"/>
    <p:sldId id="275" r:id="rId11"/>
    <p:sldId id="276" r:id="rId12"/>
    <p:sldId id="25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4F56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99" autoAdjust="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D3DBB7F-BDD2-4FE0-B5A2-29F6AE571B57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07CFFB2-04F9-47F9-B11D-EA8F7C8731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858B95-5D9B-43D8-8ABC-95D967BB4DA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B3BF9-D3DE-4B72-B8AC-2C56B725BFF4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6AC84-2752-4CAF-81E0-64DC9BF624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B88FE-5507-40EC-9601-6256AAEDA1A1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2A8E5-29FF-4AFA-92EF-4C1614078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BB65B-B5D5-46B3-9367-4B5E52726A25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83F70-6666-40BE-96D1-FAE2E487A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D10B4-49A5-4142-8511-CE701F346051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E9BF0-AC3C-4586-8ED7-5A95A4F1F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69878-9B23-45D2-9B8B-FB0C7256899D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D0B42-6A0C-4B7F-8AB4-60917679D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6E5CF-7E30-4E36-A86C-4E148E88F6EF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AA167-4284-47B8-8FB1-2B10074B49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320B4-1C80-4748-AF59-AEF0E9D59940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B660F-93C8-43F2-8844-D4B451B64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0457E-93CC-4BFA-B728-220651CCFF5D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6D091-C608-45AA-8026-27CBCB9DB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BEFD4-3D91-4DCE-ADAE-754965902DEA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BD4B2-D1A9-47FB-936D-AB3E2FD76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8E052-6B7D-4B6D-99EA-36167197F766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DC298-A16C-4903-AC02-A6ED71FF9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AD52-AEEF-4FD2-8D8A-A26B4817BD07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CAC69-155F-4FC0-8D3C-5112482DDC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7D76A5-B15E-4E02-B22D-311A19F2D5C1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EA382B-FEA5-40D7-8946-4D31BBFF6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4213" y="0"/>
            <a:ext cx="7773987" cy="1125538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1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7100" y="1628775"/>
            <a:ext cx="7073900" cy="1439863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9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9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900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  <a:endParaRPr lang="ru-RU" sz="1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Прямоугольник 3"/>
          <p:cNvSpPr>
            <a:spLocks noChangeArrowheads="1"/>
          </p:cNvSpPr>
          <p:nvPr/>
        </p:nvSpPr>
        <p:spPr bwMode="auto">
          <a:xfrm>
            <a:off x="1116013" y="1557338"/>
            <a:ext cx="69119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ЭКОЛОГИЧЕСКИЕ ЭКСПЕРИМЕНТЫ КАК МЕТОД ОЗНАКОМЛЕНИЯ С ПРИРОДОЙ ДЕТЕЙ СТАРШЕГО ДОШКОЛЬНОГО ВОЗРАСТА</a:t>
            </a:r>
            <a:endParaRPr lang="ru-RU" altLang="ru-RU" sz="28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Text Box 8"/>
          <p:cNvSpPr txBox="1">
            <a:spLocks noChangeArrowheads="1"/>
          </p:cNvSpPr>
          <p:nvPr/>
        </p:nvSpPr>
        <p:spPr bwMode="auto">
          <a:xfrm>
            <a:off x="4556125" y="3521075"/>
            <a:ext cx="4378325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 sz="2200" b="1" dirty="0" smtClean="0">
              <a:solidFill>
                <a:schemeClr val="bg1"/>
              </a:solidFill>
            </a:endParaRPr>
          </a:p>
          <a:p>
            <a:endParaRPr lang="ru-RU" altLang="ru-RU" sz="2200" b="1" dirty="0">
              <a:solidFill>
                <a:schemeClr val="bg1"/>
              </a:solidFill>
            </a:endParaRPr>
          </a:p>
          <a:p>
            <a:endParaRPr lang="ru-RU" altLang="ru-RU" sz="2200" b="1" dirty="0" smtClean="0">
              <a:solidFill>
                <a:schemeClr val="bg1"/>
              </a:solidFill>
            </a:endParaRPr>
          </a:p>
          <a:p>
            <a:endParaRPr lang="ru-RU" altLang="ru-RU" sz="2200" b="1" dirty="0">
              <a:solidFill>
                <a:schemeClr val="bg1"/>
              </a:solidFill>
            </a:endParaRPr>
          </a:p>
          <a:p>
            <a:endParaRPr lang="ru-RU" altLang="ru-RU" sz="2200" b="1" dirty="0" smtClean="0">
              <a:solidFill>
                <a:schemeClr val="bg1"/>
              </a:solidFill>
            </a:endParaRPr>
          </a:p>
          <a:p>
            <a:endParaRPr lang="ru-RU" altLang="ru-RU" sz="2200" b="1" dirty="0">
              <a:solidFill>
                <a:schemeClr val="bg1"/>
              </a:solidFill>
            </a:endParaRPr>
          </a:p>
          <a:p>
            <a:r>
              <a:rPr lang="ru-RU" altLang="ru-RU" sz="2200" b="1" dirty="0" err="1" smtClean="0">
                <a:solidFill>
                  <a:schemeClr val="bg1"/>
                </a:solidFill>
              </a:rPr>
              <a:t>Козак</a:t>
            </a:r>
            <a:r>
              <a:rPr lang="ru-RU" altLang="ru-RU" sz="2200" b="1" dirty="0" smtClean="0">
                <a:solidFill>
                  <a:schemeClr val="bg1"/>
                </a:solidFill>
              </a:rPr>
              <a:t> </a:t>
            </a:r>
            <a:r>
              <a:rPr lang="ru-RU" altLang="ru-RU" sz="2200" b="1" dirty="0">
                <a:solidFill>
                  <a:schemeClr val="bg1"/>
                </a:solidFill>
              </a:rPr>
              <a:t>Ольга </a:t>
            </a:r>
            <a:r>
              <a:rPr lang="ru-RU" altLang="ru-RU" sz="2200" b="1" dirty="0" smtClean="0">
                <a:solidFill>
                  <a:schemeClr val="bg1"/>
                </a:solidFill>
              </a:rPr>
              <a:t>Анатольевна</a:t>
            </a:r>
            <a:endParaRPr lang="ru-RU" altLang="ru-RU" sz="2200" b="1" dirty="0">
              <a:solidFill>
                <a:schemeClr val="bg1"/>
              </a:solidFill>
            </a:endParaRPr>
          </a:p>
        </p:txBody>
      </p:sp>
      <p:pic>
        <p:nvPicPr>
          <p:cNvPr id="2055" name="Picture 7" descr="C:\Users\Марина\Desktop\курсовые 17\Козак 303 э г\Козак\ФОТО\IMG-20180326-WA0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3636963"/>
            <a:ext cx="4284663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0825" y="1196975"/>
            <a:ext cx="8642350" cy="1143000"/>
          </a:xfrm>
        </p:spPr>
        <p:txBody>
          <a:bodyPr/>
          <a:lstStyle/>
          <a:p>
            <a:r>
              <a:rPr lang="ru-RU" altLang="ru-RU" sz="2400" b="1" u="sng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выявление изменения уровня сформированности экологических знаний у детей старшего дошкольного возраста после формирующего этапа</a:t>
            </a:r>
            <a:endParaRPr lang="ru-RU" altLang="ru-RU" sz="24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pic>
        <p:nvPicPr>
          <p:cNvPr id="11268" name="Объект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2586038"/>
            <a:ext cx="9137650" cy="3651250"/>
          </a:xfrm>
          <a:prstGeom prst="rect">
            <a:avLst/>
          </a:prstGeom>
          <a:noFill/>
        </p:spPr>
      </p:pic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2339975" y="404813"/>
            <a:ext cx="4787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КОНТРОЛЬНЫЙ ЭТАП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8509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результатов констатирующего и контрольного этапов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pic>
        <p:nvPicPr>
          <p:cNvPr id="12292" name="Объект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412875"/>
            <a:ext cx="8642350" cy="518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3"/>
          <p:cNvSpPr>
            <a:spLocks noGrp="1"/>
          </p:cNvSpPr>
          <p:nvPr>
            <p:ph sz="half" idx="4294967295"/>
          </p:nvPr>
        </p:nvSpPr>
        <p:spPr>
          <a:xfrm>
            <a:off x="0" y="0"/>
            <a:ext cx="9144000" cy="450850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b="1" smtClean="0">
                <a:solidFill>
                  <a:srgbClr val="C00000"/>
                </a:solidFill>
              </a:rPr>
              <a:t>    </a:t>
            </a:r>
            <a:r>
              <a:rPr lang="ru-RU" altLang="ru-RU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Люди, научившиеся наблюдениям и опытам, приобретают способность сами ставить вопросы и получать на них фактические ответы, оказываясь на более высоком умственном и нравственном уровне в сравнении с теми, кто такой школы не прошел.</a:t>
            </a:r>
          </a:p>
          <a:p>
            <a:pPr eaLnBrk="1" hangingPunct="1">
              <a:buFont typeface="Arial" charset="0"/>
              <a:buNone/>
            </a:pPr>
            <a:r>
              <a:rPr lang="ru-RU" altLang="ru-RU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lang="ru-RU" altLang="ru-RU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К.Е. Тимирязев</a:t>
            </a:r>
            <a:endParaRPr lang="ru-RU" altLang="ru-RU" b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Рисунок 7" descr="http://mbdou116.ru/P4110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3644900"/>
            <a:ext cx="5688013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362950" cy="5737225"/>
          </a:xfrm>
        </p:spPr>
        <p:txBody>
          <a:bodyPr/>
          <a:lstStyle/>
          <a:p>
            <a:pPr algn="l" eaLnBrk="1" hangingPunct="1"/>
            <a:r>
              <a:rPr lang="ru-RU" altLang="ru-RU" sz="2800" b="1" u="sng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uk-UA" altLang="ru-RU" sz="2800" b="1" u="sng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  </a:t>
            </a:r>
            <a:r>
              <a:rPr lang="uk-UA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процесс</a:t>
            </a:r>
            <a: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ознакомления </a:t>
            </a:r>
            <a:r>
              <a:rPr lang="uk-UA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  дошкольного  возраста  с   природой </a:t>
            </a:r>
            <a:br>
              <a:rPr lang="uk-UA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u="sng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uk-UA" altLang="ru-RU" sz="2800" b="1" u="sng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 экологические эксперименты как метод ознакомления детей старшего дошкольного возраста с природой</a:t>
            </a:r>
            <a:b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u="sng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uk-UA" altLang="ru-RU" sz="2800" b="1" u="sng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изучить особенности</a:t>
            </a:r>
            <a: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экологического экспериментирования и </a:t>
            </a:r>
            <a:r>
              <a:rPr lang="uk-UA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определить наиболее</a:t>
            </a:r>
            <a: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эффективные </a:t>
            </a:r>
            <a:r>
              <a:rPr lang="uk-UA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условия его </a:t>
            </a:r>
            <a: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применения при ознакомлении с природой  </a:t>
            </a:r>
            <a:r>
              <a:rPr lang="uk-UA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старшего </a:t>
            </a:r>
            <a:r>
              <a:rPr lang="uk-UA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  <a:r>
              <a:rPr lang="ru-RU" altLang="ru-RU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2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435975" cy="6454775"/>
          </a:xfrm>
        </p:spPr>
        <p:txBody>
          <a:bodyPr/>
          <a:lstStyle/>
          <a:p>
            <a:pPr algn="l" eaLnBrk="1" hangingPunct="1"/>
            <a:r>
              <a:rPr lang="uk-UA" altLang="ru-RU" sz="2800" b="1" u="sng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 исследования</a:t>
            </a:r>
            <a: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изучить теоретический аспект проблемы использования экспериментирования как метода ознакомления детей старшего дошкольного возраста с природой;</a:t>
            </a:r>
            <a:br>
              <a:rPr lang="ru-RU" altLang="ru-RU" sz="2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выявить уровень знаний о природе у детей старшего дошкольного возраста;</a:t>
            </a:r>
            <a:br>
              <a:rPr lang="ru-RU" altLang="ru-RU" sz="2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обосновать оптимальные педагогические условия применения экологических экспериментов при ознакомлении детей с природой </a:t>
            </a:r>
            <a:r>
              <a:rPr lang="ru-RU" alt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u="sng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u="sng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altLang="ru-RU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altLang="ru-RU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анализ психолого-педагогической  и  методической  литературы  по проблеме исследования;</a:t>
            </a:r>
            <a:br>
              <a:rPr lang="ru-RU" altLang="ru-RU" sz="2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наблюдение за деятельностью дошкольников;</a:t>
            </a:r>
            <a:br>
              <a:rPr lang="ru-RU" altLang="ru-RU" sz="2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опытно-экспериментальная работа</a:t>
            </a:r>
            <a:endParaRPr lang="ru-RU" altLang="ru-RU" sz="22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4"/>
          <p:cNvSpPr>
            <a:spLocks noChangeArrowheads="1"/>
          </p:cNvSpPr>
          <p:nvPr/>
        </p:nvSpPr>
        <p:spPr bwMode="auto">
          <a:xfrm>
            <a:off x="395288" y="333375"/>
            <a:ext cx="85693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altLang="ru-RU" sz="26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Эксперимент  </a:t>
            </a:r>
            <a:r>
              <a:rPr lang="ru-RU" altLang="ru-RU" sz="26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(от лат.</a:t>
            </a:r>
            <a:r>
              <a:rPr lang="ru-RU" altLang="ru-RU" sz="2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6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«ехре</a:t>
            </a:r>
            <a:r>
              <a:rPr lang="en-US" altLang="ru-RU" sz="26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rimentum</a:t>
            </a:r>
            <a:r>
              <a:rPr lang="ru-RU" altLang="ru-RU" sz="26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») - </a:t>
            </a:r>
            <a:r>
              <a:rPr lang="ru-RU" altLang="ru-RU" sz="2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проба, опыт</a:t>
            </a:r>
            <a:endParaRPr lang="ru-RU" altLang="ru-RU" sz="2600" b="1" u="sng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Прямоугольник 5"/>
          <p:cNvSpPr>
            <a:spLocks noChangeArrowheads="1"/>
          </p:cNvSpPr>
          <p:nvPr/>
        </p:nvSpPr>
        <p:spPr bwMode="auto">
          <a:xfrm>
            <a:off x="395288" y="1125538"/>
            <a:ext cx="8424862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altLang="ru-RU" sz="26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Эксперимент</a:t>
            </a:r>
            <a:r>
              <a:rPr lang="ru-RU" altLang="ru-RU" sz="2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altLang="ru-RU" sz="2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метод исследования некоторого явления в управляемых условиях </a:t>
            </a:r>
          </a:p>
          <a:p>
            <a:pPr marL="342900" indent="-342900">
              <a:spcBef>
                <a:spcPct val="20000"/>
              </a:spcBef>
            </a:pPr>
            <a:r>
              <a:rPr lang="ru-RU" altLang="ru-RU" sz="2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Отличается от наблюдения активным взаимодействием с изучаемым объектом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288" y="3151188"/>
            <a:ext cx="8424862" cy="3078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Экспериментирование:</a:t>
            </a:r>
          </a:p>
          <a:p>
            <a:pPr>
              <a:defRPr/>
            </a:pPr>
            <a:endParaRPr lang="ru-RU" sz="1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как метод обучения, если применяется для передачи детям новых знаний;</a:t>
            </a:r>
          </a:p>
          <a:p>
            <a:pPr>
              <a:defRPr/>
            </a:pP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форма организации педагогического процесса, если последний основан на методе экспериментирования;</a:t>
            </a:r>
          </a:p>
          <a:p>
            <a:pPr>
              <a:defRPr/>
            </a:pP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вид познавательной деятельности детей и взрослых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7338" y="981075"/>
            <a:ext cx="8569325" cy="1143000"/>
          </a:xfrm>
        </p:spPr>
        <p:txBody>
          <a:bodyPr/>
          <a:lstStyle/>
          <a:p>
            <a:pPr algn="just" eaLnBrk="1" hangingPunct="1"/>
            <a:r>
              <a:rPr lang="ru-RU" altLang="ru-RU" sz="2400" b="1" u="sng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выявление уровня сформированности экологических знаний у детей старшего дошкольного возраста до проведения формирующего этапа</a:t>
            </a:r>
            <a:endParaRPr lang="ru-RU" altLang="ru-RU" sz="24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pic>
        <p:nvPicPr>
          <p:cNvPr id="6148" name="Объект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4650" y="2801938"/>
            <a:ext cx="10037763" cy="3125787"/>
          </a:xfrm>
          <a:prstGeom prst="rect">
            <a:avLst/>
          </a:prstGeom>
          <a:noFill/>
        </p:spPr>
      </p:pic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1835150" y="260350"/>
            <a:ext cx="58467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КОНСТАТИРУЮЩИЙ ЭТАП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6"/>
          <p:cNvSpPr>
            <a:spLocks noGrp="1"/>
          </p:cNvSpPr>
          <p:nvPr>
            <p:ph type="title"/>
          </p:nvPr>
        </p:nvSpPr>
        <p:spPr>
          <a:xfrm>
            <a:off x="419100" y="620713"/>
            <a:ext cx="8229600" cy="6477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002060"/>
                </a:solidFill>
              </a:rPr>
              <a:t>Эксперименты с водой</a:t>
            </a:r>
          </a:p>
        </p:txBody>
      </p:sp>
      <p:pic>
        <p:nvPicPr>
          <p:cNvPr id="7171" name="Рисунок 6" descr="http://www.maam.ru/upload/blogs/detsad-60440-13986088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4076700"/>
            <a:ext cx="4019550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2144713" y="115888"/>
            <a:ext cx="51435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ФОРМИРУЮЩИЙ ЭТАП</a:t>
            </a:r>
          </a:p>
        </p:txBody>
      </p:sp>
      <p:pic>
        <p:nvPicPr>
          <p:cNvPr id="7173" name="Picture 8" descr="C:\Users\Марина\Desktop\курсовые 17\Козак 303 э г\Козак\ФОТО\IMG-20180326-WA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338" y="1281113"/>
            <a:ext cx="4211637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9" descr="C:\Users\Марина\Desktop\курсовые 17\Козак 303 э г\Козак\ФОТО\IMG-20180326-WA0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1281113"/>
            <a:ext cx="4019550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0" descr="C:\Users\Марина\Desktop\курсовые 17\Козак 303 э г\Козак\ФОТО\IMG-20180326-WA00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875" y="4079875"/>
            <a:ext cx="42291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Эксперименты с воздухом</a:t>
            </a:r>
          </a:p>
        </p:txBody>
      </p:sp>
      <p:pic>
        <p:nvPicPr>
          <p:cNvPr id="8195" name="Объект 5" descr="http://top-bal.ru/pars_docs/refs/95/94182/94182_html_ab71f2b.jpg"/>
          <p:cNvPicPr>
            <a:picLocks noGrp="1"/>
          </p:cNvPicPr>
          <p:nvPr>
            <p:ph idx="1"/>
          </p:nvPr>
        </p:nvPicPr>
        <p:blipFill>
          <a:blip r:embed="rId2" cstate="print"/>
          <a:srcRect b="-9"/>
          <a:stretch>
            <a:fillRect/>
          </a:stretch>
        </p:blipFill>
        <p:spPr>
          <a:xfrm>
            <a:off x="4211638" y="3429000"/>
            <a:ext cx="4651375" cy="3095625"/>
          </a:xfrm>
        </p:spPr>
      </p:pic>
      <p:pic>
        <p:nvPicPr>
          <p:cNvPr id="8196" name="Picture 7" descr="C:\Users\Марина\Desktop\курсовые 17\Козак 303 э г\Козак\ФОТО\IMG-20180326-WA00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938" y="1196975"/>
            <a:ext cx="51212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90550" y="114300"/>
            <a:ext cx="8229600" cy="99377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Эксперименты с песком и глиной</a:t>
            </a:r>
          </a:p>
        </p:txBody>
      </p:sp>
      <p:pic>
        <p:nvPicPr>
          <p:cNvPr id="9219" name="Picture 10" descr="C:\Users\Марина\Pictures\e6fcce024d4303315150c0964f830f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4250" y="4079875"/>
            <a:ext cx="4041775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9" descr="C:\Users\Марина\Desktop\курсовые 17\Козак 303 э г\Козак\ФОТО\IMG-20180326-WA00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125538"/>
            <a:ext cx="4316412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0" descr="C:\Users\Марина\Desktop\курсовые 17\Козак 303 э г\Козак\ФОТО\IMG-20180326-WA00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4046538"/>
            <a:ext cx="4316412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1" descr="C:\Users\Марина\Desktop\курсовые 17\Козак 303 э г\Козак\ФОТО\1438772890_p106025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7900" y="1125538"/>
            <a:ext cx="4048125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00B050"/>
                </a:solidFill>
              </a:rPr>
              <a:t>Случайные эксперименты</a:t>
            </a:r>
            <a:endParaRPr lang="ru-RU" altLang="ru-RU" sz="3600" smtClean="0">
              <a:solidFill>
                <a:srgbClr val="00B050"/>
              </a:solidFill>
            </a:endParaRPr>
          </a:p>
        </p:txBody>
      </p:sp>
      <p:pic>
        <p:nvPicPr>
          <p:cNvPr id="10243" name="Picture 6" descr="C:\Users\Марина\Desktop\курсовые 17\Козак 303 э г\Козак\ФОТО\170da68ab1dced46d66cacdb777000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765175"/>
            <a:ext cx="395922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7" descr="C:\Users\Марина\Desktop\курсовые 17\Козак 303 э г\Козак\ФОТО\image0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812800"/>
            <a:ext cx="3968750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8" descr="C:\Users\Марина\Desktop\курсовые 17\Козак 303 э г\Козак\ФОТО\IMG-20180326-WA00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3870325"/>
            <a:ext cx="3979863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9" descr="C:\Users\Марина\Desktop\курсовые 17\Козак 303 э г\Козак\ФОТО\IMG-20180326-WA00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825" y="3897313"/>
            <a:ext cx="3895725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1" descr="C:\Users\Марина\Desktop\курсовые 17\Козак 303 э г\Козак\ФОТО\IMG-20180326-WA00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2565400"/>
            <a:ext cx="27622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</TotalTime>
  <Words>187</Words>
  <Application>Microsoft Office PowerPoint</Application>
  <PresentationFormat>Экран (4:3)</PresentationFormat>
  <Paragraphs>44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 </vt:lpstr>
      <vt:lpstr>Объект исследования:   процесс  ознакомления детей  дошкольного  возраста  с   природой   Предмет исследования:  экологические эксперименты как метод ознакомления детей старшего дошкольного возраста с природой   Цель исследования: изучить особенности экологического экспериментирования и определить наиболее эффективные условия его применения при ознакомлении с природой  детей старшего дошкольного возраста  </vt:lpstr>
      <vt:lpstr>Задачи исследования:  1) изучить теоретический аспект проблемы использования экспериментирования как метода ознакомления детей старшего дошкольного возраста с природой; 2) выявить уровень знаний о природе у детей старшего дошкольного возраста; 3) обосновать оптимальные педагогические условия применения экологических экспериментов при ознакомлении детей с природой    Методы исследования:  - анализ психолого-педагогической  и  методической  литературы  по проблеме исследования; - наблюдение за деятельностью дошкольников; - опытно-экспериментальная работа</vt:lpstr>
      <vt:lpstr>Слайд 4</vt:lpstr>
      <vt:lpstr>Цель: выявление уровня сформированности экологических знаний у детей старшего дошкольного возраста до проведения формирующего этапа</vt:lpstr>
      <vt:lpstr>Эксперименты с водой</vt:lpstr>
      <vt:lpstr>Эксперименты с воздухом</vt:lpstr>
      <vt:lpstr>Эксперименты с песком и глиной</vt:lpstr>
      <vt:lpstr>Случайные эксперименты</vt:lpstr>
      <vt:lpstr>Цель: выявление изменения уровня сформированности экологических знаний у детей старшего дошкольного возраста после формирующего этапа</vt:lpstr>
      <vt:lpstr>Сравнение результатов констатирующего и контрольного этапов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Вячеслав</dc:creator>
  <cp:lastModifiedBy>Admin</cp:lastModifiedBy>
  <cp:revision>78</cp:revision>
  <dcterms:created xsi:type="dcterms:W3CDTF">2012-05-06T16:15:26Z</dcterms:created>
  <dcterms:modified xsi:type="dcterms:W3CDTF">2019-12-14T22:45:51Z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000800ca220000000000010282310207f7000400038000</vt:lpwstr>
  </property>
</Properties>
</file>