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2"/>
  </p:notesMasterIdLst>
  <p:sldIdLst>
    <p:sldId id="259" r:id="rId2"/>
    <p:sldId id="260" r:id="rId3"/>
    <p:sldId id="257" r:id="rId4"/>
    <p:sldId id="282" r:id="rId5"/>
    <p:sldId id="283" r:id="rId6"/>
    <p:sldId id="281" r:id="rId7"/>
    <p:sldId id="293" r:id="rId8"/>
    <p:sldId id="294" r:id="rId9"/>
    <p:sldId id="295" r:id="rId10"/>
    <p:sldId id="296" r:id="rId11"/>
    <p:sldId id="298" r:id="rId12"/>
    <p:sldId id="297" r:id="rId13"/>
    <p:sldId id="301" r:id="rId14"/>
    <p:sldId id="263" r:id="rId15"/>
    <p:sldId id="292" r:id="rId16"/>
    <p:sldId id="302" r:id="rId17"/>
    <p:sldId id="303" r:id="rId18"/>
    <p:sldId id="307" r:id="rId19"/>
    <p:sldId id="306" r:id="rId20"/>
    <p:sldId id="308" r:id="rId21"/>
    <p:sldId id="309" r:id="rId22"/>
    <p:sldId id="284" r:id="rId23"/>
    <p:sldId id="285" r:id="rId24"/>
    <p:sldId id="286" r:id="rId25"/>
    <p:sldId id="287" r:id="rId26"/>
    <p:sldId id="291" r:id="rId27"/>
    <p:sldId id="289" r:id="rId28"/>
    <p:sldId id="310" r:id="rId29"/>
    <p:sldId id="311" r:id="rId30"/>
    <p:sldId id="312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97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image" Target="../media/image11.jpeg"/><Relationship Id="rId4" Type="http://schemas.openxmlformats.org/officeDocument/2006/relationships/image" Target="../media/image14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image" Target="../media/image11.jpeg"/><Relationship Id="rId4" Type="http://schemas.openxmlformats.org/officeDocument/2006/relationships/image" Target="../media/image1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0D0BA8-CA85-41CC-A4A7-377E0E8A2DF8}" type="doc">
      <dgm:prSet loTypeId="urn:microsoft.com/office/officeart/2005/8/layout/orgChart1" loCatId="hierarchy" qsTypeId="urn:microsoft.com/office/officeart/2005/8/quickstyle/3d4" qsCatId="3D" csTypeId="urn:microsoft.com/office/officeart/2005/8/colors/accent2_1" csCatId="accent2" phldr="1"/>
      <dgm:spPr/>
    </dgm:pt>
    <dgm:pt modelId="{6BBEA0CD-505C-4717-B817-46C56D5F031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1" i="0" u="none" strike="noStrike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Витамины</a:t>
          </a:r>
          <a:endParaRPr kumimoji="0" lang="ru-RU" sz="2800" b="1" i="0" u="none" strike="noStrike" cap="none" normalizeH="0" baseline="0" dirty="0" smtClean="0">
            <a:ln/>
            <a:effectLst/>
            <a:latin typeface="Times New Roman" pitchFamily="18" charset="0"/>
            <a:cs typeface="Times New Roman" pitchFamily="18" charset="0"/>
          </a:endParaRPr>
        </a:p>
      </dgm:t>
    </dgm:pt>
    <dgm:pt modelId="{F4A99A38-85DB-40D6-A7B6-2F1489C3BC52}" type="parTrans" cxnId="{2F65F7FF-469D-40DD-B371-8AC02CAFF8B3}">
      <dgm:prSet/>
      <dgm:spPr/>
      <dgm:t>
        <a:bodyPr/>
        <a:lstStyle/>
        <a:p>
          <a:endParaRPr lang="ru-RU"/>
        </a:p>
      </dgm:t>
    </dgm:pt>
    <dgm:pt modelId="{15CF2598-E590-48CD-9F20-E697998650DE}" type="sibTrans" cxnId="{2F65F7FF-469D-40DD-B371-8AC02CAFF8B3}">
      <dgm:prSet/>
      <dgm:spPr/>
      <dgm:t>
        <a:bodyPr/>
        <a:lstStyle/>
        <a:p>
          <a:endParaRPr lang="ru-RU"/>
        </a:p>
      </dgm:t>
    </dgm:pt>
    <dgm:pt modelId="{69D70255-5F36-478B-B526-2BC4A8DADE34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cap="none" normalizeH="0" baseline="0" dirty="0" err="1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Водорастворимые</a:t>
          </a:r>
          <a:endParaRPr kumimoji="0" lang="ru-RU" sz="2400" b="1" i="0" u="none" strike="noStrike" cap="none" normalizeH="0" baseline="0" dirty="0" smtClean="0">
            <a:ln/>
            <a:effectLst/>
            <a:latin typeface="Times New Roman" pitchFamily="18" charset="0"/>
            <a:cs typeface="Times New Roman" pitchFamily="18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С, группы В, РР и др.</a:t>
          </a:r>
          <a:endParaRPr kumimoji="0" lang="ru-RU" sz="2400" b="1" i="0" u="none" strike="noStrike" cap="none" normalizeH="0" baseline="0" dirty="0" smtClean="0">
            <a:ln/>
            <a:effectLst/>
            <a:latin typeface="Times New Roman" pitchFamily="18" charset="0"/>
            <a:cs typeface="Times New Roman" pitchFamily="18" charset="0"/>
          </a:endParaRPr>
        </a:p>
      </dgm:t>
    </dgm:pt>
    <dgm:pt modelId="{E561BA4A-D660-4E0F-9A78-3F1AF89B3D23}" type="parTrans" cxnId="{2780CCDC-9C36-4C04-9937-3AD3D05B9B7A}">
      <dgm:prSet/>
      <dgm:spPr/>
      <dgm:t>
        <a:bodyPr/>
        <a:lstStyle/>
        <a:p>
          <a:endParaRPr lang="ru-RU"/>
        </a:p>
      </dgm:t>
    </dgm:pt>
    <dgm:pt modelId="{D13655D6-7BFA-4D9A-B1DD-3BF32225A454}" type="sibTrans" cxnId="{2780CCDC-9C36-4C04-9937-3AD3D05B9B7A}">
      <dgm:prSet/>
      <dgm:spPr/>
      <dgm:t>
        <a:bodyPr/>
        <a:lstStyle/>
        <a:p>
          <a:endParaRPr lang="ru-RU"/>
        </a:p>
      </dgm:t>
    </dgm:pt>
    <dgm:pt modelId="{F7F64571-F6F9-4717-B939-55DFB0A9472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Жирорастворимые</a:t>
          </a:r>
          <a:endParaRPr kumimoji="0" lang="ru-RU" sz="2400" b="1" i="0" u="none" strike="noStrike" cap="none" normalizeH="0" baseline="0" dirty="0" smtClean="0">
            <a:ln/>
            <a:effectLst/>
            <a:latin typeface="Times New Roman" pitchFamily="18" charset="0"/>
            <a:cs typeface="Times New Roman" pitchFamily="18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А, Е, Д, К</a:t>
          </a:r>
          <a:endParaRPr kumimoji="0" lang="ru-RU" sz="2400" b="1" i="0" u="none" strike="noStrike" cap="none" normalizeH="0" baseline="0" dirty="0" smtClean="0">
            <a:ln/>
            <a:effectLst/>
            <a:latin typeface="Times New Roman" pitchFamily="18" charset="0"/>
            <a:cs typeface="Times New Roman" pitchFamily="18" charset="0"/>
          </a:endParaRPr>
        </a:p>
      </dgm:t>
    </dgm:pt>
    <dgm:pt modelId="{A960A55D-AE18-468C-A77E-E8575B77E24E}" type="parTrans" cxnId="{245BD83C-8A98-4936-B71C-546D8707105C}">
      <dgm:prSet/>
      <dgm:spPr/>
      <dgm:t>
        <a:bodyPr/>
        <a:lstStyle/>
        <a:p>
          <a:endParaRPr lang="ru-RU"/>
        </a:p>
      </dgm:t>
    </dgm:pt>
    <dgm:pt modelId="{ACBFC112-AA8E-4699-A27A-5C3410F7FA41}" type="sibTrans" cxnId="{245BD83C-8A98-4936-B71C-546D8707105C}">
      <dgm:prSet/>
      <dgm:spPr/>
      <dgm:t>
        <a:bodyPr/>
        <a:lstStyle/>
        <a:p>
          <a:endParaRPr lang="ru-RU"/>
        </a:p>
      </dgm:t>
    </dgm:pt>
    <dgm:pt modelId="{54B3F0FA-0F5A-4195-8B36-8965169F6BDD}" type="pres">
      <dgm:prSet presAssocID="{0C0D0BA8-CA85-41CC-A4A7-377E0E8A2DF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0B51658-25CD-4F48-A3D3-5CA79F87BF7A}" type="pres">
      <dgm:prSet presAssocID="{6BBEA0CD-505C-4717-B817-46C56D5F0311}" presName="hierRoot1" presStyleCnt="0">
        <dgm:presLayoutVars>
          <dgm:hierBranch/>
        </dgm:presLayoutVars>
      </dgm:prSet>
      <dgm:spPr/>
    </dgm:pt>
    <dgm:pt modelId="{4B536132-A61B-4234-8F96-6D6CC8EC1B66}" type="pres">
      <dgm:prSet presAssocID="{6BBEA0CD-505C-4717-B817-46C56D5F0311}" presName="rootComposite1" presStyleCnt="0"/>
      <dgm:spPr/>
    </dgm:pt>
    <dgm:pt modelId="{7F2918AE-1D45-43F8-9E44-731CE7646E8D}" type="pres">
      <dgm:prSet presAssocID="{6BBEA0CD-505C-4717-B817-46C56D5F0311}" presName="rootText1" presStyleLbl="node0" presStyleIdx="0" presStyleCnt="1" custLinFactNeighborX="742" custLinFactNeighborY="-56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5E5788-0E73-4825-AA0A-1D30AE155D71}" type="pres">
      <dgm:prSet presAssocID="{6BBEA0CD-505C-4717-B817-46C56D5F031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C6ED98B-DABE-48C1-B3D1-BCD21DE11A98}" type="pres">
      <dgm:prSet presAssocID="{6BBEA0CD-505C-4717-B817-46C56D5F0311}" presName="hierChild2" presStyleCnt="0"/>
      <dgm:spPr/>
    </dgm:pt>
    <dgm:pt modelId="{B6F062F2-32A3-406F-8F8B-A7BC67586F80}" type="pres">
      <dgm:prSet presAssocID="{E561BA4A-D660-4E0F-9A78-3F1AF89B3D23}" presName="Name35" presStyleLbl="parChTrans1D2" presStyleIdx="0" presStyleCnt="2"/>
      <dgm:spPr/>
      <dgm:t>
        <a:bodyPr/>
        <a:lstStyle/>
        <a:p>
          <a:endParaRPr lang="ru-RU"/>
        </a:p>
      </dgm:t>
    </dgm:pt>
    <dgm:pt modelId="{F0FCBBA2-F993-4544-AB57-9B868D91E48D}" type="pres">
      <dgm:prSet presAssocID="{69D70255-5F36-478B-B526-2BC4A8DADE34}" presName="hierRoot2" presStyleCnt="0">
        <dgm:presLayoutVars>
          <dgm:hierBranch/>
        </dgm:presLayoutVars>
      </dgm:prSet>
      <dgm:spPr/>
    </dgm:pt>
    <dgm:pt modelId="{15FA7BE0-F677-4584-B90D-46D8D8BFDF49}" type="pres">
      <dgm:prSet presAssocID="{69D70255-5F36-478B-B526-2BC4A8DADE34}" presName="rootComposite" presStyleCnt="0"/>
      <dgm:spPr/>
    </dgm:pt>
    <dgm:pt modelId="{E6F47F9E-6BDB-4F89-A79F-B6C5015F6E05}" type="pres">
      <dgm:prSet presAssocID="{69D70255-5F36-478B-B526-2BC4A8DADE34}" presName="rootText" presStyleLbl="node2" presStyleIdx="0" presStyleCnt="2" custScaleX="1632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148716-26C4-4376-9C52-A209F0DB7BF1}" type="pres">
      <dgm:prSet presAssocID="{69D70255-5F36-478B-B526-2BC4A8DADE34}" presName="rootConnector" presStyleLbl="node2" presStyleIdx="0" presStyleCnt="2"/>
      <dgm:spPr/>
      <dgm:t>
        <a:bodyPr/>
        <a:lstStyle/>
        <a:p>
          <a:endParaRPr lang="ru-RU"/>
        </a:p>
      </dgm:t>
    </dgm:pt>
    <dgm:pt modelId="{B71A36AE-821E-4B47-821B-CDC4841ECBD3}" type="pres">
      <dgm:prSet presAssocID="{69D70255-5F36-478B-B526-2BC4A8DADE34}" presName="hierChild4" presStyleCnt="0"/>
      <dgm:spPr/>
    </dgm:pt>
    <dgm:pt modelId="{DC3662D1-631D-4B87-8095-F9F4F73D7BC9}" type="pres">
      <dgm:prSet presAssocID="{69D70255-5F36-478B-B526-2BC4A8DADE34}" presName="hierChild5" presStyleCnt="0"/>
      <dgm:spPr/>
    </dgm:pt>
    <dgm:pt modelId="{E7EAED76-9588-48B5-A6B6-5700A329B0E4}" type="pres">
      <dgm:prSet presAssocID="{A960A55D-AE18-468C-A77E-E8575B77E24E}" presName="Name35" presStyleLbl="parChTrans1D2" presStyleIdx="1" presStyleCnt="2"/>
      <dgm:spPr/>
      <dgm:t>
        <a:bodyPr/>
        <a:lstStyle/>
        <a:p>
          <a:endParaRPr lang="ru-RU"/>
        </a:p>
      </dgm:t>
    </dgm:pt>
    <dgm:pt modelId="{8BF89B73-73E5-4A7F-B438-7632FAD322F7}" type="pres">
      <dgm:prSet presAssocID="{F7F64571-F6F9-4717-B939-55DFB0A94721}" presName="hierRoot2" presStyleCnt="0">
        <dgm:presLayoutVars>
          <dgm:hierBranch/>
        </dgm:presLayoutVars>
      </dgm:prSet>
      <dgm:spPr/>
    </dgm:pt>
    <dgm:pt modelId="{76CCAE6A-EC7D-4396-824D-2DAD67F98933}" type="pres">
      <dgm:prSet presAssocID="{F7F64571-F6F9-4717-B939-55DFB0A94721}" presName="rootComposite" presStyleCnt="0"/>
      <dgm:spPr/>
    </dgm:pt>
    <dgm:pt modelId="{D8F76B0C-5730-41F6-93B0-4801943C43DD}" type="pres">
      <dgm:prSet presAssocID="{F7F64571-F6F9-4717-B939-55DFB0A94721}" presName="rootText" presStyleLbl="node2" presStyleIdx="1" presStyleCnt="2" custScaleX="1394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86B13F-7B54-4F95-BC78-502F6A0A59F4}" type="pres">
      <dgm:prSet presAssocID="{F7F64571-F6F9-4717-B939-55DFB0A94721}" presName="rootConnector" presStyleLbl="node2" presStyleIdx="1" presStyleCnt="2"/>
      <dgm:spPr/>
      <dgm:t>
        <a:bodyPr/>
        <a:lstStyle/>
        <a:p>
          <a:endParaRPr lang="ru-RU"/>
        </a:p>
      </dgm:t>
    </dgm:pt>
    <dgm:pt modelId="{F0B50633-2900-42A1-839B-8CA89EFE2CDE}" type="pres">
      <dgm:prSet presAssocID="{F7F64571-F6F9-4717-B939-55DFB0A94721}" presName="hierChild4" presStyleCnt="0"/>
      <dgm:spPr/>
    </dgm:pt>
    <dgm:pt modelId="{510B7334-C3DF-4480-A595-6B6A1B5F9DA2}" type="pres">
      <dgm:prSet presAssocID="{F7F64571-F6F9-4717-B939-55DFB0A94721}" presName="hierChild5" presStyleCnt="0"/>
      <dgm:spPr/>
    </dgm:pt>
    <dgm:pt modelId="{D7406647-B4E0-4A62-A4D6-23995792F8BE}" type="pres">
      <dgm:prSet presAssocID="{6BBEA0CD-505C-4717-B817-46C56D5F0311}" presName="hierChild3" presStyleCnt="0"/>
      <dgm:spPr/>
    </dgm:pt>
  </dgm:ptLst>
  <dgm:cxnLst>
    <dgm:cxn modelId="{B4E52CBB-6377-486C-B64E-243156DB0C0B}" type="presOf" srcId="{F7F64571-F6F9-4717-B939-55DFB0A94721}" destId="{6886B13F-7B54-4F95-BC78-502F6A0A59F4}" srcOrd="1" destOrd="0" presId="urn:microsoft.com/office/officeart/2005/8/layout/orgChart1"/>
    <dgm:cxn modelId="{2F65F7FF-469D-40DD-B371-8AC02CAFF8B3}" srcId="{0C0D0BA8-CA85-41CC-A4A7-377E0E8A2DF8}" destId="{6BBEA0CD-505C-4717-B817-46C56D5F0311}" srcOrd="0" destOrd="0" parTransId="{F4A99A38-85DB-40D6-A7B6-2F1489C3BC52}" sibTransId="{15CF2598-E590-48CD-9F20-E697998650DE}"/>
    <dgm:cxn modelId="{245BD83C-8A98-4936-B71C-546D8707105C}" srcId="{6BBEA0CD-505C-4717-B817-46C56D5F0311}" destId="{F7F64571-F6F9-4717-B939-55DFB0A94721}" srcOrd="1" destOrd="0" parTransId="{A960A55D-AE18-468C-A77E-E8575B77E24E}" sibTransId="{ACBFC112-AA8E-4699-A27A-5C3410F7FA41}"/>
    <dgm:cxn modelId="{078CA8CE-A27C-44EB-8141-68C0450ED927}" type="presOf" srcId="{6BBEA0CD-505C-4717-B817-46C56D5F0311}" destId="{A45E5788-0E73-4825-AA0A-1D30AE155D71}" srcOrd="1" destOrd="0" presId="urn:microsoft.com/office/officeart/2005/8/layout/orgChart1"/>
    <dgm:cxn modelId="{7628C824-241F-49F2-8CC3-C358732FAF22}" type="presOf" srcId="{69D70255-5F36-478B-B526-2BC4A8DADE34}" destId="{AE148716-26C4-4376-9C52-A209F0DB7BF1}" srcOrd="1" destOrd="0" presId="urn:microsoft.com/office/officeart/2005/8/layout/orgChart1"/>
    <dgm:cxn modelId="{2780CCDC-9C36-4C04-9937-3AD3D05B9B7A}" srcId="{6BBEA0CD-505C-4717-B817-46C56D5F0311}" destId="{69D70255-5F36-478B-B526-2BC4A8DADE34}" srcOrd="0" destOrd="0" parTransId="{E561BA4A-D660-4E0F-9A78-3F1AF89B3D23}" sibTransId="{D13655D6-7BFA-4D9A-B1DD-3BF32225A454}"/>
    <dgm:cxn modelId="{8429E491-00BA-4A95-9708-6AC293097F72}" type="presOf" srcId="{E561BA4A-D660-4E0F-9A78-3F1AF89B3D23}" destId="{B6F062F2-32A3-406F-8F8B-A7BC67586F80}" srcOrd="0" destOrd="0" presId="urn:microsoft.com/office/officeart/2005/8/layout/orgChart1"/>
    <dgm:cxn modelId="{AD996A08-D88B-4C1D-986C-91D245E48901}" type="presOf" srcId="{A960A55D-AE18-468C-A77E-E8575B77E24E}" destId="{E7EAED76-9588-48B5-A6B6-5700A329B0E4}" srcOrd="0" destOrd="0" presId="urn:microsoft.com/office/officeart/2005/8/layout/orgChart1"/>
    <dgm:cxn modelId="{6C228BC4-0C4A-4D9E-AAC6-094BB1297B19}" type="presOf" srcId="{6BBEA0CD-505C-4717-B817-46C56D5F0311}" destId="{7F2918AE-1D45-43F8-9E44-731CE7646E8D}" srcOrd="0" destOrd="0" presId="urn:microsoft.com/office/officeart/2005/8/layout/orgChart1"/>
    <dgm:cxn modelId="{82D3D049-2DC1-4283-978A-78546F280B81}" type="presOf" srcId="{69D70255-5F36-478B-B526-2BC4A8DADE34}" destId="{E6F47F9E-6BDB-4F89-A79F-B6C5015F6E05}" srcOrd="0" destOrd="0" presId="urn:microsoft.com/office/officeart/2005/8/layout/orgChart1"/>
    <dgm:cxn modelId="{F3C44BEC-83F8-4245-9109-2FDE77F776D8}" type="presOf" srcId="{F7F64571-F6F9-4717-B939-55DFB0A94721}" destId="{D8F76B0C-5730-41F6-93B0-4801943C43DD}" srcOrd="0" destOrd="0" presId="urn:microsoft.com/office/officeart/2005/8/layout/orgChart1"/>
    <dgm:cxn modelId="{27070A31-868F-46E3-AD06-B41C44225035}" type="presOf" srcId="{0C0D0BA8-CA85-41CC-A4A7-377E0E8A2DF8}" destId="{54B3F0FA-0F5A-4195-8B36-8965169F6BDD}" srcOrd="0" destOrd="0" presId="urn:microsoft.com/office/officeart/2005/8/layout/orgChart1"/>
    <dgm:cxn modelId="{0E777DF1-E4F4-4D93-9F31-99C66EBC77D9}" type="presParOf" srcId="{54B3F0FA-0F5A-4195-8B36-8965169F6BDD}" destId="{F0B51658-25CD-4F48-A3D3-5CA79F87BF7A}" srcOrd="0" destOrd="0" presId="urn:microsoft.com/office/officeart/2005/8/layout/orgChart1"/>
    <dgm:cxn modelId="{62B45BCC-E1AB-4F7E-8505-DCD30C796D90}" type="presParOf" srcId="{F0B51658-25CD-4F48-A3D3-5CA79F87BF7A}" destId="{4B536132-A61B-4234-8F96-6D6CC8EC1B66}" srcOrd="0" destOrd="0" presId="urn:microsoft.com/office/officeart/2005/8/layout/orgChart1"/>
    <dgm:cxn modelId="{7A643021-7A01-4ABF-A38A-AB43504CAAB4}" type="presParOf" srcId="{4B536132-A61B-4234-8F96-6D6CC8EC1B66}" destId="{7F2918AE-1D45-43F8-9E44-731CE7646E8D}" srcOrd="0" destOrd="0" presId="urn:microsoft.com/office/officeart/2005/8/layout/orgChart1"/>
    <dgm:cxn modelId="{5E9D23FC-55FB-41CA-8853-571E0AFEBFE6}" type="presParOf" srcId="{4B536132-A61B-4234-8F96-6D6CC8EC1B66}" destId="{A45E5788-0E73-4825-AA0A-1D30AE155D71}" srcOrd="1" destOrd="0" presId="urn:microsoft.com/office/officeart/2005/8/layout/orgChart1"/>
    <dgm:cxn modelId="{26F6E445-D4C4-479F-BEAD-6AA45C401059}" type="presParOf" srcId="{F0B51658-25CD-4F48-A3D3-5CA79F87BF7A}" destId="{AC6ED98B-DABE-48C1-B3D1-BCD21DE11A98}" srcOrd="1" destOrd="0" presId="urn:microsoft.com/office/officeart/2005/8/layout/orgChart1"/>
    <dgm:cxn modelId="{0D305E15-2FE7-484D-B0BA-EF967F986C53}" type="presParOf" srcId="{AC6ED98B-DABE-48C1-B3D1-BCD21DE11A98}" destId="{B6F062F2-32A3-406F-8F8B-A7BC67586F80}" srcOrd="0" destOrd="0" presId="urn:microsoft.com/office/officeart/2005/8/layout/orgChart1"/>
    <dgm:cxn modelId="{91D102FC-F195-469C-865A-7D410EB91C78}" type="presParOf" srcId="{AC6ED98B-DABE-48C1-B3D1-BCD21DE11A98}" destId="{F0FCBBA2-F993-4544-AB57-9B868D91E48D}" srcOrd="1" destOrd="0" presId="urn:microsoft.com/office/officeart/2005/8/layout/orgChart1"/>
    <dgm:cxn modelId="{9D0D8D27-9E90-437D-8B94-15514364D932}" type="presParOf" srcId="{F0FCBBA2-F993-4544-AB57-9B868D91E48D}" destId="{15FA7BE0-F677-4584-B90D-46D8D8BFDF49}" srcOrd="0" destOrd="0" presId="urn:microsoft.com/office/officeart/2005/8/layout/orgChart1"/>
    <dgm:cxn modelId="{004371F0-F276-4A46-B346-951D3F158E63}" type="presParOf" srcId="{15FA7BE0-F677-4584-B90D-46D8D8BFDF49}" destId="{E6F47F9E-6BDB-4F89-A79F-B6C5015F6E05}" srcOrd="0" destOrd="0" presId="urn:microsoft.com/office/officeart/2005/8/layout/orgChart1"/>
    <dgm:cxn modelId="{6FC0A4AC-6BEB-490B-8279-A2F5AC57B6B1}" type="presParOf" srcId="{15FA7BE0-F677-4584-B90D-46D8D8BFDF49}" destId="{AE148716-26C4-4376-9C52-A209F0DB7BF1}" srcOrd="1" destOrd="0" presId="urn:microsoft.com/office/officeart/2005/8/layout/orgChart1"/>
    <dgm:cxn modelId="{67740BD7-DA1C-4ABD-99EC-CD907EED212C}" type="presParOf" srcId="{F0FCBBA2-F993-4544-AB57-9B868D91E48D}" destId="{B71A36AE-821E-4B47-821B-CDC4841ECBD3}" srcOrd="1" destOrd="0" presId="urn:microsoft.com/office/officeart/2005/8/layout/orgChart1"/>
    <dgm:cxn modelId="{7BABD55C-A28B-494A-BBBD-23713FD5199E}" type="presParOf" srcId="{F0FCBBA2-F993-4544-AB57-9B868D91E48D}" destId="{DC3662D1-631D-4B87-8095-F9F4F73D7BC9}" srcOrd="2" destOrd="0" presId="urn:microsoft.com/office/officeart/2005/8/layout/orgChart1"/>
    <dgm:cxn modelId="{439A08D5-B515-4398-ADA1-DF39AEDD2219}" type="presParOf" srcId="{AC6ED98B-DABE-48C1-B3D1-BCD21DE11A98}" destId="{E7EAED76-9588-48B5-A6B6-5700A329B0E4}" srcOrd="2" destOrd="0" presId="urn:microsoft.com/office/officeart/2005/8/layout/orgChart1"/>
    <dgm:cxn modelId="{22E92E06-95DC-48AA-BF05-102F0D5C556F}" type="presParOf" srcId="{AC6ED98B-DABE-48C1-B3D1-BCD21DE11A98}" destId="{8BF89B73-73E5-4A7F-B438-7632FAD322F7}" srcOrd="3" destOrd="0" presId="urn:microsoft.com/office/officeart/2005/8/layout/orgChart1"/>
    <dgm:cxn modelId="{6B10BFBA-7BCF-4A5B-B516-DD19A09A959A}" type="presParOf" srcId="{8BF89B73-73E5-4A7F-B438-7632FAD322F7}" destId="{76CCAE6A-EC7D-4396-824D-2DAD67F98933}" srcOrd="0" destOrd="0" presId="urn:microsoft.com/office/officeart/2005/8/layout/orgChart1"/>
    <dgm:cxn modelId="{1543C5D8-9FE8-4388-A76F-556CCFC32EE6}" type="presParOf" srcId="{76CCAE6A-EC7D-4396-824D-2DAD67F98933}" destId="{D8F76B0C-5730-41F6-93B0-4801943C43DD}" srcOrd="0" destOrd="0" presId="urn:microsoft.com/office/officeart/2005/8/layout/orgChart1"/>
    <dgm:cxn modelId="{1C95AC38-A227-4186-A80F-FDE73E07D71E}" type="presParOf" srcId="{76CCAE6A-EC7D-4396-824D-2DAD67F98933}" destId="{6886B13F-7B54-4F95-BC78-502F6A0A59F4}" srcOrd="1" destOrd="0" presId="urn:microsoft.com/office/officeart/2005/8/layout/orgChart1"/>
    <dgm:cxn modelId="{CF41953B-4380-4B77-A179-B4ED52DFBD88}" type="presParOf" srcId="{8BF89B73-73E5-4A7F-B438-7632FAD322F7}" destId="{F0B50633-2900-42A1-839B-8CA89EFE2CDE}" srcOrd="1" destOrd="0" presId="urn:microsoft.com/office/officeart/2005/8/layout/orgChart1"/>
    <dgm:cxn modelId="{5F5F91DD-CB42-4C87-8AEC-D6FDAB33F7B9}" type="presParOf" srcId="{8BF89B73-73E5-4A7F-B438-7632FAD322F7}" destId="{510B7334-C3DF-4480-A595-6B6A1B5F9DA2}" srcOrd="2" destOrd="0" presId="urn:microsoft.com/office/officeart/2005/8/layout/orgChart1"/>
    <dgm:cxn modelId="{7E258C8D-3636-4053-A95D-D1666515E90E}" type="presParOf" srcId="{F0B51658-25CD-4F48-A3D3-5CA79F87BF7A}" destId="{D7406647-B4E0-4A62-A4D6-23995792F8B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5B0AD4-448D-44BC-9951-4202359B1031}" type="doc">
      <dgm:prSet loTypeId="urn:microsoft.com/office/officeart/2005/8/layout/vList4" loCatId="list" qsTypeId="urn:microsoft.com/office/officeart/2005/8/quickstyle/simple3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2D0602AC-E59C-4833-8D53-65BD27A1B1A3}">
      <dgm:prSet phldrT="[Текст]" custT="1"/>
      <dgm:spPr/>
      <dgm:t>
        <a:bodyPr/>
        <a:lstStyle/>
        <a:p>
          <a:pPr rtl="0"/>
          <a:endParaRPr kumimoji="0" lang="ru-RU" sz="16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Times New Roman" pitchFamily="18" charset="0"/>
            <a:cs typeface="Times New Roman" pitchFamily="18" charset="0"/>
          </a:endParaRPr>
        </a:p>
        <a:p>
          <a:pPr rtl="0"/>
          <a:r>
            <a: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Необходим для поддержания зрения, роста, улучшает структуру кожных покровов и регулирует работу нервной системы. </a:t>
          </a:r>
        </a:p>
        <a:p>
          <a:pPr rtl="0"/>
          <a:r>
            <a:rPr lang="ru-RU" sz="1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Содержится</a:t>
          </a:r>
          <a:r>
            <a:rPr lang="ru-RU" sz="1600" b="1" i="1" dirty="0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цитрусовых (лимонах, апельсинах), плодах красного и оранжевого цвета, а так же зеленых частях растений. </a:t>
          </a:r>
          <a:endParaRPr kumimoji="0" lang="ru-RU" sz="16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Times New Roman" pitchFamily="18" charset="0"/>
            <a:cs typeface="Times New Roman" pitchFamily="18" charset="0"/>
          </a:endParaRPr>
        </a:p>
        <a:p>
          <a:pPr rtl="0"/>
          <a:endParaRPr lang="ru-RU" sz="1000" dirty="0"/>
        </a:p>
      </dgm:t>
    </dgm:pt>
    <dgm:pt modelId="{615759F6-4D8A-40D3-BEAA-61CCA19264F4}" type="parTrans" cxnId="{1B01F2BC-A903-4E70-A8B1-C618422D24F3}">
      <dgm:prSet/>
      <dgm:spPr/>
      <dgm:t>
        <a:bodyPr/>
        <a:lstStyle/>
        <a:p>
          <a:endParaRPr lang="ru-RU"/>
        </a:p>
      </dgm:t>
    </dgm:pt>
    <dgm:pt modelId="{1F64E550-0E48-4A4E-964C-BDC9066F94DB}" type="sibTrans" cxnId="{1B01F2BC-A903-4E70-A8B1-C618422D24F3}">
      <dgm:prSet/>
      <dgm:spPr/>
      <dgm:t>
        <a:bodyPr/>
        <a:lstStyle/>
        <a:p>
          <a:endParaRPr lang="ru-RU"/>
        </a:p>
      </dgm:t>
    </dgm:pt>
    <dgm:pt modelId="{CF22AAF4-3F60-401D-B8B7-AD3DE8B98944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Этот витамин помогает бороться с усталостью, сопротивляться инфекциями, но, вопреки широко распространенному мнению, никак не влияет на профилактику гриппа.</a:t>
          </a:r>
        </a:p>
        <a:p>
          <a:r>
            <a:rPr lang="ru-RU" sz="1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Содержится: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Им богаты фрукты (особенно цитрусовые) и сырые овощи, но при условии, что они СВЕЖИЕ!</a:t>
          </a:r>
        </a:p>
        <a:p>
          <a:endParaRPr lang="ru-RU" sz="1200" dirty="0"/>
        </a:p>
      </dgm:t>
    </dgm:pt>
    <dgm:pt modelId="{12F9FF93-3E4A-4BC7-98C8-58E418174185}" type="sibTrans" cxnId="{50AB0C13-2A6D-46AA-9BA2-D16EEF826682}">
      <dgm:prSet/>
      <dgm:spPr/>
      <dgm:t>
        <a:bodyPr/>
        <a:lstStyle/>
        <a:p>
          <a:endParaRPr lang="ru-RU"/>
        </a:p>
      </dgm:t>
    </dgm:pt>
    <dgm:pt modelId="{4C478FCC-459F-42FE-A28A-C790AE8DD5C8}" type="parTrans" cxnId="{50AB0C13-2A6D-46AA-9BA2-D16EEF826682}">
      <dgm:prSet/>
      <dgm:spPr/>
      <dgm:t>
        <a:bodyPr/>
        <a:lstStyle/>
        <a:p>
          <a:endParaRPr lang="ru-RU"/>
        </a:p>
      </dgm:t>
    </dgm:pt>
    <dgm:pt modelId="{9FFE2DEB-63ED-4FFB-9B11-E575C777CAB0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Позволяет избегать кровотечений.</a:t>
          </a:r>
        </a:p>
        <a:p>
          <a:r>
            <a:rPr lang="ru-RU" sz="1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Содержится:</a:t>
          </a:r>
          <a:r>
            <a:rPr lang="ru-RU" sz="1800" b="1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клубнике.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37BB637-DF4C-4AAD-A9D6-AB2A01975185}" type="parTrans" cxnId="{87D061B4-E9DB-4A61-A3F9-8A4630C2FD34}">
      <dgm:prSet/>
      <dgm:spPr/>
      <dgm:t>
        <a:bodyPr/>
        <a:lstStyle/>
        <a:p>
          <a:endParaRPr lang="ru-RU"/>
        </a:p>
      </dgm:t>
    </dgm:pt>
    <dgm:pt modelId="{3D4C84B9-1D8E-4183-8A62-7BA916F896EC}" type="sibTrans" cxnId="{87D061B4-E9DB-4A61-A3F9-8A4630C2FD34}">
      <dgm:prSet/>
      <dgm:spPr/>
      <dgm:t>
        <a:bodyPr/>
        <a:lstStyle/>
        <a:p>
          <a:endParaRPr lang="ru-RU"/>
        </a:p>
      </dgm:t>
    </dgm:pt>
    <dgm:pt modelId="{300D5DE3-FDB1-4298-8B03-0D2768EE5518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Укрепляет иммунную систему.</a:t>
          </a:r>
        </a:p>
        <a:p>
          <a:r>
            <a:rPr lang="ru-RU" sz="1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Содержится:</a:t>
          </a:r>
          <a:r>
            <a:rPr lang="ru-RU" sz="1800" b="1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фруктах (бананах).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EA2ECB92-3FB7-4ED8-90C3-30C13923D929}" type="parTrans" cxnId="{46A33C84-625C-4297-B3C5-2B8F5CC32912}">
      <dgm:prSet/>
      <dgm:spPr/>
      <dgm:t>
        <a:bodyPr/>
        <a:lstStyle/>
        <a:p>
          <a:endParaRPr lang="ru-RU"/>
        </a:p>
      </dgm:t>
    </dgm:pt>
    <dgm:pt modelId="{A68B1D59-7BD5-4D79-BFBB-D8AA874E69A1}" type="sibTrans" cxnId="{46A33C84-625C-4297-B3C5-2B8F5CC32912}">
      <dgm:prSet/>
      <dgm:spPr/>
      <dgm:t>
        <a:bodyPr/>
        <a:lstStyle/>
        <a:p>
          <a:endParaRPr lang="ru-RU"/>
        </a:p>
      </dgm:t>
    </dgm:pt>
    <dgm:pt modelId="{A4C90A82-107E-4A92-908D-FF8623C35511}" type="pres">
      <dgm:prSet presAssocID="{7A5B0AD4-448D-44BC-9951-4202359B103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E6F95C-513D-46E0-9619-42EE98625005}" type="pres">
      <dgm:prSet presAssocID="{2D0602AC-E59C-4833-8D53-65BD27A1B1A3}" presName="comp" presStyleCnt="0"/>
      <dgm:spPr/>
    </dgm:pt>
    <dgm:pt modelId="{CB41B35A-13B5-4FA4-8F19-9DAF9A949E23}" type="pres">
      <dgm:prSet presAssocID="{2D0602AC-E59C-4833-8D53-65BD27A1B1A3}" presName="box" presStyleLbl="node1" presStyleIdx="0" presStyleCnt="4"/>
      <dgm:spPr/>
      <dgm:t>
        <a:bodyPr/>
        <a:lstStyle/>
        <a:p>
          <a:endParaRPr lang="ru-RU"/>
        </a:p>
      </dgm:t>
    </dgm:pt>
    <dgm:pt modelId="{C1B52038-8C76-425E-80D3-B0A80610275A}" type="pres">
      <dgm:prSet presAssocID="{2D0602AC-E59C-4833-8D53-65BD27A1B1A3}" presName="img" presStyleLbl="fgImgPlace1" presStyleIdx="0" presStyleCnt="4" custScaleX="61712" custScaleY="105941" custLinFactNeighborX="-5354" custLinFactNeighborY="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49EF661-0DC0-423E-9349-9E392C62B2BA}" type="pres">
      <dgm:prSet presAssocID="{2D0602AC-E59C-4833-8D53-65BD27A1B1A3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6C73E0-C082-4D8F-BD01-93E7EEA14C97}" type="pres">
      <dgm:prSet presAssocID="{1F64E550-0E48-4A4E-964C-BDC9066F94DB}" presName="spacer" presStyleCnt="0"/>
      <dgm:spPr/>
    </dgm:pt>
    <dgm:pt modelId="{954C9AD3-13BB-49A7-AEDB-4CC7285477B8}" type="pres">
      <dgm:prSet presAssocID="{CF22AAF4-3F60-401D-B8B7-AD3DE8B98944}" presName="comp" presStyleCnt="0"/>
      <dgm:spPr/>
    </dgm:pt>
    <dgm:pt modelId="{62F9B86A-4395-44E2-A744-AE52E1ED7B3D}" type="pres">
      <dgm:prSet presAssocID="{CF22AAF4-3F60-401D-B8B7-AD3DE8B98944}" presName="box" presStyleLbl="node1" presStyleIdx="1" presStyleCnt="4" custScaleY="119655" custLinFactNeighborX="851" custLinFactNeighborY="4839"/>
      <dgm:spPr/>
      <dgm:t>
        <a:bodyPr/>
        <a:lstStyle/>
        <a:p>
          <a:endParaRPr lang="ru-RU"/>
        </a:p>
      </dgm:t>
    </dgm:pt>
    <dgm:pt modelId="{2B64D88F-2126-41ED-A98F-451A8CE64B54}" type="pres">
      <dgm:prSet presAssocID="{CF22AAF4-3F60-401D-B8B7-AD3DE8B98944}" presName="img" presStyleLbl="fgImgPlace1" presStyleIdx="1" presStyleCnt="4" custScaleX="56883" custLinFactNeighborX="-6951" custLinFactNeighborY="152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A30D907-5917-4BA4-A67E-1DF40011712D}" type="pres">
      <dgm:prSet presAssocID="{CF22AAF4-3F60-401D-B8B7-AD3DE8B98944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B00711-5459-4165-A231-E94E5828A24A}" type="pres">
      <dgm:prSet presAssocID="{12F9FF93-3E4A-4BC7-98C8-58E418174185}" presName="spacer" presStyleCnt="0"/>
      <dgm:spPr/>
    </dgm:pt>
    <dgm:pt modelId="{76583219-890E-485C-A96D-A31CDA2CD0CA}" type="pres">
      <dgm:prSet presAssocID="{9FFE2DEB-63ED-4FFB-9B11-E575C777CAB0}" presName="comp" presStyleCnt="0"/>
      <dgm:spPr/>
    </dgm:pt>
    <dgm:pt modelId="{6AA54CA3-05B0-4219-AC10-600B093A0A81}" type="pres">
      <dgm:prSet presAssocID="{9FFE2DEB-63ED-4FFB-9B11-E575C777CAB0}" presName="box" presStyleLbl="node1" presStyleIdx="2" presStyleCnt="4" custScaleY="89358" custLinFactNeighborY="9650"/>
      <dgm:spPr/>
      <dgm:t>
        <a:bodyPr/>
        <a:lstStyle/>
        <a:p>
          <a:endParaRPr lang="ru-RU"/>
        </a:p>
      </dgm:t>
    </dgm:pt>
    <dgm:pt modelId="{4C166271-93E5-4212-AF4E-D4A5CABCCCFA}" type="pres">
      <dgm:prSet presAssocID="{9FFE2DEB-63ED-4FFB-9B11-E575C777CAB0}" presName="img" presStyleLbl="fgImgPlace1" presStyleIdx="2" presStyleCnt="4" custScaleX="73590" custLinFactNeighborX="1245" custLinFactNeighborY="1400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A9BDB3B1-E77F-494F-9929-D26B541906B0}" type="pres">
      <dgm:prSet presAssocID="{9FFE2DEB-63ED-4FFB-9B11-E575C777CAB0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B36E79-466D-407F-8F47-8F47D3B2C6CB}" type="pres">
      <dgm:prSet presAssocID="{3D4C84B9-1D8E-4183-8A62-7BA916F896EC}" presName="spacer" presStyleCnt="0"/>
      <dgm:spPr/>
    </dgm:pt>
    <dgm:pt modelId="{B486B66B-A5AA-417C-BD55-B3EC64FFBAF1}" type="pres">
      <dgm:prSet presAssocID="{300D5DE3-FDB1-4298-8B03-0D2768EE5518}" presName="comp" presStyleCnt="0"/>
      <dgm:spPr/>
    </dgm:pt>
    <dgm:pt modelId="{C65546CD-AE6D-45FB-92E4-6BF3AB4FAA5F}" type="pres">
      <dgm:prSet presAssocID="{300D5DE3-FDB1-4298-8B03-0D2768EE5518}" presName="box" presStyleLbl="node1" presStyleIdx="3" presStyleCnt="4"/>
      <dgm:spPr/>
      <dgm:t>
        <a:bodyPr/>
        <a:lstStyle/>
        <a:p>
          <a:endParaRPr lang="ru-RU"/>
        </a:p>
      </dgm:t>
    </dgm:pt>
    <dgm:pt modelId="{478565F8-6421-48D8-8DFF-F1A5B28D6170}" type="pres">
      <dgm:prSet presAssocID="{300D5DE3-FDB1-4298-8B03-0D2768EE5518}" presName="img" presStyleLbl="fgImgPlace1" presStyleIdx="3" presStyleCnt="4" custScaleX="80829" custScaleY="9649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5174325A-3B8C-4571-BCE2-C16CF526D6D2}" type="pres">
      <dgm:prSet presAssocID="{300D5DE3-FDB1-4298-8B03-0D2768EE5518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E686B8-463F-414D-9D5D-A4C5B49E70F6}" type="presOf" srcId="{CF22AAF4-3F60-401D-B8B7-AD3DE8B98944}" destId="{3A30D907-5917-4BA4-A67E-1DF40011712D}" srcOrd="1" destOrd="0" presId="urn:microsoft.com/office/officeart/2005/8/layout/vList4"/>
    <dgm:cxn modelId="{87D061B4-E9DB-4A61-A3F9-8A4630C2FD34}" srcId="{7A5B0AD4-448D-44BC-9951-4202359B1031}" destId="{9FFE2DEB-63ED-4FFB-9B11-E575C777CAB0}" srcOrd="2" destOrd="0" parTransId="{637BB637-DF4C-4AAD-A9D6-AB2A01975185}" sibTransId="{3D4C84B9-1D8E-4183-8A62-7BA916F896EC}"/>
    <dgm:cxn modelId="{16558A91-E8A5-4CBC-B8F1-8844783F377A}" type="presOf" srcId="{300D5DE3-FDB1-4298-8B03-0D2768EE5518}" destId="{C65546CD-AE6D-45FB-92E4-6BF3AB4FAA5F}" srcOrd="0" destOrd="0" presId="urn:microsoft.com/office/officeart/2005/8/layout/vList4"/>
    <dgm:cxn modelId="{35045B67-4C97-4641-8917-AC4EDA8999D8}" type="presOf" srcId="{CF22AAF4-3F60-401D-B8B7-AD3DE8B98944}" destId="{62F9B86A-4395-44E2-A744-AE52E1ED7B3D}" srcOrd="0" destOrd="0" presId="urn:microsoft.com/office/officeart/2005/8/layout/vList4"/>
    <dgm:cxn modelId="{57844351-8A1D-456D-89CC-E2C8F7487F07}" type="presOf" srcId="{7A5B0AD4-448D-44BC-9951-4202359B1031}" destId="{A4C90A82-107E-4A92-908D-FF8623C35511}" srcOrd="0" destOrd="0" presId="urn:microsoft.com/office/officeart/2005/8/layout/vList4"/>
    <dgm:cxn modelId="{16766377-3F78-442E-9446-09148F5707A3}" type="presOf" srcId="{300D5DE3-FDB1-4298-8B03-0D2768EE5518}" destId="{5174325A-3B8C-4571-BCE2-C16CF526D6D2}" srcOrd="1" destOrd="0" presId="urn:microsoft.com/office/officeart/2005/8/layout/vList4"/>
    <dgm:cxn modelId="{1B01F2BC-A903-4E70-A8B1-C618422D24F3}" srcId="{7A5B0AD4-448D-44BC-9951-4202359B1031}" destId="{2D0602AC-E59C-4833-8D53-65BD27A1B1A3}" srcOrd="0" destOrd="0" parTransId="{615759F6-4D8A-40D3-BEAA-61CCA19264F4}" sibTransId="{1F64E550-0E48-4A4E-964C-BDC9066F94DB}"/>
    <dgm:cxn modelId="{50AB0C13-2A6D-46AA-9BA2-D16EEF826682}" srcId="{7A5B0AD4-448D-44BC-9951-4202359B1031}" destId="{CF22AAF4-3F60-401D-B8B7-AD3DE8B98944}" srcOrd="1" destOrd="0" parTransId="{4C478FCC-459F-42FE-A28A-C790AE8DD5C8}" sibTransId="{12F9FF93-3E4A-4BC7-98C8-58E418174185}"/>
    <dgm:cxn modelId="{0252683F-3F84-4899-B103-14716FE0DA5C}" type="presOf" srcId="{2D0602AC-E59C-4833-8D53-65BD27A1B1A3}" destId="{CB41B35A-13B5-4FA4-8F19-9DAF9A949E23}" srcOrd="0" destOrd="0" presId="urn:microsoft.com/office/officeart/2005/8/layout/vList4"/>
    <dgm:cxn modelId="{46A33C84-625C-4297-B3C5-2B8F5CC32912}" srcId="{7A5B0AD4-448D-44BC-9951-4202359B1031}" destId="{300D5DE3-FDB1-4298-8B03-0D2768EE5518}" srcOrd="3" destOrd="0" parTransId="{EA2ECB92-3FB7-4ED8-90C3-30C13923D929}" sibTransId="{A68B1D59-7BD5-4D79-BFBB-D8AA874E69A1}"/>
    <dgm:cxn modelId="{EEF6690B-AE38-4098-93F3-A3063CB5741F}" type="presOf" srcId="{9FFE2DEB-63ED-4FFB-9B11-E575C777CAB0}" destId="{6AA54CA3-05B0-4219-AC10-600B093A0A81}" srcOrd="0" destOrd="0" presId="urn:microsoft.com/office/officeart/2005/8/layout/vList4"/>
    <dgm:cxn modelId="{BC11280B-22AE-4C46-B529-B27850EA8C58}" type="presOf" srcId="{2D0602AC-E59C-4833-8D53-65BD27A1B1A3}" destId="{D49EF661-0DC0-423E-9349-9E392C62B2BA}" srcOrd="1" destOrd="0" presId="urn:microsoft.com/office/officeart/2005/8/layout/vList4"/>
    <dgm:cxn modelId="{83EBE121-3F65-4AC0-B904-809ED05C7143}" type="presOf" srcId="{9FFE2DEB-63ED-4FFB-9B11-E575C777CAB0}" destId="{A9BDB3B1-E77F-494F-9929-D26B541906B0}" srcOrd="1" destOrd="0" presId="urn:microsoft.com/office/officeart/2005/8/layout/vList4"/>
    <dgm:cxn modelId="{0C18C440-F6A7-4D9D-836F-5BE1704B67D5}" type="presParOf" srcId="{A4C90A82-107E-4A92-908D-FF8623C35511}" destId="{86E6F95C-513D-46E0-9619-42EE98625005}" srcOrd="0" destOrd="0" presId="urn:microsoft.com/office/officeart/2005/8/layout/vList4"/>
    <dgm:cxn modelId="{FE5FE44D-4D6E-4E5A-B87C-B861841D6CDB}" type="presParOf" srcId="{86E6F95C-513D-46E0-9619-42EE98625005}" destId="{CB41B35A-13B5-4FA4-8F19-9DAF9A949E23}" srcOrd="0" destOrd="0" presId="urn:microsoft.com/office/officeart/2005/8/layout/vList4"/>
    <dgm:cxn modelId="{5F4DF037-578E-4ED6-8E4C-46907E13EFC6}" type="presParOf" srcId="{86E6F95C-513D-46E0-9619-42EE98625005}" destId="{C1B52038-8C76-425E-80D3-B0A80610275A}" srcOrd="1" destOrd="0" presId="urn:microsoft.com/office/officeart/2005/8/layout/vList4"/>
    <dgm:cxn modelId="{C99A67DB-3DB5-43C8-9BB0-1467B84C9564}" type="presParOf" srcId="{86E6F95C-513D-46E0-9619-42EE98625005}" destId="{D49EF661-0DC0-423E-9349-9E392C62B2BA}" srcOrd="2" destOrd="0" presId="urn:microsoft.com/office/officeart/2005/8/layout/vList4"/>
    <dgm:cxn modelId="{83A5E194-A8F6-4665-AAB0-8D89DA43EE97}" type="presParOf" srcId="{A4C90A82-107E-4A92-908D-FF8623C35511}" destId="{1E6C73E0-C082-4D8F-BD01-93E7EEA14C97}" srcOrd="1" destOrd="0" presId="urn:microsoft.com/office/officeart/2005/8/layout/vList4"/>
    <dgm:cxn modelId="{364AB6BF-269D-4349-8138-B793457088E9}" type="presParOf" srcId="{A4C90A82-107E-4A92-908D-FF8623C35511}" destId="{954C9AD3-13BB-49A7-AEDB-4CC7285477B8}" srcOrd="2" destOrd="0" presId="urn:microsoft.com/office/officeart/2005/8/layout/vList4"/>
    <dgm:cxn modelId="{A17064FB-C884-4B9F-A835-BD46B3B982D5}" type="presParOf" srcId="{954C9AD3-13BB-49A7-AEDB-4CC7285477B8}" destId="{62F9B86A-4395-44E2-A744-AE52E1ED7B3D}" srcOrd="0" destOrd="0" presId="urn:microsoft.com/office/officeart/2005/8/layout/vList4"/>
    <dgm:cxn modelId="{35C69BE2-1464-4C74-9632-6DB5A3FC94D6}" type="presParOf" srcId="{954C9AD3-13BB-49A7-AEDB-4CC7285477B8}" destId="{2B64D88F-2126-41ED-A98F-451A8CE64B54}" srcOrd="1" destOrd="0" presId="urn:microsoft.com/office/officeart/2005/8/layout/vList4"/>
    <dgm:cxn modelId="{C9CAE557-1434-4F7A-92FC-7589C5F879DD}" type="presParOf" srcId="{954C9AD3-13BB-49A7-AEDB-4CC7285477B8}" destId="{3A30D907-5917-4BA4-A67E-1DF40011712D}" srcOrd="2" destOrd="0" presId="urn:microsoft.com/office/officeart/2005/8/layout/vList4"/>
    <dgm:cxn modelId="{1D73D0DC-DB63-4397-BECC-C1606384E8D6}" type="presParOf" srcId="{A4C90A82-107E-4A92-908D-FF8623C35511}" destId="{70B00711-5459-4165-A231-E94E5828A24A}" srcOrd="3" destOrd="0" presId="urn:microsoft.com/office/officeart/2005/8/layout/vList4"/>
    <dgm:cxn modelId="{13FFFEC5-A1C2-4DCA-83F3-17576DE92ED7}" type="presParOf" srcId="{A4C90A82-107E-4A92-908D-FF8623C35511}" destId="{76583219-890E-485C-A96D-A31CDA2CD0CA}" srcOrd="4" destOrd="0" presId="urn:microsoft.com/office/officeart/2005/8/layout/vList4"/>
    <dgm:cxn modelId="{930D1837-686A-4409-B456-88445F770FAA}" type="presParOf" srcId="{76583219-890E-485C-A96D-A31CDA2CD0CA}" destId="{6AA54CA3-05B0-4219-AC10-600B093A0A81}" srcOrd="0" destOrd="0" presId="urn:microsoft.com/office/officeart/2005/8/layout/vList4"/>
    <dgm:cxn modelId="{77CFD395-1018-4D35-9AAA-A859EC6546CA}" type="presParOf" srcId="{76583219-890E-485C-A96D-A31CDA2CD0CA}" destId="{4C166271-93E5-4212-AF4E-D4A5CABCCCFA}" srcOrd="1" destOrd="0" presId="urn:microsoft.com/office/officeart/2005/8/layout/vList4"/>
    <dgm:cxn modelId="{93527C77-625A-4C72-870A-45812D1B2728}" type="presParOf" srcId="{76583219-890E-485C-A96D-A31CDA2CD0CA}" destId="{A9BDB3B1-E77F-494F-9929-D26B541906B0}" srcOrd="2" destOrd="0" presId="urn:microsoft.com/office/officeart/2005/8/layout/vList4"/>
    <dgm:cxn modelId="{7FC09A11-5AAD-4F7F-97BC-50E7D0753090}" type="presParOf" srcId="{A4C90A82-107E-4A92-908D-FF8623C35511}" destId="{80B36E79-466D-407F-8F47-8F47D3B2C6CB}" srcOrd="5" destOrd="0" presId="urn:microsoft.com/office/officeart/2005/8/layout/vList4"/>
    <dgm:cxn modelId="{C1969D99-9D98-4AF1-9507-49CD34BDB198}" type="presParOf" srcId="{A4C90A82-107E-4A92-908D-FF8623C35511}" destId="{B486B66B-A5AA-417C-BD55-B3EC64FFBAF1}" srcOrd="6" destOrd="0" presId="urn:microsoft.com/office/officeart/2005/8/layout/vList4"/>
    <dgm:cxn modelId="{ED206F07-6658-4795-AB85-78A754F0180F}" type="presParOf" srcId="{B486B66B-A5AA-417C-BD55-B3EC64FFBAF1}" destId="{C65546CD-AE6D-45FB-92E4-6BF3AB4FAA5F}" srcOrd="0" destOrd="0" presId="urn:microsoft.com/office/officeart/2005/8/layout/vList4"/>
    <dgm:cxn modelId="{451E85CB-6B98-4C2A-88A7-4B30E77FBB8A}" type="presParOf" srcId="{B486B66B-A5AA-417C-BD55-B3EC64FFBAF1}" destId="{478565F8-6421-48D8-8DFF-F1A5B28D6170}" srcOrd="1" destOrd="0" presId="urn:microsoft.com/office/officeart/2005/8/layout/vList4"/>
    <dgm:cxn modelId="{2662BD92-2B0A-44A2-B743-9A4FCB21687F}" type="presParOf" srcId="{B486B66B-A5AA-417C-BD55-B3EC64FFBAF1}" destId="{5174325A-3B8C-4571-BCE2-C16CF526D6D2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6F6262-9D0E-4231-9A3A-066E4E6C2461}" type="doc">
      <dgm:prSet loTypeId="urn:microsoft.com/office/officeart/2005/8/layout/arrow3" loCatId="relationship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8C73D9F-E866-4E07-8D33-A5FD7E1AE010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accent6">
                  <a:lumMod val="50000"/>
                </a:schemeClr>
              </a:solidFill>
            </a:rPr>
            <a:t>ФРУКТЫ И ЯГОДЫ  </a:t>
          </a:r>
          <a:endParaRPr lang="ru-RU" sz="3200" b="1" dirty="0">
            <a:solidFill>
              <a:schemeClr val="accent6">
                <a:lumMod val="50000"/>
              </a:schemeClr>
            </a:solidFill>
          </a:endParaRPr>
        </a:p>
      </dgm:t>
    </dgm:pt>
    <dgm:pt modelId="{AFBE8132-130D-4DFF-B941-C95588201D33}" type="parTrans" cxnId="{A3DA5F76-3896-4B0A-8538-CBC01C30923E}">
      <dgm:prSet/>
      <dgm:spPr/>
      <dgm:t>
        <a:bodyPr/>
        <a:lstStyle/>
        <a:p>
          <a:endParaRPr lang="ru-RU"/>
        </a:p>
      </dgm:t>
    </dgm:pt>
    <dgm:pt modelId="{AFD6C20F-485A-412D-AA35-C389A2236D78}" type="sibTrans" cxnId="{A3DA5F76-3896-4B0A-8538-CBC01C30923E}">
      <dgm:prSet/>
      <dgm:spPr/>
      <dgm:t>
        <a:bodyPr/>
        <a:lstStyle/>
        <a:p>
          <a:endParaRPr lang="ru-RU"/>
        </a:p>
      </dgm:t>
    </dgm:pt>
    <dgm:pt modelId="{BBF2A3C8-F718-4644-9C48-2593F7A8F3D7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accent6">
                  <a:lumMod val="75000"/>
                </a:schemeClr>
              </a:solidFill>
            </a:rPr>
            <a:t>ФРУКТОВЫЕ СОКИ</a:t>
          </a:r>
          <a:endParaRPr lang="ru-RU" sz="3200" b="1" dirty="0">
            <a:solidFill>
              <a:schemeClr val="accent6">
                <a:lumMod val="75000"/>
              </a:schemeClr>
            </a:solidFill>
          </a:endParaRPr>
        </a:p>
      </dgm:t>
    </dgm:pt>
    <dgm:pt modelId="{59A19A66-E38F-4D2A-BCBA-D2C0D8B3783A}" type="parTrans" cxnId="{BD5780CD-CC49-4941-B54C-775329E755AB}">
      <dgm:prSet/>
      <dgm:spPr/>
      <dgm:t>
        <a:bodyPr/>
        <a:lstStyle/>
        <a:p>
          <a:endParaRPr lang="ru-RU"/>
        </a:p>
      </dgm:t>
    </dgm:pt>
    <dgm:pt modelId="{569EFE09-6624-44B8-B89E-94937ABB86FD}" type="sibTrans" cxnId="{BD5780CD-CC49-4941-B54C-775329E755AB}">
      <dgm:prSet/>
      <dgm:spPr/>
      <dgm:t>
        <a:bodyPr/>
        <a:lstStyle/>
        <a:p>
          <a:endParaRPr lang="ru-RU"/>
        </a:p>
      </dgm:t>
    </dgm:pt>
    <dgm:pt modelId="{EECF645C-BC7F-4C73-8ED2-8B4A8703AF8F}" type="pres">
      <dgm:prSet presAssocID="{0D6F6262-9D0E-4231-9A3A-066E4E6C246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C3CB25-96A7-4A72-8090-05EDA71575B0}" type="pres">
      <dgm:prSet presAssocID="{0D6F6262-9D0E-4231-9A3A-066E4E6C2461}" presName="divider" presStyleLbl="fgShp" presStyleIdx="0" presStyleCnt="1"/>
      <dgm:spPr/>
    </dgm:pt>
    <dgm:pt modelId="{4B2DCE5D-29A1-47E5-9874-7C3B52E0AF83}" type="pres">
      <dgm:prSet presAssocID="{38C73D9F-E866-4E07-8D33-A5FD7E1AE010}" presName="downArrow" presStyleLbl="node1" presStyleIdx="0" presStyleCnt="2"/>
      <dgm:spPr/>
    </dgm:pt>
    <dgm:pt modelId="{672EA3DA-CCF8-40F5-BEA0-128DFD04B21F}" type="pres">
      <dgm:prSet presAssocID="{38C73D9F-E866-4E07-8D33-A5FD7E1AE010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F4E30-58B3-4D7F-A4CD-88C9EB7995AF}" type="pres">
      <dgm:prSet presAssocID="{BBF2A3C8-F718-4644-9C48-2593F7A8F3D7}" presName="upArrow" presStyleLbl="node1" presStyleIdx="1" presStyleCnt="2" custLinFactNeighborX="-1587"/>
      <dgm:spPr/>
    </dgm:pt>
    <dgm:pt modelId="{00FF65A0-434E-40B4-AEAD-9B8A4561F7B7}" type="pres">
      <dgm:prSet presAssocID="{BBF2A3C8-F718-4644-9C48-2593F7A8F3D7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DA5F76-3896-4B0A-8538-CBC01C30923E}" srcId="{0D6F6262-9D0E-4231-9A3A-066E4E6C2461}" destId="{38C73D9F-E866-4E07-8D33-A5FD7E1AE010}" srcOrd="0" destOrd="0" parTransId="{AFBE8132-130D-4DFF-B941-C95588201D33}" sibTransId="{AFD6C20F-485A-412D-AA35-C389A2236D78}"/>
    <dgm:cxn modelId="{10D41E12-F438-4783-BA9E-0B08F3348F06}" type="presOf" srcId="{38C73D9F-E866-4E07-8D33-A5FD7E1AE010}" destId="{672EA3DA-CCF8-40F5-BEA0-128DFD04B21F}" srcOrd="0" destOrd="0" presId="urn:microsoft.com/office/officeart/2005/8/layout/arrow3"/>
    <dgm:cxn modelId="{6547EC92-3B4F-4F65-AAC8-3DC6356E40A3}" type="presOf" srcId="{0D6F6262-9D0E-4231-9A3A-066E4E6C2461}" destId="{EECF645C-BC7F-4C73-8ED2-8B4A8703AF8F}" srcOrd="0" destOrd="0" presId="urn:microsoft.com/office/officeart/2005/8/layout/arrow3"/>
    <dgm:cxn modelId="{BD5780CD-CC49-4941-B54C-775329E755AB}" srcId="{0D6F6262-9D0E-4231-9A3A-066E4E6C2461}" destId="{BBF2A3C8-F718-4644-9C48-2593F7A8F3D7}" srcOrd="1" destOrd="0" parTransId="{59A19A66-E38F-4D2A-BCBA-D2C0D8B3783A}" sibTransId="{569EFE09-6624-44B8-B89E-94937ABB86FD}"/>
    <dgm:cxn modelId="{E4D67A62-1A6D-4B0D-A0C3-0F4860DC47D7}" type="presOf" srcId="{BBF2A3C8-F718-4644-9C48-2593F7A8F3D7}" destId="{00FF65A0-434E-40B4-AEAD-9B8A4561F7B7}" srcOrd="0" destOrd="0" presId="urn:microsoft.com/office/officeart/2005/8/layout/arrow3"/>
    <dgm:cxn modelId="{FEAFBC59-2289-44F7-AD20-E721CB42EC3F}" type="presParOf" srcId="{EECF645C-BC7F-4C73-8ED2-8B4A8703AF8F}" destId="{9BC3CB25-96A7-4A72-8090-05EDA71575B0}" srcOrd="0" destOrd="0" presId="urn:microsoft.com/office/officeart/2005/8/layout/arrow3"/>
    <dgm:cxn modelId="{5FD42E54-2110-47A8-9DA4-BC08CFFA45A2}" type="presParOf" srcId="{EECF645C-BC7F-4C73-8ED2-8B4A8703AF8F}" destId="{4B2DCE5D-29A1-47E5-9874-7C3B52E0AF83}" srcOrd="1" destOrd="0" presId="urn:microsoft.com/office/officeart/2005/8/layout/arrow3"/>
    <dgm:cxn modelId="{04211302-2DA0-4C7E-958A-972BDD9EE32E}" type="presParOf" srcId="{EECF645C-BC7F-4C73-8ED2-8B4A8703AF8F}" destId="{672EA3DA-CCF8-40F5-BEA0-128DFD04B21F}" srcOrd="2" destOrd="0" presId="urn:microsoft.com/office/officeart/2005/8/layout/arrow3"/>
    <dgm:cxn modelId="{79912329-265B-4AA9-A909-67A0530CF70F}" type="presParOf" srcId="{EECF645C-BC7F-4C73-8ED2-8B4A8703AF8F}" destId="{01FF4E30-58B3-4D7F-A4CD-88C9EB7995AF}" srcOrd="3" destOrd="0" presId="urn:microsoft.com/office/officeart/2005/8/layout/arrow3"/>
    <dgm:cxn modelId="{A717CCA8-5462-46B4-84DF-4B502F96230D}" type="presParOf" srcId="{EECF645C-BC7F-4C73-8ED2-8B4A8703AF8F}" destId="{00FF65A0-434E-40B4-AEAD-9B8A4561F7B7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EAED76-9588-48B5-A6B6-5700A329B0E4}">
      <dsp:nvSpPr>
        <dsp:cNvPr id="0" name=""/>
        <dsp:cNvSpPr/>
      </dsp:nvSpPr>
      <dsp:spPr>
        <a:xfrm>
          <a:off x="4231450" y="1279115"/>
          <a:ext cx="2338299" cy="5376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056"/>
              </a:lnTo>
              <a:lnTo>
                <a:pt x="2338299" y="269056"/>
              </a:lnTo>
              <a:lnTo>
                <a:pt x="2338299" y="53767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F062F2-32A3-406F-8F8B-A7BC67586F80}">
      <dsp:nvSpPr>
        <dsp:cNvPr id="0" name=""/>
        <dsp:cNvSpPr/>
      </dsp:nvSpPr>
      <dsp:spPr>
        <a:xfrm>
          <a:off x="2160677" y="1279115"/>
          <a:ext cx="2070772" cy="537670"/>
        </a:xfrm>
        <a:custGeom>
          <a:avLst/>
          <a:gdLst/>
          <a:ahLst/>
          <a:cxnLst/>
          <a:rect l="0" t="0" r="0" b="0"/>
          <a:pathLst>
            <a:path>
              <a:moveTo>
                <a:pt x="2070772" y="0"/>
              </a:moveTo>
              <a:lnTo>
                <a:pt x="2070772" y="269056"/>
              </a:lnTo>
              <a:lnTo>
                <a:pt x="0" y="269056"/>
              </a:lnTo>
              <a:lnTo>
                <a:pt x="0" y="53767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2918AE-1D45-43F8-9E44-731CE7646E8D}">
      <dsp:nvSpPr>
        <dsp:cNvPr id="0" name=""/>
        <dsp:cNvSpPr/>
      </dsp:nvSpPr>
      <dsp:spPr>
        <a:xfrm>
          <a:off x="2952334" y="0"/>
          <a:ext cx="2558230" cy="12791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1" i="0" u="none" strike="noStrike" kern="1200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Витамины</a:t>
          </a:r>
          <a:endParaRPr kumimoji="0" lang="ru-RU" sz="2800" b="1" i="0" u="none" strike="noStrike" kern="1200" cap="none" normalizeH="0" baseline="0" dirty="0" smtClean="0">
            <a:ln/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2952334" y="0"/>
        <a:ext cx="2558230" cy="1279115"/>
      </dsp:txXfrm>
    </dsp:sp>
    <dsp:sp modelId="{E6F47F9E-6BDB-4F89-A79F-B6C5015F6E05}">
      <dsp:nvSpPr>
        <dsp:cNvPr id="0" name=""/>
        <dsp:cNvSpPr/>
      </dsp:nvSpPr>
      <dsp:spPr>
        <a:xfrm>
          <a:off x="72009" y="1816786"/>
          <a:ext cx="4177335" cy="12791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kern="1200" cap="none" normalizeH="0" baseline="0" dirty="0" err="1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Водорастворимые</a:t>
          </a:r>
          <a:endParaRPr kumimoji="0" lang="ru-RU" sz="2400" b="1" i="0" u="none" strike="noStrike" kern="1200" cap="none" normalizeH="0" baseline="0" dirty="0" smtClean="0">
            <a:ln/>
            <a:effectLst/>
            <a:latin typeface="Times New Roman" pitchFamily="18" charset="0"/>
            <a:cs typeface="Times New Roman" pitchFamily="18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kern="1200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С, группы В, РР и др.</a:t>
          </a:r>
          <a:endParaRPr kumimoji="0" lang="ru-RU" sz="2400" b="1" i="0" u="none" strike="noStrike" kern="1200" cap="none" normalizeH="0" baseline="0" dirty="0" smtClean="0">
            <a:ln/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72009" y="1816786"/>
        <a:ext cx="4177335" cy="1279115"/>
      </dsp:txXfrm>
    </dsp:sp>
    <dsp:sp modelId="{D8F76B0C-5730-41F6-93B0-4801943C43DD}">
      <dsp:nvSpPr>
        <dsp:cNvPr id="0" name=""/>
        <dsp:cNvSpPr/>
      </dsp:nvSpPr>
      <dsp:spPr>
        <a:xfrm>
          <a:off x="4786573" y="1816786"/>
          <a:ext cx="3566353" cy="12791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kern="1200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Жирорастворимые</a:t>
          </a:r>
          <a:endParaRPr kumimoji="0" lang="ru-RU" sz="2400" b="1" i="0" u="none" strike="noStrike" kern="1200" cap="none" normalizeH="0" baseline="0" dirty="0" smtClean="0">
            <a:ln/>
            <a:effectLst/>
            <a:latin typeface="Times New Roman" pitchFamily="18" charset="0"/>
            <a:cs typeface="Times New Roman" pitchFamily="18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1" i="0" u="none" strike="noStrike" kern="1200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А, Е, Д, К</a:t>
          </a:r>
          <a:endParaRPr kumimoji="0" lang="ru-RU" sz="2400" b="1" i="0" u="none" strike="noStrike" kern="1200" cap="none" normalizeH="0" baseline="0" dirty="0" smtClean="0">
            <a:ln/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4786573" y="1816786"/>
        <a:ext cx="3566353" cy="127911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41B35A-13B5-4FA4-8F19-9DAF9A949E23}">
      <dsp:nvSpPr>
        <dsp:cNvPr id="0" name=""/>
        <dsp:cNvSpPr/>
      </dsp:nvSpPr>
      <dsp:spPr>
        <a:xfrm>
          <a:off x="0" y="0"/>
          <a:ext cx="8460432" cy="12629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0" lang="ru-RU" sz="16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Times New Roman" pitchFamily="18" charset="0"/>
            <a:cs typeface="Times New Roman" pitchFamily="18" charset="0"/>
          </a:endParaRP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Необходим для поддержания зрения, роста, улучшает структуру кожных покровов и регулирует работу нервной системы. </a:t>
          </a: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Содержится</a:t>
          </a:r>
          <a:r>
            <a:rPr lang="ru-RU" sz="1600" b="1" i="1" kern="1200" dirty="0" smtClean="0">
              <a:latin typeface="Times New Roman" pitchFamily="18" charset="0"/>
              <a:cs typeface="Times New Roman" pitchFamily="18" charset="0"/>
            </a:rPr>
            <a:t>: 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цитрусовых (лимонах, апельсинах), плодах красного и оранжевого цвета, а так же зеленых частях растений. </a:t>
          </a:r>
          <a:endParaRPr kumimoji="0" lang="ru-RU" sz="16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Times New Roman" pitchFamily="18" charset="0"/>
            <a:cs typeface="Times New Roman" pitchFamily="18" charset="0"/>
          </a:endParaRP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/>
        </a:p>
      </dsp:txBody>
      <dsp:txXfrm>
        <a:off x="1818383" y="0"/>
        <a:ext cx="6642048" cy="1262970"/>
      </dsp:txXfrm>
    </dsp:sp>
    <dsp:sp modelId="{C1B52038-8C76-425E-80D3-B0A80610275A}">
      <dsp:nvSpPr>
        <dsp:cNvPr id="0" name=""/>
        <dsp:cNvSpPr/>
      </dsp:nvSpPr>
      <dsp:spPr>
        <a:xfrm>
          <a:off x="359635" y="96283"/>
          <a:ext cx="1044220" cy="107040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2F9B86A-4395-44E2-A744-AE52E1ED7B3D}">
      <dsp:nvSpPr>
        <dsp:cNvPr id="0" name=""/>
        <dsp:cNvSpPr/>
      </dsp:nvSpPr>
      <dsp:spPr>
        <a:xfrm>
          <a:off x="0" y="1450382"/>
          <a:ext cx="8460432" cy="15112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Этот витамин помогает бороться с усталостью, сопротивляться инфекциями, но, вопреки широко распространенному мнению, никак не влияет на профилактику гриппа.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Содержится: 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Им богаты фрукты (особенно цитрусовые) и сырые овощи, но при условии, что они СВЕЖИЕ!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1818383" y="1450382"/>
        <a:ext cx="6642048" cy="1511207"/>
      </dsp:txXfrm>
    </dsp:sp>
    <dsp:sp modelId="{2B64D88F-2126-41ED-A98F-451A8CE64B54}">
      <dsp:nvSpPr>
        <dsp:cNvPr id="0" name=""/>
        <dsp:cNvSpPr/>
      </dsp:nvSpPr>
      <dsp:spPr>
        <a:xfrm>
          <a:off x="373468" y="1655081"/>
          <a:ext cx="962509" cy="101037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AA54CA3-05B0-4219-AC10-600B093A0A81}">
      <dsp:nvSpPr>
        <dsp:cNvPr id="0" name=""/>
        <dsp:cNvSpPr/>
      </dsp:nvSpPr>
      <dsp:spPr>
        <a:xfrm>
          <a:off x="0" y="3148648"/>
          <a:ext cx="8460432" cy="11285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Позволяет избегать кровотечений.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Содержится:</a:t>
          </a:r>
          <a:r>
            <a:rPr lang="ru-RU" sz="1800" b="1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клубнике.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18383" y="3148648"/>
        <a:ext cx="6642048" cy="1128565"/>
      </dsp:txXfrm>
    </dsp:sp>
    <dsp:sp modelId="{4C166271-93E5-4212-AF4E-D4A5CABCCCFA}">
      <dsp:nvSpPr>
        <dsp:cNvPr id="0" name=""/>
        <dsp:cNvSpPr/>
      </dsp:nvSpPr>
      <dsp:spPr>
        <a:xfrm>
          <a:off x="370803" y="3227359"/>
          <a:ext cx="1245206" cy="101037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65546CD-AE6D-45FB-92E4-6BF3AB4FAA5F}">
      <dsp:nvSpPr>
        <dsp:cNvPr id="0" name=""/>
        <dsp:cNvSpPr/>
      </dsp:nvSpPr>
      <dsp:spPr>
        <a:xfrm>
          <a:off x="0" y="4281633"/>
          <a:ext cx="8460432" cy="12629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Укрепляет иммунную систему.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Содержится:</a:t>
          </a:r>
          <a:r>
            <a:rPr lang="ru-RU" sz="1800" b="1" i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фруктах (бананах).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18383" y="4281633"/>
        <a:ext cx="6642048" cy="1262970"/>
      </dsp:txXfrm>
    </dsp:sp>
    <dsp:sp modelId="{478565F8-6421-48D8-8DFF-F1A5B28D6170}">
      <dsp:nvSpPr>
        <dsp:cNvPr id="0" name=""/>
        <dsp:cNvSpPr/>
      </dsp:nvSpPr>
      <dsp:spPr>
        <a:xfrm>
          <a:off x="288491" y="4425637"/>
          <a:ext cx="1367696" cy="97496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C3CB25-96A7-4A72-8090-05EDA71575B0}">
      <dsp:nvSpPr>
        <dsp:cNvPr id="0" name=""/>
        <dsp:cNvSpPr/>
      </dsp:nvSpPr>
      <dsp:spPr>
        <a:xfrm rot="21300000">
          <a:off x="28060" y="2323966"/>
          <a:ext cx="9087879" cy="1040699"/>
        </a:xfrm>
        <a:prstGeom prst="mathMinus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 prstMaterial="plastic">
          <a:bevelT w="80600" h="18600" prst="relaxedInset"/>
          <a:bevelB w="80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2DCE5D-29A1-47E5-9874-7C3B52E0AF83}">
      <dsp:nvSpPr>
        <dsp:cNvPr id="0" name=""/>
        <dsp:cNvSpPr/>
      </dsp:nvSpPr>
      <dsp:spPr>
        <a:xfrm>
          <a:off x="1097280" y="284431"/>
          <a:ext cx="2743200" cy="2275452"/>
        </a:xfrm>
        <a:prstGeom prst="down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72EA3DA-CCF8-40F5-BEA0-128DFD04B21F}">
      <dsp:nvSpPr>
        <dsp:cNvPr id="0" name=""/>
        <dsp:cNvSpPr/>
      </dsp:nvSpPr>
      <dsp:spPr>
        <a:xfrm>
          <a:off x="4846320" y="0"/>
          <a:ext cx="2926080" cy="2389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accent6">
                  <a:lumMod val="50000"/>
                </a:schemeClr>
              </a:solidFill>
            </a:rPr>
            <a:t>ФРУКТЫ И ЯГОДЫ  </a:t>
          </a:r>
          <a:endParaRPr lang="ru-RU" sz="3200" b="1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4846320" y="0"/>
        <a:ext cx="2926080" cy="2389225"/>
      </dsp:txXfrm>
    </dsp:sp>
    <dsp:sp modelId="{01FF4E30-58B3-4D7F-A4CD-88C9EB7995AF}">
      <dsp:nvSpPr>
        <dsp:cNvPr id="0" name=""/>
        <dsp:cNvSpPr/>
      </dsp:nvSpPr>
      <dsp:spPr>
        <a:xfrm>
          <a:off x="5259985" y="3128747"/>
          <a:ext cx="2743200" cy="2275452"/>
        </a:xfrm>
        <a:prstGeom prst="upArrow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0FF65A0-434E-40B4-AEAD-9B8A4561F7B7}">
      <dsp:nvSpPr>
        <dsp:cNvPr id="0" name=""/>
        <dsp:cNvSpPr/>
      </dsp:nvSpPr>
      <dsp:spPr>
        <a:xfrm>
          <a:off x="1371600" y="3299406"/>
          <a:ext cx="2926080" cy="2389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accent6">
                  <a:lumMod val="75000"/>
                </a:schemeClr>
              </a:solidFill>
            </a:rPr>
            <a:t>ФРУКТОВЫЕ СОКИ</a:t>
          </a:r>
          <a:endParaRPr lang="ru-RU" sz="3200" b="1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1371600" y="3299406"/>
        <a:ext cx="2926080" cy="23892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29DBB-C8F4-4202-A005-5F255C9C9452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6CA8D-697D-47B1-9C9E-4E78DD7D18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4" cstate="print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-med.ru/library/r/separate_feed.htm" TargetMode="External"/><Relationship Id="rId2" Type="http://schemas.openxmlformats.org/officeDocument/2006/relationships/hyperlink" Target="http://maletina-bio.narod.ru/photoalbum.html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1043608" y="2420888"/>
            <a:ext cx="7704856" cy="2448272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endParaRPr lang="ru-RU" sz="3600" b="1" kern="1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Тема:  Самый полезный сок</a:t>
            </a:r>
            <a:endParaRPr lang="ru-RU" sz="3600" b="1" kern="1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7744" y="980728"/>
            <a:ext cx="5089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Научно – практическая конференция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192" y="4365104"/>
            <a:ext cx="284380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ученица   3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класса </a:t>
            </a:r>
          </a:p>
          <a:p>
            <a:pPr>
              <a:lnSpc>
                <a:spcPct val="150000"/>
              </a:lnSpc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Лубенченко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Анастасия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 работы: </a:t>
            </a:r>
          </a:p>
          <a:p>
            <a:pPr>
              <a:lnSpc>
                <a:spcPct val="150000"/>
              </a:lnSpc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Жиренкина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Схема 3"/>
          <p:cNvGraphicFramePr/>
          <p:nvPr/>
        </p:nvGraphicFramePr>
        <p:xfrm>
          <a:off x="467544" y="1988840"/>
          <a:ext cx="8424936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51520" y="692696"/>
          <a:ext cx="8460432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0" y="620688"/>
          <a:ext cx="914400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 rot="21038724">
            <a:off x="3094774" y="3052320"/>
            <a:ext cx="3397212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ВИТАМИНЫ</a:t>
            </a:r>
            <a:endParaRPr lang="ru-RU" sz="40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3688" y="692696"/>
            <a:ext cx="1897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5 – 6 часов</a:t>
            </a:r>
            <a:endParaRPr lang="ru-RU" sz="28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0112" y="5877272"/>
            <a:ext cx="16482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15 минут</a:t>
            </a:r>
            <a:endParaRPr lang="ru-RU" sz="28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Лента лицом вниз 4"/>
          <p:cNvSpPr/>
          <p:nvPr/>
        </p:nvSpPr>
        <p:spPr>
          <a:xfrm>
            <a:off x="395536" y="1844824"/>
            <a:ext cx="4392488" cy="1188712"/>
          </a:xfrm>
          <a:prstGeom prst="ribbon">
            <a:avLst>
              <a:gd name="adj1" fmla="val 16667"/>
              <a:gd name="adj2" fmla="val 6652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способ приготовления</a:t>
            </a:r>
            <a:endParaRPr lang="ru-RU" sz="32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620688"/>
            <a:ext cx="599279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Классификация  соков</a:t>
            </a:r>
            <a:endParaRPr lang="ru-RU" sz="4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Лента лицом вниз 6"/>
          <p:cNvSpPr/>
          <p:nvPr/>
        </p:nvSpPr>
        <p:spPr>
          <a:xfrm>
            <a:off x="4355976" y="3356992"/>
            <a:ext cx="4392488" cy="1188712"/>
          </a:xfrm>
          <a:prstGeom prst="ribbon">
            <a:avLst>
              <a:gd name="adj1" fmla="val 16667"/>
              <a:gd name="adj2" fmla="val 66522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  тары</a:t>
            </a:r>
            <a:endParaRPr lang="ru-RU" sz="32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Лента лицом вниз 7"/>
          <p:cNvSpPr/>
          <p:nvPr/>
        </p:nvSpPr>
        <p:spPr>
          <a:xfrm>
            <a:off x="611560" y="4941168"/>
            <a:ext cx="4392488" cy="1188712"/>
          </a:xfrm>
          <a:prstGeom prst="ribbon">
            <a:avLst>
              <a:gd name="adj1" fmla="val 16667"/>
              <a:gd name="adj2" fmla="val 66522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основной  состав</a:t>
            </a:r>
            <a:endParaRPr lang="ru-RU" sz="32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руктовые и овощные соки: какой сок полезне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8748464" cy="5166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руктовые и овощные соки: какой сок полезне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642918"/>
            <a:ext cx="8286808" cy="571504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 descr="http://static3.babysfera.ru/5/a/0/b/37506123.76241588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076"/>
          <a:stretch>
            <a:fillRect/>
          </a:stretch>
        </p:blipFill>
        <p:spPr bwMode="auto">
          <a:xfrm>
            <a:off x="4572000" y="3717032"/>
            <a:ext cx="3022170" cy="2808312"/>
          </a:xfrm>
          <a:prstGeom prst="rect">
            <a:avLst/>
          </a:prstGeom>
          <a:noFill/>
        </p:spPr>
      </p:pic>
      <p:pic>
        <p:nvPicPr>
          <p:cNvPr id="35845" name="Picture 5" descr="http://cs543105.vk.me/v543105820/11f07/X9tQa6mZa6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3717032"/>
            <a:ext cx="3386061" cy="2792364"/>
          </a:xfrm>
          <a:prstGeom prst="rect">
            <a:avLst/>
          </a:prstGeom>
          <a:noFill/>
        </p:spPr>
      </p:pic>
      <p:pic>
        <p:nvPicPr>
          <p:cNvPr id="35847" name="Picture 7" descr="http://img-fotki.yandex.ru/get/4711/119528728.e1d/0_a6d77_6dcd35c2_XL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005064"/>
            <a:ext cx="2599738" cy="2852936"/>
          </a:xfrm>
          <a:prstGeom prst="rect">
            <a:avLst/>
          </a:prstGeom>
          <a:noFill/>
        </p:spPr>
      </p:pic>
      <p:pic>
        <p:nvPicPr>
          <p:cNvPr id="35849" name="Picture 9" descr="http://newanutrition.ru/wp-content/uploads/2015/08/%D0%BF%D0%B5%D1%80%D1%81%D0%B8%D0%BA%D0%BE%D0%B2%D1%8B%D0%B9-%D1%84%D1%80%D0%B5%D1%88-%D1%81-%D0%B3%D0%B3%D1%80%D0%B5%D0%BD%D0%B0%D0%B4%D0%B8%D0%BD%D0%BE%D0%BC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468560" y="3501008"/>
            <a:ext cx="3672408" cy="360191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619672" y="1340768"/>
            <a:ext cx="65994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Какими витаминами богаты соки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971600" y="764704"/>
            <a:ext cx="738881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Исследовательская  часть</a:t>
            </a:r>
            <a:endParaRPr kumimoji="0" lang="ru-RU" sz="4400" b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971600" y="1670611"/>
            <a:ext cx="288032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ru-RU" sz="32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Оборудование и  реактивы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lusana.ru/files/5601/573/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852936"/>
            <a:ext cx="3857652" cy="33218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572000" y="429309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яблочный,  апельсиновый, </a:t>
            </a:r>
          </a:p>
          <a:p>
            <a:pPr algn="ctr">
              <a:lnSpc>
                <a:spcPct val="150000"/>
              </a:lnSpc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мультифруктовый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персиковый 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соки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318635" y="4797152"/>
            <a:ext cx="882536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 меньше капель  потребовалось, тем большая вероятность, что витамина С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пробе либо очень мало, либо нет совсем.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907704" y="805935"/>
            <a:ext cx="55446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исследования </a:t>
            </a:r>
            <a:endParaRPr kumimoji="0" lang="ru-RU" sz="2800" b="1" u="none" strike="noStrike" normalizeH="0" baseline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19" y="1700810"/>
          <a:ext cx="8424937" cy="4241948"/>
        </p:xfrm>
        <a:graphic>
          <a:graphicData uri="http://schemas.openxmlformats.org/drawingml/2006/table">
            <a:tbl>
              <a:tblPr/>
              <a:tblGrid>
                <a:gridCol w="435773"/>
                <a:gridCol w="2588564"/>
                <a:gridCol w="2210583"/>
                <a:gridCol w="1677849"/>
                <a:gridCol w="1512168"/>
              </a:tblGrid>
              <a:tr h="5760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600" b="1" dirty="0" err="1">
                          <a:latin typeface="Times New Roman"/>
                          <a:ea typeface="Calibri"/>
                          <a:cs typeface="Times New Roman"/>
                        </a:rPr>
                        <a:t>п\п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Исследуемый объект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Количество йода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(в каплях)</a:t>
                      </a: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Наличие витамина С</a:t>
                      </a: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69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444444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Сок яблочный осветленный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9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444444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Нектар апельсиновый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0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444444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Нектар персик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9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444444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Нектар </a:t>
                      </a:r>
                      <a:r>
                        <a:rPr lang="ru-RU" sz="1600" b="1" dirty="0" err="1">
                          <a:solidFill>
                            <a:srgbClr val="444444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мультифруктовый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9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rgbClr val="444444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Свежевыжатый</a:t>
                      </a:r>
                      <a:r>
                        <a:rPr lang="ru-RU" sz="1600" b="1" dirty="0">
                          <a:solidFill>
                            <a:srgbClr val="444444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сок лимона 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9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rgbClr val="444444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Свежевыжатый</a:t>
                      </a:r>
                      <a:r>
                        <a:rPr lang="ru-RU" sz="1600" b="1" dirty="0">
                          <a:solidFill>
                            <a:srgbClr val="444444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сок апельсина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062" marR="630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464454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определить в домашних условиях наличие витамина С в отдельных продуктах питания.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51520" y="1772816"/>
            <a:ext cx="8643998" cy="4496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Гипотеза: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-338138" algn="ctr" eaLnBrk="1">
              <a:lnSpc>
                <a:spcPct val="153000"/>
              </a:lnSpc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выяснить в каких продуктах содержится  наибольшее количество витамина С, то их можно рекомендовать для регулярного употребления.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Практическая значимость исследования:  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остоит в том, что полученные результаты позволили нам выявить в каких продуктах содержится наибольшее количество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витамина 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179512" y="1544017"/>
            <a:ext cx="8676456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3600" b="1" i="1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ывод:</a:t>
            </a:r>
            <a:endParaRPr kumimoji="0" lang="ru-RU" sz="3600" b="1" i="0" u="none" strike="noStrike" normalizeH="0" baseline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наибольшее количество витамина С содержится в апельсиновых соках;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- в свежих фруктах, лимонах – содержание витамина С  почти в 2 раза выше, чем в соках;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содержание витамина С в апельсинах-фруктах  гораздо больше, чем в соках.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340768"/>
            <a:ext cx="831641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hangingPunct="0"/>
            <a:r>
              <a:rPr lang="ru-RU" sz="36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предполагаю, что:</a:t>
            </a:r>
            <a:endParaRPr lang="ru-RU" sz="3600" b="1" i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-     съесть фрукт гораздо полезнее, чем выпить сок;</a:t>
            </a:r>
          </a:p>
          <a:p>
            <a:pPr lvl="0" algn="just" eaLnBrk="0" hangingPunct="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-  состав соков сбалансирован, согласно требованиям к продукции, поэтому соки - полезный продукт, который должен входить в рацион человека;</a:t>
            </a:r>
          </a:p>
          <a:p>
            <a:pPr lvl="0" algn="just" eaLnBrk="0" hangingPunct="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- соки, которые мы покупаем – это обогащенный витамином С продукт.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>
          <a:xfrm>
            <a:off x="683568" y="188640"/>
            <a:ext cx="7885112" cy="812800"/>
          </a:xfrm>
          <a:prstGeom prst="rect">
            <a:avLst/>
          </a:prstGeom>
        </p:spPr>
        <p:txBody>
          <a:bodyPr/>
          <a:lstStyle/>
          <a:p>
            <a:pPr lvl="0" algn="ctr" hangingPunct="0">
              <a:defRPr/>
            </a:pPr>
            <a:r>
              <a:rPr lang="ru-RU" sz="36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Социологическое исследование</a:t>
            </a:r>
            <a:r>
              <a:rPr lang="ru-RU" sz="3600" i="1" dirty="0" smtClean="0"/>
              <a:t>.</a:t>
            </a:r>
            <a:endParaRPr kumimoji="0" lang="ru-RU" sz="3600" b="1" u="none" strike="noStrike" kern="1200" normalizeH="0" baseline="0" noProof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23528" y="908720"/>
            <a:ext cx="4320480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1.Что вы предпочитаете:</a:t>
            </a:r>
            <a:endParaRPr kumimoji="0" lang="ru-RU" sz="2800" u="none" strike="noStrike" normalizeH="0" baseline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1\Document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8964488" cy="5532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23528" y="476672"/>
            <a:ext cx="7992888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algn="ctr"/>
            <a:r>
              <a:rPr kumimoji="0" lang="ru-RU" sz="2800" u="none" strike="noStrike" normalizeH="0" baseline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Как часто Вы употребляете свежие фрукты? </a:t>
            </a:r>
            <a:endParaRPr kumimoji="0" lang="ru-RU" sz="2800" u="none" strike="noStrike" normalizeH="0" baseline="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1\Pictures\Рисунок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0"/>
            <a:ext cx="9612560" cy="6575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51520" y="548680"/>
            <a:ext cx="8568952" cy="95410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Каким  из перечисленных  фруктов  вы   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</a:t>
            </a: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отдаёте предпочтение?     </a:t>
            </a:r>
            <a:endParaRPr kumimoji="0" lang="ru-RU" sz="28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Documents\Рисунок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04664" y="188640"/>
            <a:ext cx="10945216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Pictures\Рисунок6.png"/>
          <p:cNvPicPr>
            <a:picLocks noChangeAspect="1" noChangeArrowheads="1"/>
          </p:cNvPicPr>
          <p:nvPr/>
        </p:nvPicPr>
        <p:blipFill>
          <a:blip r:embed="rId2" cstate="print"/>
          <a:srcRect l="4489" t="23301" r="4987"/>
          <a:stretch>
            <a:fillRect/>
          </a:stretch>
        </p:blipFill>
        <p:spPr bwMode="auto">
          <a:xfrm>
            <a:off x="0" y="836712"/>
            <a:ext cx="9144000" cy="5799609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620688"/>
            <a:ext cx="6876256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280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.Какой сок  вы предпочитаете:</a:t>
            </a:r>
            <a:endParaRPr kumimoji="0" lang="ru-RU" sz="2800" u="none" strike="noStrike" normalizeH="0" baseline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1520" y="908720"/>
            <a:ext cx="8892480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280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Хотели бы</a:t>
            </a:r>
            <a:r>
              <a:rPr kumimoji="0" lang="ru-RU" sz="2800" u="none" strike="noStrike" normalizeH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 узнать какой сок полезнее ? </a:t>
            </a:r>
            <a:endParaRPr kumimoji="0" lang="ru-RU" sz="2800" u="none" strike="noStrike" normalizeH="0" baseline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1\Pictures\Рисунок7.png"/>
          <p:cNvPicPr>
            <a:picLocks noChangeAspect="1" noChangeArrowheads="1"/>
          </p:cNvPicPr>
          <p:nvPr/>
        </p:nvPicPr>
        <p:blipFill>
          <a:blip r:embed="rId2" cstate="print"/>
          <a:srcRect r="25049"/>
          <a:stretch>
            <a:fillRect/>
          </a:stretch>
        </p:blipFill>
        <p:spPr bwMode="auto">
          <a:xfrm>
            <a:off x="827584" y="2996952"/>
            <a:ext cx="7416824" cy="3583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548680"/>
            <a:ext cx="8568952" cy="95410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/>
            <a:r>
              <a:rPr lang="ru-RU" sz="28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ru-RU" sz="280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Хотели бы вы узнать, как попадает сок в пакеты, а затем на прилавки магазинов? </a:t>
            </a:r>
            <a:endParaRPr kumimoji="0" lang="ru-RU" sz="2800" u="none" strike="noStrike" normalizeH="0" baseline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1\Documents\Рисунок8.png"/>
          <p:cNvPicPr>
            <a:picLocks noChangeAspect="1" noChangeArrowheads="1"/>
          </p:cNvPicPr>
          <p:nvPr/>
        </p:nvPicPr>
        <p:blipFill>
          <a:blip r:embed="rId2" cstate="print"/>
          <a:srcRect r="23729"/>
          <a:stretch>
            <a:fillRect/>
          </a:stretch>
        </p:blipFill>
        <p:spPr bwMode="auto">
          <a:xfrm>
            <a:off x="899592" y="1700808"/>
            <a:ext cx="7416824" cy="48217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79512" y="875538"/>
            <a:ext cx="878497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 большая часть предпочитают фрукты чем соки;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все опрошенные знают о пользе соков и фруктов,  и выбирают их из – за вкусовых качеств, пользы для организма;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  чаще всего это соки яблочный, персиковый, апельсиновый;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фрукты на столе у наших ребят бывают чаще – большая часть респондентов употребляет их еженедельно;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предпочтение отдается яблокам, апельсинам, персик, винограду;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употребляют фрукты, так же как и соки, потому что они полезны и вкусны.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332656"/>
            <a:ext cx="1584176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</a:t>
            </a:r>
            <a:endParaRPr kumimoji="0" lang="ru-RU" sz="2800" u="none" strike="noStrike" normalizeH="0" baseline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3131840" y="548680"/>
            <a:ext cx="23385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Заключение</a:t>
            </a:r>
            <a:endParaRPr kumimoji="0" lang="ru-RU" sz="2400" b="1" i="0" u="none" strike="noStrike" normalizeH="0" baseline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251520" y="1292677"/>
            <a:ext cx="828092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Согласно результатам исследования наши гипотезы подтвердились: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- наибольшее количество витамина С содержится в апельсиновых соках;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- в свежих фруктах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содержание витамина С  почти в 2 раза выше, чем в соках;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- содержание витамина С в апельсина, лимонах - фруктах  гораздо больше, чем в других фруктах.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Бесспорно одно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фрукты или соки, как источники витаминов, должны быть в рационе обязательно.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800" b="1" i="1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Ешьте фрукты, пейте соки и будьте  здоровы!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476672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/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 </a:t>
            </a: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251520" y="1268760"/>
            <a:ext cx="8640960" cy="4464050"/>
          </a:xfrm>
          <a:prstGeom prst="rect">
            <a:avLst/>
          </a:prstGeom>
        </p:spPr>
        <p:txBody>
          <a:bodyPr/>
          <a:lstStyle/>
          <a:p>
            <a:pPr marL="385763" marR="0" lvl="0" indent="-381000" algn="l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ru-RU" sz="24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Выяснить значение витамина С в жизни человека.</a:t>
            </a:r>
          </a:p>
          <a:p>
            <a:pPr marL="385763" marR="0" lvl="0" indent="-381000" algn="l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kumimoji="0" lang="ru-RU" sz="240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85763" marR="0" lvl="0" indent="-381000" algn="l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ru-RU" sz="24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 Провести опрос учащихся , как часто они употребляют, продукты питания, содержащие витамин С.</a:t>
            </a:r>
            <a:r>
              <a:rPr kumimoji="0" lang="ru-RU" sz="240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85763" marR="0" lvl="0" indent="-381000" algn="l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kumimoji="0" lang="ru-RU" sz="240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85763" marR="0" lvl="0" indent="-381000" algn="l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ru-RU" sz="240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4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Методом </a:t>
            </a:r>
            <a:r>
              <a:rPr kumimoji="0" lang="ru-RU" sz="240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йодометрии</a:t>
            </a:r>
            <a:r>
              <a:rPr kumimoji="0" lang="ru-RU" sz="24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выяснить в каких именно фруктах содержится наибольшее количество витамина С и, сравнив содержание витамина С в готовых и свежеприготовленных соках, рекомендовать их для употребления.</a:t>
            </a:r>
            <a:endParaRPr kumimoji="0" lang="ru-RU" sz="280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251520" y="474846"/>
            <a:ext cx="853244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Литература</a:t>
            </a:r>
            <a:endParaRPr kumimoji="0" lang="ru-RU" sz="2400" b="1" i="0" u="none" strike="noStrike" normalizeH="0" baseline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Самсонова А.Н.,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Ушева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В.Б.Москва,  Фруктовые и овощные соки. М., 1976год.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Амосов И.М.,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Бендет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Я.А. «Здоровье человека», М., 1984г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Железняков Ю .В.,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Назаренко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.М. «Учебно-исследовательские экологические проекты в обучении химии», «Химия в школе», 1999г 8.Кочнев Г.И. «организация проектно-созидатёльной формы обучения», «Химия в школе», 2000г.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Интернет – ресурс:</a:t>
            </a:r>
          </a:p>
          <a:p>
            <a:pPr marL="0" marR="0" lvl="0" indent="0" algn="l" defTabSz="914400" rtl="0" eaLnBrk="0" fontAlgn="t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http://maletina-bio.narod.ru/photoalbum.html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www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it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med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library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r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separate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_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feed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htm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www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farosplus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pitanie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bad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gazeta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_15/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sok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frukt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htm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179512" y="692696"/>
            <a:ext cx="8424936" cy="603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3000"/>
              </a:lnSpc>
            </a:pPr>
            <a:r>
              <a:rPr lang="ru-RU" sz="32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Предмет </a:t>
            </a:r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исследования:</a:t>
            </a:r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</a:rPr>
              <a:t>Витамин 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</a:rPr>
              <a:t>С</a:t>
            </a:r>
          </a:p>
        </p:txBody>
      </p:sp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251520" y="2996952"/>
            <a:ext cx="88924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Объект исследования:</a:t>
            </a:r>
            <a:r>
              <a:rPr lang="ru-RU" sz="32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</a:t>
            </a: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</a:t>
            </a:r>
            <a:endParaRPr lang="ru-RU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</a:rPr>
              <a:t>Продукты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</a:rPr>
              <a:t>: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</a:rPr>
              <a:t>фрукты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</a:rPr>
              <a:t>,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</a:rPr>
              <a:t>соки.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itchFamily="34" charset="0"/>
            </a:endParaRPr>
          </a:p>
        </p:txBody>
      </p:sp>
      <p:pic>
        <p:nvPicPr>
          <p:cNvPr id="2052" name="Picture 4" descr="http://askoprom.ru/images/yellow_bags_limon.png"/>
          <p:cNvPicPr>
            <a:picLocks noChangeAspect="1" noChangeArrowheads="1"/>
          </p:cNvPicPr>
          <p:nvPr/>
        </p:nvPicPr>
        <p:blipFill>
          <a:blip r:embed="rId2" cstate="print"/>
          <a:srcRect b="16971"/>
          <a:stretch>
            <a:fillRect/>
          </a:stretch>
        </p:blipFill>
        <p:spPr bwMode="auto">
          <a:xfrm rot="199700">
            <a:off x="6510238" y="1191151"/>
            <a:ext cx="2355704" cy="2343076"/>
          </a:xfrm>
          <a:prstGeom prst="rect">
            <a:avLst/>
          </a:prstGeom>
          <a:noFill/>
        </p:spPr>
      </p:pic>
      <p:pic>
        <p:nvPicPr>
          <p:cNvPr id="2054" name="Picture 6" descr="http://picsfab.com/download/image/49985/1920x1200_fruktyi-steklo-pitanie-moschnost-power-food-juice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3643314"/>
            <a:ext cx="4607880" cy="2879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857224" y="642918"/>
            <a:ext cx="77390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ru-RU" sz="3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Методы </a:t>
            </a:r>
            <a:r>
              <a:rPr lang="ru-RU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исследования</a:t>
            </a:r>
          </a:p>
        </p:txBody>
      </p:sp>
      <p:pic>
        <p:nvPicPr>
          <p:cNvPr id="8194" name="Picture 2" descr="http://lusana.ru/files/5601/573/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496"/>
            <a:ext cx="3857652" cy="33218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196" name="Picture 4" descr="http://www.pole-emplois.org/wp-content/uploads/2013/04/liste-site-offres-emploi.jpg"/>
          <p:cNvPicPr>
            <a:picLocks noChangeAspect="1" noChangeArrowheads="1"/>
          </p:cNvPicPr>
          <p:nvPr/>
        </p:nvPicPr>
        <p:blipFill>
          <a:blip r:embed="rId3" cstate="print"/>
          <a:srcRect l="11402" t="2906" r="10050" b="10909"/>
          <a:stretch>
            <a:fillRect/>
          </a:stretch>
        </p:blipFill>
        <p:spPr bwMode="auto">
          <a:xfrm>
            <a:off x="5286380" y="2000240"/>
            <a:ext cx="3476047" cy="4429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643042" y="2143116"/>
            <a:ext cx="2123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йодометрия</a:t>
            </a:r>
            <a:r>
              <a:rPr lang="ru-RU" sz="2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24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1428736"/>
            <a:ext cx="24817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анкетирование</a:t>
            </a:r>
            <a:endParaRPr lang="ru-RU" sz="24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899592" y="2060848"/>
            <a:ext cx="78851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Витамины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</a:endParaRPr>
          </a:p>
        </p:txBody>
      </p:sp>
      <p:pic>
        <p:nvPicPr>
          <p:cNvPr id="10248" name="Picture 8" descr="http://klinika.krasgmu.ru/images/polstat_aptechka_0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4005064"/>
            <a:ext cx="2519010" cy="2604885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00617" y="2852936"/>
            <a:ext cx="8843383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571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органические соединения, которые необходимы в малых количествах </a:t>
            </a:r>
          </a:p>
          <a:p>
            <a:pPr marL="0" marR="0" lvl="0" indent="5715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нормальной жизнедеятельности организма.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611560" y="188640"/>
            <a:ext cx="7885112" cy="6463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АСКОРБИНКА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Lunun Nikolay Ivanovi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3923928" cy="57027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31840" y="836712"/>
            <a:ext cx="69127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Николай  Иванович 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Лунин 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muzdrav.ru/images/6/8/prezentatsija-na-temu-vitaminy-raz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7164288" y="6237312"/>
            <a:ext cx="1800200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www.metod-kopilka.ru/images/doc/50/45195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8460432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879</Words>
  <Application>Microsoft Office PowerPoint</Application>
  <PresentationFormat>Экран (4:3)</PresentationFormat>
  <Paragraphs>147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Цель: определить в домашних условиях наличие витамина С в отдельных продуктах питания. . 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87</cp:revision>
  <dcterms:created xsi:type="dcterms:W3CDTF">2014-06-24T15:51:35Z</dcterms:created>
  <dcterms:modified xsi:type="dcterms:W3CDTF">2019-12-15T15:44:17Z</dcterms:modified>
</cp:coreProperties>
</file>