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33400"/>
            <a:ext cx="8568952" cy="2868168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Участник Всероссийского конкурса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«Воспитатель года России -2018»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39864"/>
            <a:ext cx="8352928" cy="2337408"/>
          </a:xfrm>
        </p:spPr>
        <p:txBody>
          <a:bodyPr>
            <a:normAutofit/>
          </a:bodyPr>
          <a:lstStyle/>
          <a:p>
            <a:r>
              <a:rPr lang="ru-RU" sz="3400" b="1" dirty="0" smtClean="0"/>
              <a:t>Белая Наталья Фёдоровна – </a:t>
            </a:r>
          </a:p>
          <a:p>
            <a:r>
              <a:rPr lang="ru-RU" sz="2400" b="1" dirty="0" smtClean="0"/>
              <a:t>инструктор по физической культуре</a:t>
            </a:r>
          </a:p>
          <a:p>
            <a:r>
              <a:rPr lang="ru-RU" sz="2400" b="1" dirty="0" smtClean="0"/>
              <a:t>МБДОУ № 5 «Аленушка»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8092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632848" cy="17281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Мастер 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класс </a:t>
            </a:r>
            <a:r>
              <a:rPr lang="ru-RU" sz="27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 изготовлению и использованию дидактического пособия</a:t>
            </a:r>
            <a:endParaRPr lang="ru-RU" sz="27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36912"/>
            <a:ext cx="8352928" cy="42210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Цель</a:t>
            </a:r>
            <a:r>
              <a:rPr lang="ru-RU" sz="2800" i="1" dirty="0" smtClean="0">
                <a:solidFill>
                  <a:srgbClr val="0070C0"/>
                </a:solidFill>
              </a:rPr>
              <a:t>: показать интеграцию образовательной области «Физическое развитие» с образовательной областью «Познавательное развитие», в частности, модуль – «Математика» </a:t>
            </a:r>
          </a:p>
          <a:p>
            <a:pPr>
              <a:lnSpc>
                <a:spcPct val="120000"/>
              </a:lnSpc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Задачи: </a:t>
            </a:r>
          </a:p>
          <a:p>
            <a:pPr>
              <a:lnSpc>
                <a:spcPct val="120000"/>
              </a:lnSpc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-</a:t>
            </a:r>
            <a:r>
              <a:rPr lang="ru-RU" sz="2800" i="1" dirty="0" smtClean="0">
                <a:solidFill>
                  <a:srgbClr val="0070C0"/>
                </a:solidFill>
              </a:rPr>
              <a:t>развивать </a:t>
            </a:r>
            <a:r>
              <a:rPr lang="ru-RU" sz="2800" i="1" dirty="0" smtClean="0">
                <a:solidFill>
                  <a:srgbClr val="0070C0"/>
                </a:solidFill>
              </a:rPr>
              <a:t>у детей зрительное восприятие, </a:t>
            </a:r>
            <a:r>
              <a:rPr lang="ru-RU" sz="2800" i="1" dirty="0" smtClean="0">
                <a:solidFill>
                  <a:srgbClr val="0070C0"/>
                </a:solidFill>
              </a:rPr>
              <a:t>логическое </a:t>
            </a:r>
            <a:r>
              <a:rPr lang="ru-RU" sz="2800" i="1" dirty="0" smtClean="0">
                <a:solidFill>
                  <a:srgbClr val="0070C0"/>
                </a:solidFill>
              </a:rPr>
              <a:t>мышление,</a:t>
            </a:r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smtClean="0">
                <a:solidFill>
                  <a:srgbClr val="0070C0"/>
                </a:solidFill>
              </a:rPr>
              <a:t>внимание;</a:t>
            </a:r>
            <a:endParaRPr lang="ru-RU" sz="2800" i="1" dirty="0" smtClean="0">
              <a:solidFill>
                <a:srgbClr val="0070C0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-развивать </a:t>
            </a:r>
            <a:r>
              <a:rPr lang="ru-RU" sz="2800" i="1" dirty="0" smtClean="0">
                <a:solidFill>
                  <a:srgbClr val="0070C0"/>
                </a:solidFill>
              </a:rPr>
              <a:t>ловкость</a:t>
            </a:r>
            <a:r>
              <a:rPr lang="ru-RU" sz="2800" i="1" dirty="0" smtClean="0">
                <a:solidFill>
                  <a:srgbClr val="0070C0"/>
                </a:solidFill>
              </a:rPr>
              <a:t>, глазомер, координацию движений, </a:t>
            </a:r>
            <a:r>
              <a:rPr lang="ru-RU" sz="2800" i="1" dirty="0" smtClean="0">
                <a:solidFill>
                  <a:srgbClr val="0070C0"/>
                </a:solidFill>
              </a:rPr>
              <a:t>скорость реакции</a:t>
            </a:r>
            <a:r>
              <a:rPr lang="ru-RU" sz="2800" i="1" dirty="0" smtClean="0">
                <a:solidFill>
                  <a:srgbClr val="0070C0"/>
                </a:solidFill>
              </a:rPr>
              <a:t>; </a:t>
            </a:r>
          </a:p>
          <a:p>
            <a:pPr>
              <a:lnSpc>
                <a:spcPct val="120000"/>
              </a:lnSpc>
              <a:buNone/>
            </a:pPr>
            <a:r>
              <a:rPr lang="ru-RU" sz="2800" i="1" dirty="0" smtClean="0">
                <a:solidFill>
                  <a:srgbClr val="0070C0"/>
                </a:solidFill>
              </a:rPr>
              <a:t>- </a:t>
            </a:r>
            <a:r>
              <a:rPr lang="ru-RU" sz="2800" i="1" dirty="0" smtClean="0">
                <a:solidFill>
                  <a:srgbClr val="0070C0"/>
                </a:solidFill>
              </a:rPr>
              <a:t>упражнять </a:t>
            </a:r>
            <a:r>
              <a:rPr lang="ru-RU" sz="2800" i="1" dirty="0" smtClean="0">
                <a:solidFill>
                  <a:srgbClr val="0070C0"/>
                </a:solidFill>
              </a:rPr>
              <a:t>их в прыжках, в порядковом и обратном счете, в решении простых примеров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72816"/>
            <a:ext cx="9144000" cy="923330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«Ловкий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математик»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064896" cy="54750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Пособие - авторская разработка.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Предназначена для детей 5-7 лет и состоит из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игрового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поля с секторами, на которых изображены цифры от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1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до 8. Количество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игроков—до 8 человек.</a:t>
            </a:r>
          </a:p>
          <a:p>
            <a:pPr>
              <a:buNone/>
            </a:pPr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Пособие можно использовать как для подгрупповых занятий, так и для индивидуальных.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5212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Рекомендуем использовать данное пособие в таких </a:t>
            </a:r>
            <a:r>
              <a:rPr lang="ru-RU" sz="3600" dirty="0" smtClean="0">
                <a:solidFill>
                  <a:srgbClr val="FFFF00"/>
                </a:solidFill>
              </a:rPr>
              <a:t>играх: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«Посчитай</a:t>
            </a:r>
            <a:r>
              <a:rPr lang="ru-RU" b="1" dirty="0" smtClean="0"/>
              <a:t>, не ошибись»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(прыжки на одной ноге)</a:t>
            </a:r>
          </a:p>
          <a:p>
            <a:pPr>
              <a:buNone/>
            </a:pPr>
            <a:r>
              <a:rPr lang="ru-RU" dirty="0" smtClean="0"/>
              <a:t>Ведущий дает задание: попрыгать на </a:t>
            </a:r>
            <a:r>
              <a:rPr lang="ru-RU" dirty="0" smtClean="0"/>
              <a:t>одной ноге</a:t>
            </a:r>
            <a:r>
              <a:rPr lang="ru-RU" dirty="0" smtClean="0"/>
              <a:t>, наступая </a:t>
            </a:r>
            <a:r>
              <a:rPr lang="ru-RU" dirty="0" smtClean="0"/>
              <a:t>последовательно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—	на </a:t>
            </a:r>
            <a:r>
              <a:rPr lang="ru-RU" dirty="0" smtClean="0"/>
              <a:t>цифры </a:t>
            </a:r>
            <a:r>
              <a:rPr lang="ru-RU" dirty="0" smtClean="0"/>
              <a:t>от </a:t>
            </a:r>
            <a:r>
              <a:rPr lang="ru-RU" dirty="0" smtClean="0"/>
              <a:t>1 до </a:t>
            </a:r>
            <a:r>
              <a:rPr lang="ru-RU" dirty="0" smtClean="0"/>
              <a:t>8; на цифры от </a:t>
            </a:r>
            <a:r>
              <a:rPr lang="ru-RU" dirty="0" smtClean="0"/>
              <a:t>8 до 1;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—	только на цифры, обозначающие четные числа;</a:t>
            </a:r>
          </a:p>
          <a:p>
            <a:pPr>
              <a:buNone/>
            </a:pPr>
            <a:r>
              <a:rPr lang="ru-RU" dirty="0" smtClean="0"/>
              <a:t>—	только на цифры, обозначающие нечетные числа.</a:t>
            </a:r>
          </a:p>
          <a:p>
            <a:pPr>
              <a:buNone/>
            </a:pPr>
            <a:r>
              <a:rPr lang="ru-RU" dirty="0" smtClean="0"/>
              <a:t>Выигрывает тот, кто при прыжке не коснулся пола второй ногой, не ошибся при счете и в </a:t>
            </a:r>
            <a:r>
              <a:rPr lang="ru-RU" dirty="0" smtClean="0"/>
              <a:t>обозначении четных </a:t>
            </a:r>
            <a:r>
              <a:rPr lang="ru-RU" dirty="0" smtClean="0"/>
              <a:t>и нечетных чисел и быстро выполнил задание.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«Ловкий математик»</a:t>
            </a:r>
          </a:p>
          <a:p>
            <a:pPr>
              <a:buNone/>
            </a:pPr>
            <a:r>
              <a:rPr lang="ru-RU" dirty="0" smtClean="0"/>
              <a:t>(прыжки на двух ногах)</a:t>
            </a:r>
          </a:p>
          <a:p>
            <a:pPr>
              <a:buNone/>
            </a:pPr>
            <a:r>
              <a:rPr lang="ru-RU" dirty="0" smtClean="0"/>
              <a:t>Ведущий дает </a:t>
            </a:r>
            <a:r>
              <a:rPr lang="ru-RU" dirty="0" smtClean="0"/>
              <a:t>задание для пары детей:</a:t>
            </a:r>
          </a:p>
          <a:p>
            <a:pPr>
              <a:buNone/>
            </a:pPr>
            <a:r>
              <a:rPr lang="ru-RU" dirty="0" smtClean="0"/>
              <a:t>— из каких чисел состоит число 5? Прыгните на эти числа.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 *первая пара детей прыгает на одну комбинацию цифр, а вторая пара – на другую.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003232" cy="396044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«Соседи»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>(с мячом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Задание для двух команд.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Ведущий </a:t>
            </a:r>
            <a:r>
              <a:rPr lang="ru-RU" dirty="0" smtClean="0"/>
              <a:t>дает задание: </a:t>
            </a:r>
            <a:r>
              <a:rPr lang="ru-RU" dirty="0" smtClean="0"/>
              <a:t>назовите соседей числа  8, покажите их ударом мяча.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Выигрывает </a:t>
            </a:r>
            <a:r>
              <a:rPr lang="ru-RU" dirty="0" smtClean="0"/>
              <a:t>тот, кто не допустит ошибки при попадании мячом в нужную цифру.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410445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«Реши правильно»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Ведущий дает </a:t>
            </a:r>
            <a:r>
              <a:rPr lang="ru-RU" dirty="0" smtClean="0"/>
              <a:t>задание: решите </a:t>
            </a:r>
            <a:r>
              <a:rPr lang="ru-RU" dirty="0" smtClean="0"/>
              <a:t>пример на </a:t>
            </a:r>
            <a:r>
              <a:rPr lang="ru-RU" dirty="0" smtClean="0"/>
              <a:t>сложение, </a:t>
            </a:r>
            <a:r>
              <a:rPr lang="ru-RU" dirty="0" smtClean="0"/>
              <a:t>например 2+3. Ребенок прыгает в </a:t>
            </a:r>
            <a:r>
              <a:rPr lang="ru-RU" dirty="0" smtClean="0"/>
              <a:t>сектор с цифрой </a:t>
            </a:r>
            <a:r>
              <a:rPr lang="ru-RU" dirty="0" smtClean="0"/>
              <a:t>5 на одной </a:t>
            </a:r>
            <a:r>
              <a:rPr lang="ru-RU" dirty="0" smtClean="0"/>
              <a:t>ноге. У меня в руках было 4 шарика, 1 лопнул. Сколько осталось шариков? Прыгни на правильный ответ </a:t>
            </a:r>
            <a:r>
              <a:rPr lang="ru-RU" dirty="0" smtClean="0"/>
              <a:t>и т.д. Выигрывает тот, кто правильно </a:t>
            </a:r>
            <a:r>
              <a:rPr lang="ru-RU" dirty="0" smtClean="0"/>
              <a:t>выполнит задание.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7455024" cy="484632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«Ёлочка»</a:t>
            </a:r>
          </a:p>
          <a:p>
            <a:pPr>
              <a:buNone/>
            </a:pPr>
            <a:r>
              <a:rPr lang="ru-RU" dirty="0" smtClean="0"/>
              <a:t>(эстафетная игра)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Деление на команды</a:t>
            </a:r>
          </a:p>
          <a:p>
            <a:pPr>
              <a:buNone/>
            </a:pPr>
            <a:r>
              <a:rPr lang="ru-RU" dirty="0" smtClean="0"/>
              <a:t>Ведущий </a:t>
            </a:r>
            <a:r>
              <a:rPr lang="ru-RU" dirty="0" smtClean="0"/>
              <a:t>дает задание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 по сигналу участники команды по очереди должны составить из треугольников Ёлочку из четных и нечетных чисел. (1-я команда от2до8, 2-я команда от1до7)</a:t>
            </a:r>
          </a:p>
          <a:p>
            <a:pPr>
              <a:buNone/>
            </a:pPr>
            <a:r>
              <a:rPr lang="ru-RU" dirty="0" smtClean="0"/>
              <a:t> 2. пропрыгать по цифрам на одной ноге и вернуться в команду.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10_x64\Desktop\Новая папка\IMG_07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31137">
            <a:off x="266148" y="444330"/>
            <a:ext cx="4330824" cy="2886304"/>
          </a:xfrm>
          <a:prstGeom prst="rect">
            <a:avLst/>
          </a:prstGeom>
          <a:noFill/>
        </p:spPr>
      </p:pic>
      <p:pic>
        <p:nvPicPr>
          <p:cNvPr id="1027" name="Picture 3" descr="C:\Users\Win10_x64\Desktop\Новая папка\IMG_0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00058">
            <a:off x="3399329" y="1094806"/>
            <a:ext cx="4981046" cy="3370050"/>
          </a:xfrm>
          <a:prstGeom prst="rect">
            <a:avLst/>
          </a:prstGeom>
          <a:noFill/>
        </p:spPr>
      </p:pic>
      <p:pic>
        <p:nvPicPr>
          <p:cNvPr id="1028" name="Picture 4" descr="C:\Users\Win10_x64\Desktop\Новая папка\IMG_07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60075">
            <a:off x="435787" y="2536842"/>
            <a:ext cx="6048672" cy="4032448"/>
          </a:xfrm>
          <a:prstGeom prst="rect">
            <a:avLst/>
          </a:prstGeom>
          <a:noFill/>
        </p:spPr>
      </p:pic>
      <p:pic>
        <p:nvPicPr>
          <p:cNvPr id="1029" name="Picture 5" descr="C:\Users\Win10_x64\Desktop\Новая папка\IMG_077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42126">
            <a:off x="3087844" y="2611705"/>
            <a:ext cx="5830879" cy="3888432"/>
          </a:xfrm>
          <a:prstGeom prst="rect">
            <a:avLst/>
          </a:prstGeom>
          <a:noFill/>
        </p:spPr>
      </p:pic>
      <p:pic>
        <p:nvPicPr>
          <p:cNvPr id="1030" name="Picture 6" descr="C:\Users\Win10_x64\Desktop\Новая папка\IMG_07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60648"/>
            <a:ext cx="5940043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FFCA0C"/>
      </a:accent1>
      <a:accent2>
        <a:srgbClr val="00B0F0"/>
      </a:accent2>
      <a:accent3>
        <a:srgbClr val="00B050"/>
      </a:accent3>
      <a:accent4>
        <a:srgbClr val="FAFF33"/>
      </a:accent4>
      <a:accent5>
        <a:srgbClr val="FE3ECC"/>
      </a:accent5>
      <a:accent6>
        <a:srgbClr val="FF0000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362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Участник Всероссийского конкурса «Воспитатель года России -2018» </vt:lpstr>
      <vt:lpstr>Мастер класс по изготовлению и использованию дидактического пособия</vt:lpstr>
      <vt:lpstr>Слайд 3</vt:lpstr>
      <vt:lpstr>Рекомендуем использовать данное пособие в таких играх: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Win10_x64</dc:creator>
  <cp:lastModifiedBy>Пользователь Windows</cp:lastModifiedBy>
  <cp:revision>20</cp:revision>
  <dcterms:created xsi:type="dcterms:W3CDTF">2018-01-22T10:12:14Z</dcterms:created>
  <dcterms:modified xsi:type="dcterms:W3CDTF">2018-01-22T13:39:58Z</dcterms:modified>
</cp:coreProperties>
</file>