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5" r:id="rId10"/>
    <p:sldId id="269" r:id="rId11"/>
    <p:sldId id="263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9EE9D94-E365-4BE6-B621-B8249CA91E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8A0065-9197-460F-923D-6E33867F1E06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9D94-E365-4BE6-B621-B8249CA91E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0065-9197-460F-923D-6E33867F1E06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9D94-E365-4BE6-B621-B8249CA91E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0065-9197-460F-923D-6E33867F1E06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9D94-E365-4BE6-B621-B8249CA91E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0065-9197-460F-923D-6E33867F1E0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9D94-E365-4BE6-B621-B8249CA91E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0065-9197-460F-923D-6E33867F1E0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9D94-E365-4BE6-B621-B8249CA91E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0065-9197-460F-923D-6E33867F1E0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9D94-E365-4BE6-B621-B8249CA91E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0065-9197-460F-923D-6E33867F1E06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9D94-E365-4BE6-B621-B8249CA91E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0065-9197-460F-923D-6E33867F1E06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9D94-E365-4BE6-B621-B8249CA91E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0065-9197-460F-923D-6E33867F1E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9D94-E365-4BE6-B621-B8249CA91E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0065-9197-460F-923D-6E33867F1E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9D94-E365-4BE6-B621-B8249CA91E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0065-9197-460F-923D-6E33867F1E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9EE9D94-E365-4BE6-B621-B8249CA91E20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D8A0065-9197-460F-923D-6E33867F1E0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E%D0%B2%D1%80%D0%B5%D0%BC%D0%B5%D0%BD%D0%BD%D0%B8%D0%BA_(%D0%B6%D1%83%D1%80%D0%BD%D0%B0%D0%BB)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F%D1%83%D1%88%D0%BA%D0%B8%D0%BD,_%D0%90%D0%BB%D0%B5%D0%BA%D1%81%D0%B0%D0%BD%D0%B4%D1%80_%D0%A1%D0%B5%D1%80%D0%B3%D0%B5%D0%B5%D0%B2%D0%B8%D1%87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s://ru.wikipedia.org/wiki/%D0%A2%D1%83%D1%80%D0%B3%D0%B5%D0%BD%D0%B5%D0%B2,_%D0%98%D0%B2%D0%B0%D0%BD_%D0%A1%D0%B5%D1%80%D0%B3%D0%B5%D0%B5%D0%B2%D0%B8%D1%87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Николай Алексеевич Некрасов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6 класс</a:t>
            </a:r>
          </a:p>
          <a:p>
            <a:r>
              <a:rPr lang="ru-RU" dirty="0">
                <a:effectLst/>
              </a:rPr>
              <a:t>К учебнику «Литература. 6 класс: Учебник для общеобразовательных организаций; под ред. В.Я. Коровиной. – М.: Просвещение, 2019».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493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В1862 – 1875 годах Некрасов летом жил в усадьбе </a:t>
            </a:r>
            <a:r>
              <a:rPr lang="ru-RU" sz="3200" dirty="0" err="1" smtClean="0"/>
              <a:t>Карабиха</a:t>
            </a:r>
            <a:r>
              <a:rPr lang="ru-RU" sz="3200" dirty="0"/>
              <a:t> </a:t>
            </a:r>
            <a:r>
              <a:rPr lang="ru-RU" sz="3200" dirty="0" smtClean="0"/>
              <a:t>Ярославской губернии. 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04864"/>
            <a:ext cx="4752528" cy="3341340"/>
          </a:xfrm>
        </p:spPr>
      </p:pic>
      <p:sp>
        <p:nvSpPr>
          <p:cNvPr id="5" name="TextBox 4"/>
          <p:cNvSpPr txBox="1"/>
          <p:nvPr/>
        </p:nvSpPr>
        <p:spPr>
          <a:xfrm>
            <a:off x="5148064" y="2636912"/>
            <a:ext cx="388843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Здесь были написаны поэмы: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«Мороз, Красный нос», </a:t>
            </a:r>
          </a:p>
          <a:p>
            <a:pPr algn="ctr"/>
            <a:r>
              <a:rPr lang="ru-RU" sz="2800" dirty="0" smtClean="0"/>
              <a:t>«Русские женщины», </a:t>
            </a:r>
          </a:p>
          <a:p>
            <a:pPr algn="ctr"/>
            <a:r>
              <a:rPr lang="ru-RU" sz="2800" dirty="0" smtClean="0"/>
              <a:t>«Дедушка», </a:t>
            </a:r>
          </a:p>
          <a:p>
            <a:pPr algn="ctr"/>
            <a:r>
              <a:rPr lang="ru-RU" sz="2800" dirty="0"/>
              <a:t>г</a:t>
            </a:r>
            <a:r>
              <a:rPr lang="ru-RU" sz="2800" dirty="0" smtClean="0"/>
              <a:t>лавы поэмы «Кому на Руси жить хорошо»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5813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899592" y="188640"/>
            <a:ext cx="7756525" cy="1054100"/>
          </a:xfrm>
        </p:spPr>
        <p:txBody>
          <a:bodyPr/>
          <a:lstStyle/>
          <a:p>
            <a:r>
              <a:rPr lang="ru-RU" sz="3200" dirty="0" smtClean="0"/>
              <a:t>«Железная дорога», 1862г. </a:t>
            </a:r>
            <a:endParaRPr lang="ru-RU" sz="3200" dirty="0"/>
          </a:p>
        </p:txBody>
      </p:sp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251520" y="1124744"/>
            <a:ext cx="8640762" cy="56166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/>
              <a:t>В основу произведения легли </a:t>
            </a:r>
            <a:r>
              <a:rPr lang="ru-RU" sz="2800" b="1" dirty="0"/>
              <a:t>исторические факты</a:t>
            </a:r>
            <a:r>
              <a:rPr lang="ru-RU" sz="2800" dirty="0"/>
              <a:t>. Речь в нем идет о строительстве в 1846–1851 гг. </a:t>
            </a:r>
            <a:r>
              <a:rPr lang="ru-RU" sz="2800" b="1" dirty="0"/>
              <a:t>Николаевской железной дороги</a:t>
            </a:r>
            <a:r>
              <a:rPr lang="ru-RU" sz="2800" dirty="0"/>
              <a:t>, соединившей </a:t>
            </a:r>
            <a:r>
              <a:rPr lang="ru-RU" sz="2800" b="1" dirty="0"/>
              <a:t>Москву и Петербург</a:t>
            </a:r>
            <a:r>
              <a:rPr lang="ru-RU" sz="2800" dirty="0"/>
              <a:t>. Этой работой руководил управляющий путями сообщения и публичными зданиями граф П.А. </a:t>
            </a:r>
            <a:r>
              <a:rPr lang="ru-RU" sz="2800" dirty="0" err="1"/>
              <a:t>Клейнмихель</a:t>
            </a:r>
            <a:r>
              <a:rPr lang="ru-RU" sz="2800" dirty="0"/>
              <a:t>. Люди работали в тяжелейших условиях: тысячи умирали от голода и болезней, у них не было необходимой одежды, за малейшее ослушание их жестоко наказывали плетьми. </a:t>
            </a:r>
            <a:endParaRPr lang="ru-RU" sz="2800" dirty="0" smtClean="0"/>
          </a:p>
          <a:p>
            <a:pPr marL="0" indent="0" algn="ctr">
              <a:buNone/>
            </a:pPr>
            <a:r>
              <a:rPr lang="ru-RU" sz="2800" dirty="0" smtClean="0"/>
              <a:t>Впервые </a:t>
            </a:r>
            <a:r>
              <a:rPr lang="ru-RU" sz="2800" dirty="0"/>
              <a:t>стихотворение было опубликовано в </a:t>
            </a:r>
            <a:r>
              <a:rPr lang="ru-RU" sz="2800" b="1" dirty="0"/>
              <a:t>1865 году в журнале «Современник»</a:t>
            </a:r>
            <a:r>
              <a:rPr lang="ru-RU" sz="2800" dirty="0"/>
              <a:t>. Оно имело подзаголовок: «Посвящается детям». </a:t>
            </a:r>
          </a:p>
        </p:txBody>
      </p:sp>
    </p:spTree>
    <p:extLst>
      <p:ext uri="{BB962C8B-B14F-4D97-AF65-F5344CB8AC3E}">
        <p14:creationId xmlns:p14="http://schemas.microsoft.com/office/powerpoint/2010/main" val="251120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899592" y="188640"/>
            <a:ext cx="7756525" cy="1054100"/>
          </a:xfrm>
        </p:spPr>
        <p:txBody>
          <a:bodyPr/>
          <a:lstStyle/>
          <a:p>
            <a:r>
              <a:rPr lang="ru-RU" sz="3200" dirty="0" smtClean="0"/>
              <a:t>«Железная дорога», 1862г. </a:t>
            </a:r>
            <a:endParaRPr lang="ru-RU" sz="3200" dirty="0"/>
          </a:p>
        </p:txBody>
      </p:sp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251520" y="1124744"/>
            <a:ext cx="8640762" cy="56166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/>
              <a:t>Стихотворение мы можем отнести </a:t>
            </a:r>
            <a:r>
              <a:rPr lang="ru-RU" sz="2800" b="1" dirty="0"/>
              <a:t>к гражданской лирике</a:t>
            </a:r>
            <a:r>
              <a:rPr lang="ru-RU" sz="2800" dirty="0"/>
              <a:t>. </a:t>
            </a:r>
            <a:endParaRPr lang="ru-RU" sz="2800" dirty="0" smtClean="0"/>
          </a:p>
          <a:p>
            <a:pPr marL="0" indent="0" algn="ctr">
              <a:buNone/>
            </a:pPr>
            <a:r>
              <a:rPr lang="ru-RU" sz="2800" dirty="0" smtClean="0"/>
              <a:t>Жанрово-композиционная </a:t>
            </a:r>
            <a:r>
              <a:rPr lang="ru-RU" sz="2800" dirty="0"/>
              <a:t>структура его сложна. Построено оно </a:t>
            </a:r>
            <a:r>
              <a:rPr lang="ru-RU" sz="2800" b="1" dirty="0"/>
              <a:t>в форме разговора </a:t>
            </a:r>
            <a:r>
              <a:rPr lang="ru-RU" sz="2800" dirty="0"/>
              <a:t>пассажиров, условным попутчиком которых является сам автор. </a:t>
            </a:r>
            <a:r>
              <a:rPr lang="ru-RU" sz="2800" b="1" dirty="0"/>
              <a:t>Основная тема </a:t>
            </a:r>
            <a:r>
              <a:rPr lang="ru-RU" sz="2800" dirty="0"/>
              <a:t>– раздумья о тяжелой, трагической судьбе русского народа. </a:t>
            </a:r>
            <a:endParaRPr lang="ru-RU" sz="2800" dirty="0" smtClean="0"/>
          </a:p>
          <a:p>
            <a:pPr marL="0" indent="0" algn="ctr">
              <a:buNone/>
            </a:pPr>
            <a:r>
              <a:rPr lang="ru-RU" sz="2800" dirty="0" smtClean="0"/>
              <a:t>Картины </a:t>
            </a:r>
            <a:r>
              <a:rPr lang="ru-RU" sz="2800" dirty="0"/>
              <a:t>подневольного труда. Мечта поэта о «прекрасной поре» в жизни народа. Величие народа — созидателя материальных и духовных ценностей. 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364097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ru-RU" sz="3200" dirty="0" smtClean="0"/>
              <a:t>Домашнее </a:t>
            </a:r>
            <a:r>
              <a:rPr lang="ru-RU" sz="3200" dirty="0"/>
              <a:t>задание: 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Прочитать стихотворение (стр. 173 – 179).  «Творческое задание» на стр. 180 (устный развернутый ответ).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0672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значение </a:t>
            </a:r>
            <a:r>
              <a:rPr lang="ru-RU" dirty="0"/>
              <a:t>эпиграфа, </a:t>
            </a:r>
            <a:endParaRPr lang="ru-RU" dirty="0" smtClean="0"/>
          </a:p>
          <a:p>
            <a:pPr algn="ctr"/>
            <a:r>
              <a:rPr lang="ru-RU" dirty="0" smtClean="0"/>
              <a:t>роль  </a:t>
            </a:r>
            <a:r>
              <a:rPr lang="ru-RU" dirty="0"/>
              <a:t>пейзажа,  </a:t>
            </a:r>
            <a:endParaRPr lang="ru-RU" dirty="0" smtClean="0"/>
          </a:p>
          <a:p>
            <a:pPr algn="ctr"/>
            <a:r>
              <a:rPr lang="ru-RU" dirty="0" smtClean="0"/>
              <a:t>сочетание </a:t>
            </a:r>
            <a:r>
              <a:rPr lang="ru-RU" dirty="0"/>
              <a:t>реальных </a:t>
            </a:r>
            <a:r>
              <a:rPr lang="ru-RU" dirty="0" smtClean="0"/>
              <a:t>и </a:t>
            </a:r>
            <a:r>
              <a:rPr lang="ru-RU" dirty="0"/>
              <a:t>фантастических картин, </a:t>
            </a:r>
            <a:endParaRPr lang="ru-RU" dirty="0" smtClean="0"/>
          </a:p>
          <a:p>
            <a:pPr algn="ctr"/>
            <a:r>
              <a:rPr lang="ru-RU" dirty="0" smtClean="0"/>
              <a:t>диалог-спор</a:t>
            </a:r>
            <a:r>
              <a:rPr lang="ru-RU" dirty="0"/>
              <a:t>. </a:t>
            </a:r>
            <a:endParaRPr lang="ru-RU" dirty="0" smtClean="0"/>
          </a:p>
          <a:p>
            <a:pPr algn="ctr"/>
            <a:r>
              <a:rPr lang="ru-RU" dirty="0" smtClean="0"/>
              <a:t>Значение </a:t>
            </a:r>
            <a:r>
              <a:rPr lang="ru-RU" dirty="0"/>
              <a:t>риторических вопросов. </a:t>
            </a:r>
            <a:endParaRPr lang="ru-RU" dirty="0" smtClean="0"/>
          </a:p>
          <a:p>
            <a:pPr algn="ctr"/>
            <a:r>
              <a:rPr lang="ru-RU" dirty="0" smtClean="0"/>
              <a:t>Начальные </a:t>
            </a:r>
            <a:r>
              <a:rPr lang="ru-RU" dirty="0"/>
              <a:t>представления о строфе. </a:t>
            </a:r>
            <a:endParaRPr lang="ru-RU" dirty="0" smtClean="0"/>
          </a:p>
          <a:p>
            <a:pPr algn="ctr"/>
            <a:r>
              <a:rPr lang="ru-RU" dirty="0" smtClean="0"/>
              <a:t>Понятие </a:t>
            </a:r>
            <a:r>
              <a:rPr lang="ru-RU" dirty="0"/>
              <a:t>о диалоге.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Н.А. Некрасов. Своеобразие композиции стихотворения «Железная дорога»: </a:t>
            </a:r>
          </a:p>
        </p:txBody>
      </p:sp>
    </p:spTree>
    <p:extLst>
      <p:ext uri="{BB962C8B-B14F-4D97-AF65-F5344CB8AC3E}">
        <p14:creationId xmlns:p14="http://schemas.microsoft.com/office/powerpoint/2010/main" val="754617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276872"/>
            <a:ext cx="3309451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Николай Алексеевич Некрасов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55976" y="2348880"/>
            <a:ext cx="42484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1821 – 1877 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  <a:p>
            <a:pPr algn="ctr"/>
            <a:r>
              <a:rPr lang="ru-RU" sz="2800" dirty="0" smtClean="0"/>
              <a:t>Автор каких уже знакомых вам  произведений?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0413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276872"/>
            <a:ext cx="3309451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Николай Алексеевич Некрасов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55976" y="2348880"/>
            <a:ext cx="42484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«Крестьянские дети»</a:t>
            </a:r>
          </a:p>
          <a:p>
            <a:pPr algn="ctr"/>
            <a:endParaRPr lang="ru-RU" sz="2800" dirty="0"/>
          </a:p>
          <a:p>
            <a:pPr algn="ctr"/>
            <a:r>
              <a:rPr lang="ru-RU" sz="2800" dirty="0" smtClean="0"/>
              <a:t>«На Волге»</a:t>
            </a:r>
          </a:p>
          <a:p>
            <a:pPr algn="ctr"/>
            <a:endParaRPr lang="ru-RU" sz="2800" dirty="0"/>
          </a:p>
          <a:p>
            <a:pPr algn="ctr"/>
            <a:r>
              <a:rPr lang="ru-RU" sz="2800" dirty="0" smtClean="0"/>
              <a:t>«Мороз, Красный нос»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Познакомимся со стихотворением </a:t>
            </a:r>
            <a:endParaRPr lang="ru-RU" sz="2800" dirty="0"/>
          </a:p>
          <a:p>
            <a:pPr algn="ctr"/>
            <a:r>
              <a:rPr lang="ru-RU" sz="2800" dirty="0" smtClean="0"/>
              <a:t>«Железная дорога»</a:t>
            </a:r>
          </a:p>
          <a:p>
            <a:pPr algn="ctr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22521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76872"/>
            <a:ext cx="5303520" cy="376428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Сельцо </a:t>
            </a:r>
            <a:r>
              <a:rPr lang="ru-RU" sz="3200" dirty="0" err="1" smtClean="0"/>
              <a:t>Грешнево</a:t>
            </a:r>
            <a:r>
              <a:rPr lang="ru-RU" sz="3200" dirty="0" smtClean="0"/>
              <a:t> Ярославской губернии</a:t>
            </a:r>
            <a:r>
              <a:rPr lang="ru-RU" sz="3200" dirty="0"/>
              <a:t> </a:t>
            </a:r>
            <a:r>
              <a:rPr lang="ru-RU" sz="3200" dirty="0" smtClean="0"/>
              <a:t>– родовая  </a:t>
            </a:r>
            <a:r>
              <a:rPr lang="ru-RU" sz="3200" dirty="0"/>
              <a:t>вотчина Некрасовых.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68144" y="2204864"/>
            <a:ext cx="30243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Первым владельцем был дед поэта.</a:t>
            </a:r>
          </a:p>
          <a:p>
            <a:pPr algn="ctr"/>
            <a:r>
              <a:rPr lang="ru-RU" sz="2000" dirty="0" smtClean="0"/>
              <a:t>Выйдя </a:t>
            </a:r>
            <a:r>
              <a:rPr lang="ru-RU" sz="2000" dirty="0"/>
              <a:t>в отставку в чине </a:t>
            </a:r>
            <a:r>
              <a:rPr lang="ru-RU" sz="2000" dirty="0" smtClean="0"/>
              <a:t>майора, отец поэта </a:t>
            </a:r>
            <a:r>
              <a:rPr lang="ru-RU" sz="2000" dirty="0"/>
              <a:t>летом 1826 </a:t>
            </a:r>
            <a:r>
              <a:rPr lang="ru-RU" sz="2000" dirty="0" smtClean="0"/>
              <a:t>года</a:t>
            </a:r>
            <a:r>
              <a:rPr lang="ru-RU" sz="2000" dirty="0"/>
              <a:t> переехал </a:t>
            </a:r>
            <a:r>
              <a:rPr lang="ru-RU" sz="2000" dirty="0" smtClean="0"/>
              <a:t>из</a:t>
            </a:r>
            <a:r>
              <a:rPr lang="ru-RU" sz="2000" dirty="0"/>
              <a:t> Украины, где служил, в </a:t>
            </a:r>
            <a:r>
              <a:rPr lang="ru-RU" sz="2000" dirty="0" err="1"/>
              <a:t>Грешнево</a:t>
            </a:r>
            <a:r>
              <a:rPr lang="ru-RU" sz="2000" dirty="0"/>
              <a:t>. </a:t>
            </a:r>
            <a:r>
              <a:rPr lang="ru-RU" sz="2000" dirty="0" smtClean="0"/>
              <a:t>Семья </a:t>
            </a:r>
            <a:r>
              <a:rPr lang="ru-RU" sz="2000" dirty="0"/>
              <a:t>его состояла из шестерых человек: жены Елены </a:t>
            </a:r>
            <a:r>
              <a:rPr lang="ru-RU" sz="2000" dirty="0" smtClean="0"/>
              <a:t>Андреевны, дочерей </a:t>
            </a:r>
            <a:r>
              <a:rPr lang="ru-RU" sz="2000" dirty="0"/>
              <a:t>Елизаветы и Анны и сыновей Андрея, Николая и Константина. </a:t>
            </a:r>
          </a:p>
        </p:txBody>
      </p:sp>
    </p:spTree>
    <p:extLst>
      <p:ext uri="{BB962C8B-B14F-4D97-AF65-F5344CB8AC3E}">
        <p14:creationId xmlns:p14="http://schemas.microsoft.com/office/powerpoint/2010/main" val="106264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Ярославская гимназия</a:t>
            </a:r>
          </a:p>
          <a:p>
            <a:pPr algn="ctr"/>
            <a:r>
              <a:rPr lang="ru-RU" sz="2800" dirty="0" smtClean="0"/>
              <a:t>В 16 лет отправлен в Петербург для поступления в </a:t>
            </a:r>
            <a:r>
              <a:rPr lang="ru-RU" sz="2800" b="1" dirty="0" smtClean="0"/>
              <a:t>Дворянский полк</a:t>
            </a:r>
            <a:r>
              <a:rPr lang="ru-RU" sz="2800" dirty="0" smtClean="0"/>
              <a:t> (военную школу), но решил поступать в Петербургский университет. Стал </a:t>
            </a:r>
            <a:r>
              <a:rPr lang="ru-RU" sz="2800" dirty="0"/>
              <a:t>готовиться к вступительному экзамену. Он его не выдержал и поступил </a:t>
            </a:r>
            <a:r>
              <a:rPr lang="ru-RU" sz="2800" b="1" dirty="0"/>
              <a:t>вольнослушателем</a:t>
            </a:r>
            <a:r>
              <a:rPr lang="ru-RU" sz="2800" dirty="0"/>
              <a:t> на филологический факультет.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Образование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32656"/>
            <a:ext cx="2286000" cy="141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1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197274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Во время учебы в Ярославской </a:t>
            </a:r>
            <a:r>
              <a:rPr lang="ru-RU" dirty="0" smtClean="0"/>
              <a:t>гимназии писал шутливые стихи о друзьях и учителях – для всех, серьезные – для себя. </a:t>
            </a:r>
          </a:p>
          <a:p>
            <a:pPr marL="0" indent="0" algn="ctr">
              <a:buNone/>
            </a:pPr>
            <a:r>
              <a:rPr lang="ru-RU" dirty="0" smtClean="0"/>
              <a:t>Увлекался творчеством поэтов: </a:t>
            </a:r>
          </a:p>
          <a:p>
            <a:pPr marL="0" indent="0" algn="ctr">
              <a:buNone/>
            </a:pPr>
            <a:endParaRPr lang="ru-RU" dirty="0" smtClean="0"/>
          </a:p>
          <a:p>
            <a:pPr algn="ctr"/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Начало творчества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933056"/>
            <a:ext cx="2254917" cy="27363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3828457"/>
            <a:ext cx="1955944" cy="28409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55776" y="414908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А.С. Пушкина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5733256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Джоржа</a:t>
            </a:r>
            <a:r>
              <a:rPr lang="ru-RU" dirty="0" smtClean="0"/>
              <a:t> Гордона Байрона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338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492896"/>
            <a:ext cx="2703207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Знакомство с Виссарионом Григорьевичем Белинским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23928" y="2780928"/>
            <a:ext cx="46805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Виссарион Григорьевич Белинский о стихотворении «В дороге»: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i="1" dirty="0" smtClean="0"/>
              <a:t>«Да знаете ли вы, что вы поэт  - и поэт истинный!»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102868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276872"/>
            <a:ext cx="2361862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Работа в журнале «Современник»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915816" y="2060848"/>
            <a:ext cx="604867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 1846-1847 гг. приобрёл </a:t>
            </a:r>
            <a:r>
              <a:rPr lang="ru-RU" sz="2800" dirty="0"/>
              <a:t>в аренду </a:t>
            </a:r>
            <a:r>
              <a:rPr lang="ru-RU" sz="2800" dirty="0" smtClean="0"/>
              <a:t>журнал </a:t>
            </a:r>
            <a:r>
              <a:rPr lang="ru-RU" sz="2800" dirty="0"/>
              <a:t>«</a:t>
            </a:r>
            <a:r>
              <a:rPr lang="ru-RU" sz="2800" dirty="0">
                <a:hlinkClick r:id="rId3" tooltip="Современник (журнал)"/>
              </a:rPr>
              <a:t>Современник</a:t>
            </a:r>
            <a:r>
              <a:rPr lang="ru-RU" sz="2800" dirty="0"/>
              <a:t>», основанный ещё </a:t>
            </a:r>
            <a:r>
              <a:rPr lang="ru-RU" sz="2800" dirty="0">
                <a:hlinkClick r:id="rId4" tooltip="Пушкин, Александр Сергеевич"/>
              </a:rPr>
              <a:t>Александром Пушкиным</a:t>
            </a:r>
            <a:r>
              <a:rPr lang="ru-RU" sz="2800" dirty="0"/>
              <a:t>. Литературная </a:t>
            </a:r>
            <a:r>
              <a:rPr lang="ru-RU" sz="2800" dirty="0" smtClean="0"/>
              <a:t>молодёжь присоединилась </a:t>
            </a:r>
            <a:r>
              <a:rPr lang="ru-RU" sz="2800" dirty="0"/>
              <a:t>к Некрасову. В «Современник» </a:t>
            </a:r>
            <a:r>
              <a:rPr lang="ru-RU" sz="2800" dirty="0" smtClean="0"/>
              <a:t>перешёл </a:t>
            </a:r>
            <a:r>
              <a:rPr lang="ru-RU" sz="2800" dirty="0"/>
              <a:t>и </a:t>
            </a:r>
            <a:r>
              <a:rPr lang="ru-RU" sz="2800" dirty="0" smtClean="0"/>
              <a:t>Белинский.  Некрасов </a:t>
            </a:r>
            <a:r>
              <a:rPr lang="ru-RU" sz="2800" dirty="0"/>
              <a:t>взял на себя основную тяжесть работы. </a:t>
            </a:r>
            <a:r>
              <a:rPr lang="ru-RU" sz="2800" dirty="0" smtClean="0"/>
              <a:t>Ему приходилось перечитывать, править и даже переписывать тексты.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726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179512" y="1196752"/>
            <a:ext cx="8784976" cy="8640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На </a:t>
            </a:r>
            <a:r>
              <a:rPr lang="ru-RU" dirty="0"/>
              <a:t>страницах журнала «Современник» нашли свою славу и признание </a:t>
            </a:r>
            <a:endParaRPr lang="ru-RU" dirty="0" smtClean="0"/>
          </a:p>
          <a:p>
            <a:pPr marL="0" indent="0">
              <a:buNone/>
            </a:pPr>
            <a:endParaRPr lang="ru-RU" dirty="0" smtClean="0">
              <a:hlinkClick r:id="rId2" tooltip="Тургенев, Иван Сергеевич"/>
            </a:endParaRPr>
          </a:p>
          <a:p>
            <a:pPr marL="0" indent="0">
              <a:buNone/>
            </a:pPr>
            <a:endParaRPr lang="ru-RU" dirty="0" smtClean="0">
              <a:hlinkClick r:id="rId2" tooltip="Тургенев, Иван Сергеевич"/>
            </a:endParaRPr>
          </a:p>
          <a:p>
            <a:pPr marL="0" indent="0">
              <a:buNone/>
            </a:pPr>
            <a:endParaRPr lang="ru-RU" dirty="0">
              <a:hlinkClick r:id="rId2" tooltip="Тургенев, Иван Сергеевич"/>
            </a:endParaRPr>
          </a:p>
          <a:p>
            <a:pPr marL="0" indent="0">
              <a:buNone/>
            </a:pPr>
            <a:endParaRPr lang="ru-RU" dirty="0" smtClean="0">
              <a:hlinkClick r:id="rId2" tooltip="Тургенев, Иван Сергеевич"/>
            </a:endParaRPr>
          </a:p>
          <a:p>
            <a:pPr marL="0" indent="0">
              <a:buNone/>
            </a:pPr>
            <a:endParaRPr lang="ru-RU" dirty="0">
              <a:hlinkClick r:id="rId2" tooltip="Тургенев, Иван Сергеевич"/>
            </a:endParaRPr>
          </a:p>
          <a:p>
            <a:pPr marL="0" indent="0">
              <a:buNone/>
            </a:pPr>
            <a:endParaRPr lang="ru-RU" dirty="0" smtClean="0">
              <a:hlinkClick r:id="rId2" tooltip="Тургенев, Иван Сергеевич"/>
            </a:endParaRPr>
          </a:p>
          <a:p>
            <a:pPr marL="0" indent="0">
              <a:buNone/>
            </a:pPr>
            <a:endParaRPr lang="ru-RU" dirty="0">
              <a:hlinkClick r:id="rId2" tooltip="Тургенев, Иван Сергеевич"/>
            </a:endParaRPr>
          </a:p>
          <a:p>
            <a:pPr marL="0" indent="0">
              <a:buNone/>
            </a:pPr>
            <a:endParaRPr lang="ru-RU" dirty="0" smtClean="0">
              <a:hlinkClick r:id="rId2" tooltip="Тургенев, Иван Сергеевич"/>
            </a:endParaRPr>
          </a:p>
          <a:p>
            <a:pPr marL="0" indent="0">
              <a:buNone/>
            </a:pPr>
            <a:endParaRPr lang="ru-RU" dirty="0">
              <a:hlinkClick r:id="rId2" tooltip="Тургенев, Иван Сергеевич"/>
            </a:endParaRPr>
          </a:p>
          <a:p>
            <a:pPr marL="0" indent="0">
              <a:buNone/>
            </a:pPr>
            <a:endParaRPr lang="ru-RU" dirty="0" smtClean="0">
              <a:hlinkClick r:id="rId2" tooltip="Тургенев, Иван Сергеевич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755576" y="188640"/>
            <a:ext cx="7756525" cy="1054100"/>
          </a:xfrm>
        </p:spPr>
        <p:txBody>
          <a:bodyPr/>
          <a:lstStyle/>
          <a:p>
            <a:r>
              <a:rPr lang="ru-RU" sz="3200" dirty="0" smtClean="0"/>
              <a:t>Некрасов стал </a:t>
            </a:r>
            <a:r>
              <a:rPr lang="ru-RU" sz="3200" dirty="0"/>
              <a:t>успешным открывателем новых талантов.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26" y="2060848"/>
            <a:ext cx="2459282" cy="29969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4526" y="5157192"/>
            <a:ext cx="2459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И.С. Тургенев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709" y="2568818"/>
            <a:ext cx="2272427" cy="29577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05869" y="5526524"/>
            <a:ext cx="1530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Л. Н. Толстой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012" y="2828226"/>
            <a:ext cx="2089436" cy="313699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15012" y="6237312"/>
            <a:ext cx="2089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Ф.М. Достоевский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8551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100</TotalTime>
  <Words>460</Words>
  <Application>Microsoft Office PowerPoint</Application>
  <PresentationFormat>Экран (4:3)</PresentationFormat>
  <Paragraphs>72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Твердый переплет</vt:lpstr>
      <vt:lpstr>Николай Алексеевич Некрасов</vt:lpstr>
      <vt:lpstr>Николай Алексеевич Некрасов</vt:lpstr>
      <vt:lpstr>Николай Алексеевич Некрасов</vt:lpstr>
      <vt:lpstr>Сельцо Грешнево Ярославской губернии – родовая  вотчина Некрасовых. </vt:lpstr>
      <vt:lpstr>Образование</vt:lpstr>
      <vt:lpstr>Начало творчества</vt:lpstr>
      <vt:lpstr>Знакомство с Виссарионом Григорьевичем Белинским</vt:lpstr>
      <vt:lpstr>Работа в журнале «Современник»</vt:lpstr>
      <vt:lpstr>Некрасов стал успешным открывателем новых талантов. </vt:lpstr>
      <vt:lpstr>В1862 – 1875 годах Некрасов летом жил в усадьбе Карабиха Ярославской губернии. </vt:lpstr>
      <vt:lpstr>«Железная дорога», 1862г. </vt:lpstr>
      <vt:lpstr>«Железная дорога», 1862г. </vt:lpstr>
      <vt:lpstr>Домашнее задание: </vt:lpstr>
      <vt:lpstr>Н.А. Некрасов. Своеобразие композиции стихотворения «Железная дорога»: </vt:lpstr>
    </vt:vector>
  </TitlesOfParts>
  <Company>ГОУ ВПО РГМУ Росздрава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Николай Алексеевич Некрасов</dc:title>
  <dc:creator>lenovo</dc:creator>
  <cp:lastModifiedBy>lenovo</cp:lastModifiedBy>
  <cp:revision>10</cp:revision>
  <dcterms:created xsi:type="dcterms:W3CDTF">2019-12-15T13:34:16Z</dcterms:created>
  <dcterms:modified xsi:type="dcterms:W3CDTF">2019-12-15T15:16:04Z</dcterms:modified>
</cp:coreProperties>
</file>