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12" r:id="rId2"/>
    <p:sldId id="313" r:id="rId3"/>
    <p:sldId id="267" r:id="rId4"/>
    <p:sldId id="269" r:id="rId5"/>
    <p:sldId id="279" r:id="rId6"/>
    <p:sldId id="266" r:id="rId7"/>
    <p:sldId id="270" r:id="rId8"/>
    <p:sldId id="265" r:id="rId9"/>
    <p:sldId id="271" r:id="rId10"/>
    <p:sldId id="263" r:id="rId11"/>
    <p:sldId id="277" r:id="rId12"/>
    <p:sldId id="278" r:id="rId13"/>
    <p:sldId id="285" r:id="rId14"/>
    <p:sldId id="280" r:id="rId15"/>
    <p:sldId id="286" r:id="rId16"/>
    <p:sldId id="281" r:id="rId17"/>
    <p:sldId id="287" r:id="rId18"/>
    <p:sldId id="304" r:id="rId19"/>
    <p:sldId id="288" r:id="rId20"/>
    <p:sldId id="289" r:id="rId21"/>
    <p:sldId id="290" r:id="rId22"/>
    <p:sldId id="291" r:id="rId23"/>
    <p:sldId id="292" r:id="rId24"/>
    <p:sldId id="293" r:id="rId25"/>
    <p:sldId id="294" r:id="rId26"/>
    <p:sldId id="305" r:id="rId27"/>
    <p:sldId id="306" r:id="rId28"/>
    <p:sldId id="307" r:id="rId29"/>
    <p:sldId id="308" r:id="rId30"/>
    <p:sldId id="309" r:id="rId31"/>
    <p:sldId id="310" r:id="rId32"/>
    <p:sldId id="311" r:id="rId33"/>
    <p:sldId id="314" r:id="rId34"/>
    <p:sldId id="295" r:id="rId35"/>
    <p:sldId id="296" r:id="rId36"/>
    <p:sldId id="297" r:id="rId37"/>
    <p:sldId id="298" r:id="rId38"/>
    <p:sldId id="299" r:id="rId39"/>
    <p:sldId id="301" r:id="rId40"/>
    <p:sldId id="302" r:id="rId41"/>
    <p:sldId id="303" r:id="rId4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990033"/>
    <a:srgbClr val="006600"/>
    <a:srgbClr val="FF3300"/>
    <a:srgbClr val="660066"/>
    <a:srgbClr val="CC3300"/>
    <a:srgbClr val="CC0099"/>
    <a:srgbClr val="0000FF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4555" autoAdjust="0"/>
  </p:normalViewPr>
  <p:slideViewPr>
    <p:cSldViewPr>
      <p:cViewPr varScale="1">
        <p:scale>
          <a:sx n="54" d="100"/>
          <a:sy n="54" d="100"/>
        </p:scale>
        <p:origin x="-182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B2232-C77B-47DD-9B56-6F5CBE190CB9}" type="datetimeFigureOut">
              <a:rPr lang="ru-RU" smtClean="0"/>
              <a:t>07.12.2019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4201D-48C9-469F-BC11-F63CB5983C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73608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B2232-C77B-47DD-9B56-6F5CBE190CB9}" type="datetimeFigureOut">
              <a:rPr lang="ru-RU" smtClean="0"/>
              <a:t>07.12.2019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4201D-48C9-469F-BC11-F63CB5983C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63100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B2232-C77B-47DD-9B56-6F5CBE190CB9}" type="datetimeFigureOut">
              <a:rPr lang="ru-RU" smtClean="0"/>
              <a:t>07.12.2019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4201D-48C9-469F-BC11-F63CB5983C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24732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B2232-C77B-47DD-9B56-6F5CBE190CB9}" type="datetimeFigureOut">
              <a:rPr lang="ru-RU" smtClean="0"/>
              <a:t>07.12.2019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4201D-48C9-469F-BC11-F63CB5983C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78911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B2232-C77B-47DD-9B56-6F5CBE190CB9}" type="datetimeFigureOut">
              <a:rPr lang="ru-RU" smtClean="0"/>
              <a:t>07.12.2019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4201D-48C9-469F-BC11-F63CB5983C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5944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B2232-C77B-47DD-9B56-6F5CBE190CB9}" type="datetimeFigureOut">
              <a:rPr lang="ru-RU" smtClean="0"/>
              <a:t>07.12.2019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4201D-48C9-469F-BC11-F63CB5983C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15953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B2232-C77B-47DD-9B56-6F5CBE190CB9}" type="datetimeFigureOut">
              <a:rPr lang="ru-RU" smtClean="0"/>
              <a:t>07.12.2019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4201D-48C9-469F-BC11-F63CB5983C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54831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B2232-C77B-47DD-9B56-6F5CBE190CB9}" type="datetimeFigureOut">
              <a:rPr lang="ru-RU" smtClean="0"/>
              <a:t>07.12.2019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4201D-48C9-469F-BC11-F63CB5983C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23463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B2232-C77B-47DD-9B56-6F5CBE190CB9}" type="datetimeFigureOut">
              <a:rPr lang="ru-RU" smtClean="0"/>
              <a:t>07.12.2019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4201D-48C9-469F-BC11-F63CB5983C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06832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B2232-C77B-47DD-9B56-6F5CBE190CB9}" type="datetimeFigureOut">
              <a:rPr lang="ru-RU" smtClean="0"/>
              <a:t>07.12.2019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4201D-48C9-469F-BC11-F63CB5983C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26219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B2232-C77B-47DD-9B56-6F5CBE190CB9}" type="datetimeFigureOut">
              <a:rPr lang="ru-RU" smtClean="0"/>
              <a:t>07.12.2019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4201D-48C9-469F-BC11-F63CB5983C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25207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7B2232-C77B-47DD-9B56-6F5CBE190CB9}" type="datetimeFigureOut">
              <a:rPr lang="ru-RU" smtClean="0"/>
              <a:t>07.12.2019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D4201D-48C9-469F-BC11-F63CB5983C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57650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10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Документы\Desktop\оь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88640"/>
            <a:ext cx="1944216" cy="1368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51520" y="1916832"/>
            <a:ext cx="842493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8000" b="1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        Огонь:</a:t>
            </a:r>
          </a:p>
          <a:p>
            <a:r>
              <a:rPr lang="ru-RU" sz="8000" b="1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    он  </a:t>
            </a:r>
            <a:r>
              <a:rPr lang="ru-RU" sz="8000" b="1" dirty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друг  </a:t>
            </a:r>
            <a:r>
              <a:rPr lang="ru-RU" sz="8000" b="1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или</a:t>
            </a:r>
          </a:p>
          <a:p>
            <a:r>
              <a:rPr lang="ru-RU" sz="8000" b="1" dirty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8000" b="1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          враг</a:t>
            </a:r>
            <a:r>
              <a:rPr lang="ru-RU" sz="8000" b="1" dirty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8000" dirty="0"/>
          </a:p>
        </p:txBody>
      </p:sp>
    </p:spTree>
    <p:extLst>
      <p:ext uri="{BB962C8B-B14F-4D97-AF65-F5344CB8AC3E}">
        <p14:creationId xmlns:p14="http://schemas.microsoft.com/office/powerpoint/2010/main" val="13356322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1124744"/>
            <a:ext cx="8352928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i="1" dirty="0"/>
              <a:t> </a:t>
            </a:r>
            <a:r>
              <a:rPr lang="ru-RU" sz="5400" b="1" i="1" dirty="0">
                <a:latin typeface="Times New Roman" pitchFamily="18" charset="0"/>
                <a:cs typeface="Times New Roman" pitchFamily="18" charset="0"/>
              </a:rPr>
              <a:t>Голова  огнем  пылает,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5400" b="1" i="1" dirty="0">
                <a:latin typeface="Times New Roman" pitchFamily="18" charset="0"/>
                <a:cs typeface="Times New Roman" pitchFamily="18" charset="0"/>
              </a:rPr>
              <a:t>Тело  тает  и  сгорает.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5400" b="1" i="1" dirty="0">
                <a:latin typeface="Times New Roman" pitchFamily="18" charset="0"/>
                <a:cs typeface="Times New Roman" pitchFamily="18" charset="0"/>
              </a:rPr>
              <a:t>Я  полезной  быть  хочу: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5400" b="1" i="1" dirty="0">
                <a:latin typeface="Times New Roman" pitchFamily="18" charset="0"/>
                <a:cs typeface="Times New Roman" pitchFamily="18" charset="0"/>
              </a:rPr>
              <a:t>Лампы  нет  -  я  посвечу!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800" b="1" i="1" dirty="0"/>
              <a:t> 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2233492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2276872"/>
            <a:ext cx="8352928" cy="24776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5500" b="1" dirty="0" smtClean="0">
                <a:latin typeface="Times New Roman" pitchFamily="18" charset="0"/>
                <a:cs typeface="Times New Roman" pitchFamily="18" charset="0"/>
              </a:rPr>
              <a:t>  Свечка</a:t>
            </a:r>
            <a:endParaRPr lang="ru-RU" sz="155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0506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1340769"/>
            <a:ext cx="770485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dirty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Огонь  -  друг  человека.  Без  него  невозможна  жизнь  на  земле.</a:t>
            </a:r>
            <a:endParaRPr lang="ru-RU" sz="4800" dirty="0">
              <a:solidFill>
                <a:srgbClr val="FF33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0788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3" descr="55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1" y="548680"/>
            <a:ext cx="2270056" cy="1618755"/>
          </a:xfrm>
          <a:prstGeom prst="ellipse">
            <a:avLst/>
          </a:prstGeom>
          <a:effectLst>
            <a:glow rad="63500">
              <a:schemeClr val="accent6">
                <a:satMod val="175000"/>
                <a:alpha val="40000"/>
              </a:schemeClr>
            </a:glow>
            <a:softEdge rad="31750"/>
          </a:effectLst>
        </p:spPr>
      </p:pic>
      <p:pic>
        <p:nvPicPr>
          <p:cNvPr id="3" name="Рисунок 2" descr="чай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60232" y="214356"/>
            <a:ext cx="1944216" cy="1953079"/>
          </a:xfrm>
          <a:prstGeom prst="roundRect">
            <a:avLst/>
          </a:prstGeom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71802" y="548680"/>
            <a:ext cx="2071702" cy="2261697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"/>
          </a:effectLst>
        </p:spPr>
      </p:pic>
      <p:pic>
        <p:nvPicPr>
          <p:cNvPr id="5" name="Рисунок 4" descr="23.jpe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40152" y="2810376"/>
            <a:ext cx="3024336" cy="2346815"/>
          </a:xfrm>
          <a:prstGeom prst="ellipse">
            <a:avLst/>
          </a:prstGeom>
          <a:effectLst>
            <a:softEdge rad="31750"/>
          </a:effectLst>
        </p:spPr>
      </p:pic>
      <p:pic>
        <p:nvPicPr>
          <p:cNvPr id="6" name="Рисунок 13" descr="image7.jp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rot="840057">
            <a:off x="904492" y="3403426"/>
            <a:ext cx="1549023" cy="17907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плита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500430" y="4298798"/>
            <a:ext cx="1928826" cy="1938514"/>
          </a:xfrm>
          <a:prstGeom prst="roundRect">
            <a:avLst/>
          </a:prstGeom>
        </p:spPr>
      </p:pic>
    </p:spTree>
    <p:extLst>
      <p:ext uri="{BB962C8B-B14F-4D97-AF65-F5344CB8AC3E}">
        <p14:creationId xmlns:p14="http://schemas.microsoft.com/office/powerpoint/2010/main" val="29665961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000"/>
                            </p:stCondLst>
                            <p:childTnLst>
                              <p:par>
                                <p:cTn id="2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6000"/>
                            </p:stCondLst>
                            <p:childTnLst>
                              <p:par>
                                <p:cTn id="28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8000"/>
                            </p:stCondLst>
                            <p:childTnLst>
                              <p:par>
                                <p:cTn id="3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0"/>
                            </p:stCondLst>
                            <p:childTnLst>
                              <p:par>
                                <p:cTn id="40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1844824"/>
            <a:ext cx="8352928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8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Огонь  -  враг. </a:t>
            </a:r>
            <a:endParaRPr lang="ru-RU" sz="8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404576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C:\Documents and Settings\Admin\Рабочий стол\внеклассное мероприятие\картинки\1255248473_h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817329">
            <a:off x="5898627" y="559454"/>
            <a:ext cx="3108324" cy="2702810"/>
          </a:xfrm>
          <a:prstGeom prst="round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3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>
          <a:xfrm rot="21017230">
            <a:off x="677610" y="819003"/>
            <a:ext cx="2724411" cy="2551994"/>
          </a:xfrm>
          <a:prstGeom prst="snip2Diag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5" name="Рисунок 4" descr="45.jpe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44008" y="4148629"/>
            <a:ext cx="3096344" cy="2504605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20643015">
            <a:off x="551465" y="4517549"/>
            <a:ext cx="2449513" cy="1757362"/>
          </a:xfrm>
          <a:prstGeom prst="ellipse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41059146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000"/>
                            </p:stCondLst>
                            <p:childTnLst>
                              <p:par>
                                <p:cTn id="12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000"/>
                            </p:stCondLst>
                            <p:childTnLst>
                              <p:par>
                                <p:cTn id="1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9000"/>
                            </p:stCondLst>
                            <p:childTnLst>
                              <p:par>
                                <p:cTn id="2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620688"/>
            <a:ext cx="864096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i="1" dirty="0">
                <a:solidFill>
                  <a:srgbClr val="FF6600"/>
                </a:solidFill>
                <a:latin typeface="Times New Roman" pitchFamily="18" charset="0"/>
                <a:cs typeface="Times New Roman" pitchFamily="18" charset="0"/>
              </a:rPr>
              <a:t>Но  бывает  огонь   и  другим  -</a:t>
            </a:r>
            <a:endParaRPr lang="ru-RU" sz="4800" dirty="0">
              <a:solidFill>
                <a:srgbClr val="FF66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4800" b="1" i="1" dirty="0">
                <a:solidFill>
                  <a:srgbClr val="FF6600"/>
                </a:solidFill>
                <a:latin typeface="Times New Roman" pitchFamily="18" charset="0"/>
                <a:cs typeface="Times New Roman" pitchFamily="18" charset="0"/>
              </a:rPr>
              <a:t>Не  согреет  ладошек  он  ваших.</a:t>
            </a:r>
            <a:endParaRPr lang="ru-RU" sz="4800" dirty="0">
              <a:solidFill>
                <a:srgbClr val="FF66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4800" b="1" i="1" dirty="0">
                <a:solidFill>
                  <a:srgbClr val="FF6600"/>
                </a:solidFill>
                <a:latin typeface="Times New Roman" pitchFamily="18" charset="0"/>
                <a:cs typeface="Times New Roman" pitchFamily="18" charset="0"/>
              </a:rPr>
              <a:t>Превращает  все  в  пепел  и  дым,</a:t>
            </a:r>
            <a:endParaRPr lang="ru-RU" sz="4800" dirty="0">
              <a:solidFill>
                <a:srgbClr val="FF66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4800" b="1" i="1" dirty="0">
                <a:solidFill>
                  <a:srgbClr val="FF6600"/>
                </a:solidFill>
                <a:latin typeface="Times New Roman" pitchFamily="18" charset="0"/>
                <a:cs typeface="Times New Roman" pitchFamily="18" charset="0"/>
              </a:rPr>
              <a:t>И  жесток  он, и  грозен,  и  страшен.</a:t>
            </a:r>
            <a:endParaRPr lang="ru-RU" sz="4800" dirty="0">
              <a:solidFill>
                <a:srgbClr val="FF66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105552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692696"/>
            <a:ext cx="792088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 </a:t>
            </a:r>
            <a:r>
              <a:rPr lang="ru-RU" b="1" dirty="0" smtClean="0"/>
              <a:t>                                   </a:t>
            </a:r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Причины </a:t>
            </a:r>
            <a:endParaRPr lang="ru-RU" sz="72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    возникновения</a:t>
            </a:r>
            <a:endParaRPr lang="ru-RU" sz="72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7200" b="1" dirty="0"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пожара</a:t>
            </a:r>
            <a:endParaRPr lang="ru-RU" sz="7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070224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692696"/>
            <a:ext cx="835292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i="1" dirty="0">
                <a:latin typeface="Times New Roman" pitchFamily="18" charset="0"/>
                <a:cs typeface="Times New Roman" pitchFamily="18" charset="0"/>
              </a:rPr>
              <a:t>Причинами  возникновения  пожаров  чаще  всего  являются:   неосторожное  обращение  с  огнем,  несоблюдение  правил  эксплуатации  производственного  оборудования,  самовозгорание  веществ  и  материалов,  разряды  статического  электричества,  грозовые  разряды,  поджоги.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875662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6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8" y="908720"/>
            <a:ext cx="7704856" cy="5112568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39249376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2551836"/>
            <a:ext cx="770485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                подготовила  </a:t>
            </a:r>
            <a:r>
              <a:rPr lang="ru-RU" b="1" dirty="0"/>
              <a:t>Андрианова  Наталья  Владиславовна</a:t>
            </a:r>
            <a:endParaRPr lang="ru-RU" dirty="0"/>
          </a:p>
          <a:p>
            <a:r>
              <a:rPr lang="ru-RU" b="1" dirty="0"/>
              <a:t>        </a:t>
            </a:r>
            <a:r>
              <a:rPr lang="ru-RU" b="1" dirty="0" smtClean="0"/>
              <a:t>      </a:t>
            </a:r>
            <a:r>
              <a:rPr lang="ru-RU" b="1" dirty="0"/>
              <a:t>учитель  начальных  классов  МБОУ  «Школа-лицей» №3  </a:t>
            </a:r>
            <a:endParaRPr lang="ru-RU" dirty="0"/>
          </a:p>
          <a:p>
            <a:r>
              <a:rPr lang="ru-RU" b="1" dirty="0"/>
              <a:t>            им. А.С. Макаренко, город  Симферополь,  Республика  Крым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3131313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4444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5616" y="548681"/>
            <a:ext cx="6901283" cy="6120680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1552455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111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5616" y="476672"/>
            <a:ext cx="7099722" cy="5675540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22210522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785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1043" y="620688"/>
            <a:ext cx="7711397" cy="5832648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41989893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44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1224934">
            <a:off x="285185" y="897981"/>
            <a:ext cx="8469487" cy="5051602"/>
          </a:xfrm>
          <a:prstGeom prst="roundRect">
            <a:avLst/>
          </a:prstGeom>
          <a:effectLst>
            <a:softEdge rad="63500"/>
          </a:effectLst>
        </p:spPr>
      </p:pic>
    </p:spTree>
    <p:extLst>
      <p:ext uri="{BB962C8B-B14F-4D97-AF65-F5344CB8AC3E}">
        <p14:creationId xmlns:p14="http://schemas.microsoft.com/office/powerpoint/2010/main" val="6629214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222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325911">
            <a:off x="971079" y="964010"/>
            <a:ext cx="7287863" cy="4998627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40851235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2222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552" y="342909"/>
            <a:ext cx="8352928" cy="5813934"/>
          </a:xfrm>
          <a:prstGeom prst="roundRect">
            <a:avLst/>
          </a:prstGeom>
          <a:effectLst>
            <a:softEdge rad="63500"/>
          </a:effectLst>
        </p:spPr>
      </p:pic>
    </p:spTree>
    <p:extLst>
      <p:ext uri="{BB962C8B-B14F-4D97-AF65-F5344CB8AC3E}">
        <p14:creationId xmlns:p14="http://schemas.microsoft.com/office/powerpoint/2010/main" val="33734214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836712"/>
            <a:ext cx="860444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b="1" dirty="0" smtClean="0"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  <a:t>   Пословицы  </a:t>
            </a:r>
            <a:r>
              <a:rPr lang="ru-RU" sz="5400" b="1" dirty="0"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  <a:t>и  поговорки</a:t>
            </a:r>
            <a:endParaRPr lang="ru-RU" sz="5400" dirty="0">
              <a:solidFill>
                <a:srgbClr val="99003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1760043"/>
            <a:ext cx="896448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</a:p>
          <a:p>
            <a:r>
              <a:rPr lang="ru-RU" sz="4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  </a:t>
            </a:r>
            <a:r>
              <a:rPr lang="ru-RU" sz="48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огнем  не  шути  </a:t>
            </a:r>
            <a:r>
              <a:rPr lang="ru-RU" sz="4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 сгореть   </a:t>
            </a:r>
          </a:p>
          <a:p>
            <a:r>
              <a:rPr lang="ru-RU" sz="48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  можно</a:t>
            </a:r>
            <a:r>
              <a:rPr lang="ru-RU" sz="4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72377305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1196752"/>
            <a:ext cx="874846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Искру  туши  до  пожара -  беду  отводи  до  удара.</a:t>
            </a:r>
            <a:endParaRPr lang="ru-RU" sz="5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733136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1340768"/>
            <a:ext cx="792088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6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 огне  и  железо </a:t>
            </a:r>
            <a:endParaRPr lang="ru-RU" sz="6600" b="1" i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66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плавко</a:t>
            </a:r>
            <a:endParaRPr lang="ru-RU" sz="6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725804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7504" y="764704"/>
            <a:ext cx="8784976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i="1" dirty="0">
                <a:latin typeface="Times New Roman" pitchFamily="18" charset="0"/>
                <a:cs typeface="Times New Roman" pitchFamily="18" charset="0"/>
              </a:rPr>
              <a:t>С  огнем  бороться  мы  должны –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400" b="1" i="1" dirty="0">
                <a:latin typeface="Times New Roman" pitchFamily="18" charset="0"/>
                <a:cs typeface="Times New Roman" pitchFamily="18" charset="0"/>
              </a:rPr>
              <a:t>Мы  смелые  работники,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400" b="1" i="1" dirty="0">
                <a:latin typeface="Times New Roman" pitchFamily="18" charset="0"/>
                <a:cs typeface="Times New Roman" pitchFamily="18" charset="0"/>
              </a:rPr>
              <a:t>С  водою  мы  напарники,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400" b="1" i="1" dirty="0">
                <a:latin typeface="Times New Roman" pitchFamily="18" charset="0"/>
                <a:cs typeface="Times New Roman" pitchFamily="18" charset="0"/>
              </a:rPr>
              <a:t>Мы  очень  людям  всем  нужны,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400" b="1" i="1" dirty="0">
                <a:latin typeface="Times New Roman" pitchFamily="18" charset="0"/>
                <a:cs typeface="Times New Roman" pitchFamily="18" charset="0"/>
              </a:rPr>
              <a:t>Так  кто же  мы? …  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94090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1052736"/>
            <a:ext cx="770485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i="1" dirty="0"/>
              <a:t>Рыжий  зверь  в  печи  сидит,</a:t>
            </a:r>
            <a:endParaRPr lang="ru-RU" sz="3600" dirty="0"/>
          </a:p>
          <a:p>
            <a:r>
              <a:rPr lang="ru-RU" sz="3600" b="1" i="1" dirty="0"/>
              <a:t>Рыжий  зверь  на  всех  сердит.</a:t>
            </a:r>
            <a:endParaRPr lang="ru-RU" sz="3600" dirty="0"/>
          </a:p>
          <a:p>
            <a:r>
              <a:rPr lang="ru-RU" sz="3600" b="1" i="1" dirty="0"/>
              <a:t>Он  от  злости  ест  дрова</a:t>
            </a:r>
            <a:endParaRPr lang="ru-RU" sz="3600" dirty="0"/>
          </a:p>
          <a:p>
            <a:r>
              <a:rPr lang="ru-RU" sz="3600" b="1" i="1" dirty="0"/>
              <a:t>Целый  час,  а  может  -  два.</a:t>
            </a:r>
            <a:endParaRPr lang="ru-RU" sz="3600" dirty="0"/>
          </a:p>
          <a:p>
            <a:r>
              <a:rPr lang="ru-RU" sz="3600" b="1" i="1" dirty="0"/>
              <a:t>Ты  его  рукой  не  тронь,</a:t>
            </a:r>
            <a:endParaRPr lang="ru-RU" sz="3600" dirty="0"/>
          </a:p>
          <a:p>
            <a:r>
              <a:rPr lang="ru-RU" sz="3600" b="1" i="1" dirty="0"/>
              <a:t>Искусает  всю  ладонь.</a:t>
            </a:r>
            <a:endParaRPr lang="ru-RU" sz="3600" dirty="0"/>
          </a:p>
          <a:p>
            <a:r>
              <a:rPr lang="ru-RU" sz="3600" b="1" i="1" dirty="0"/>
              <a:t>Зверя  все  зовут … ( огонь)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748879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1340768"/>
            <a:ext cx="828092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600" b="1" dirty="0" smtClean="0">
                <a:latin typeface="Times New Roman" pitchFamily="18" charset="0"/>
                <a:cs typeface="Times New Roman" pitchFamily="18" charset="0"/>
              </a:rPr>
              <a:t> Пожарные</a:t>
            </a:r>
            <a:endParaRPr lang="ru-RU" sz="9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290143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Документы\Desktop\пж1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60648"/>
            <a:ext cx="8856984" cy="6336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961755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Документы\Desktop\пж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04" y="195317"/>
            <a:ext cx="9114795" cy="65460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7422375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D:\Документы\Desktop\пж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8784976" cy="6336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9945322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3528" y="260648"/>
            <a:ext cx="8712968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b="1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4400" b="1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Правила поведения</a:t>
            </a:r>
          </a:p>
          <a:p>
            <a:r>
              <a:rPr lang="ru-RU" sz="4400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                 </a:t>
            </a:r>
            <a:r>
              <a:rPr lang="ru-RU" sz="4400" b="1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при   </a:t>
            </a:r>
            <a:r>
              <a:rPr lang="ru-RU" sz="4400" b="1" dirty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пожаре</a:t>
            </a:r>
            <a:endParaRPr lang="ru-RU" sz="4400" dirty="0">
              <a:solidFill>
                <a:srgbClr val="FF33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2014974"/>
            <a:ext cx="8856984" cy="44913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buFont typeface="Wingdings" pitchFamily="2" charset="2"/>
              <a:buChar char="Ø"/>
              <a:defRPr/>
            </a:pPr>
            <a:r>
              <a:rPr lang="ru-RU" sz="2000" b="1" dirty="0" smtClean="0">
                <a:solidFill>
                  <a:srgbClr val="0000FF"/>
                </a:solidFill>
                <a:latin typeface="Georgia" pitchFamily="18" charset="0"/>
              </a:rPr>
              <a:t>  Если </a:t>
            </a:r>
            <a:r>
              <a:rPr lang="ru-RU" sz="2000" b="1" dirty="0">
                <a:solidFill>
                  <a:srgbClr val="0000FF"/>
                </a:solidFill>
                <a:latin typeface="Georgia" pitchFamily="18" charset="0"/>
              </a:rPr>
              <a:t>огонь небольшой, можно затушить его, набросив на него плотную ткань или одеяло, или вылить кастрюлю воды.</a:t>
            </a:r>
          </a:p>
          <a:p>
            <a:pPr>
              <a:lnSpc>
                <a:spcPct val="120000"/>
              </a:lnSpc>
              <a:buFont typeface="Wingdings" pitchFamily="2" charset="2"/>
              <a:buChar char="Ø"/>
              <a:defRPr/>
            </a:pPr>
            <a:r>
              <a:rPr lang="ru-RU" sz="2000" b="1" dirty="0">
                <a:solidFill>
                  <a:srgbClr val="002060"/>
                </a:solidFill>
                <a:latin typeface="Georgia" pitchFamily="18" charset="0"/>
              </a:rPr>
              <a:t>    </a:t>
            </a:r>
            <a:r>
              <a:rPr lang="ru-RU" sz="2000" b="1" dirty="0">
                <a:solidFill>
                  <a:srgbClr val="CC0099"/>
                </a:solidFill>
                <a:latin typeface="Georgia" pitchFamily="18" charset="0"/>
              </a:rPr>
              <a:t> Если огонь сразу не погас, нужно немедленно уйти из дома в безопасное место и обязательно сообщить о случившимся взрослым. </a:t>
            </a:r>
          </a:p>
          <a:p>
            <a:pPr>
              <a:lnSpc>
                <a:spcPct val="120000"/>
              </a:lnSpc>
              <a:buFont typeface="Wingdings" pitchFamily="2" charset="2"/>
              <a:buChar char="Ø"/>
              <a:defRPr/>
            </a:pPr>
            <a:r>
              <a:rPr lang="ru-RU" sz="2000" b="1" dirty="0">
                <a:solidFill>
                  <a:srgbClr val="002060"/>
                </a:solidFill>
                <a:latin typeface="Georgia" pitchFamily="18" charset="0"/>
              </a:rPr>
              <a:t>    </a:t>
            </a:r>
            <a:r>
              <a:rPr lang="ru-RU" sz="2000" b="1" dirty="0">
                <a:solidFill>
                  <a:srgbClr val="CC3300"/>
                </a:solidFill>
                <a:latin typeface="Georgia" pitchFamily="18" charset="0"/>
              </a:rPr>
              <a:t> Если не можешь убежать, нужно открыть окно в не горящем помещении и позвать на помощь соседей или прохожих.</a:t>
            </a:r>
          </a:p>
          <a:p>
            <a:pPr>
              <a:lnSpc>
                <a:spcPct val="120000"/>
              </a:lnSpc>
              <a:buFont typeface="Wingdings" pitchFamily="2" charset="2"/>
              <a:buChar char="Ø"/>
              <a:defRPr/>
            </a:pPr>
            <a:r>
              <a:rPr lang="ru-RU" sz="2000" b="1" dirty="0">
                <a:solidFill>
                  <a:srgbClr val="002060"/>
                </a:solidFill>
                <a:latin typeface="Georgia" pitchFamily="18" charset="0"/>
              </a:rPr>
              <a:t>    </a:t>
            </a:r>
            <a:r>
              <a:rPr lang="ru-RU" sz="2000" b="1" dirty="0">
                <a:solidFill>
                  <a:schemeClr val="accent4">
                    <a:lumMod val="50000"/>
                  </a:schemeClr>
                </a:solidFill>
                <a:latin typeface="Georgia" pitchFamily="18" charset="0"/>
              </a:rPr>
              <a:t> </a:t>
            </a:r>
            <a:r>
              <a:rPr lang="ru-RU" sz="2000" b="1" dirty="0">
                <a:solidFill>
                  <a:srgbClr val="660066"/>
                </a:solidFill>
                <a:latin typeface="Georgia" pitchFamily="18" charset="0"/>
              </a:rPr>
              <a:t>При пожаре никогда нельзя садиться в лифт. Он может отключиться, и человек, находящийся в лифте, задохнётся.</a:t>
            </a:r>
          </a:p>
          <a:p>
            <a:pPr>
              <a:lnSpc>
                <a:spcPct val="120000"/>
              </a:lnSpc>
              <a:buFont typeface="Wingdings" pitchFamily="2" charset="2"/>
              <a:buChar char="Ø"/>
              <a:defRPr/>
            </a:pPr>
            <a:r>
              <a:rPr lang="ru-RU" sz="2000" b="1" dirty="0">
                <a:solidFill>
                  <a:srgbClr val="002060"/>
                </a:solidFill>
                <a:latin typeface="Georgia" pitchFamily="18" charset="0"/>
              </a:rPr>
              <a:t>    </a:t>
            </a:r>
            <a:r>
              <a:rPr lang="ru-RU" sz="2000" b="1" dirty="0">
                <a:solidFill>
                  <a:srgbClr val="006600"/>
                </a:solidFill>
                <a:latin typeface="Georgia" pitchFamily="18" charset="0"/>
              </a:rPr>
              <a:t> Когда приедут пожарные, их необходимо слушаться и ни в коем случае не прятаться.</a:t>
            </a:r>
          </a:p>
        </p:txBody>
      </p:sp>
    </p:spTree>
    <p:extLst>
      <p:ext uri="{BB962C8B-B14F-4D97-AF65-F5344CB8AC3E}">
        <p14:creationId xmlns:p14="http://schemas.microsoft.com/office/powerpoint/2010/main" val="380247421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332656"/>
            <a:ext cx="820891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Средства </a:t>
            </a:r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тушения     пожара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0-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07904" y="4286256"/>
            <a:ext cx="4608512" cy="220218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  <p:grpSp>
        <p:nvGrpSpPr>
          <p:cNvPr id="5" name="Group 7"/>
          <p:cNvGrpSpPr>
            <a:grpSpLocks/>
          </p:cNvGrpSpPr>
          <p:nvPr/>
        </p:nvGrpSpPr>
        <p:grpSpPr bwMode="auto">
          <a:xfrm>
            <a:off x="4211960" y="1285875"/>
            <a:ext cx="3744416" cy="2428875"/>
            <a:chOff x="3560" y="1797"/>
            <a:chExt cx="1368" cy="2239"/>
          </a:xfrm>
        </p:grpSpPr>
        <p:pic>
          <p:nvPicPr>
            <p:cNvPr id="6" name="Picture 5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6F9F3"/>
                </a:clrFrom>
                <a:clrTo>
                  <a:srgbClr val="F6F9F3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560" y="1797"/>
              <a:ext cx="1361" cy="2239"/>
            </a:xfrm>
            <a:prstGeom prst="ellipse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Rectangle 6"/>
            <p:cNvSpPr>
              <a:spLocks noChangeArrowheads="1"/>
            </p:cNvSpPr>
            <p:nvPr/>
          </p:nvSpPr>
          <p:spPr bwMode="auto">
            <a:xfrm>
              <a:off x="3560" y="1797"/>
              <a:ext cx="1368" cy="2221"/>
            </a:xfrm>
            <a:prstGeom prst="ellipse">
              <a:avLst/>
            </a:prstGeom>
            <a:noFill/>
            <a:ln w="9525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>
                <a:latin typeface="Franklin Gothic Book" pitchFamily="34" charset="0"/>
              </a:endParaRPr>
            </a:p>
          </p:txBody>
        </p:sp>
      </p:grpSp>
      <p:pic>
        <p:nvPicPr>
          <p:cNvPr id="8" name="Содержимое 3" descr="088_medium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1600" y="4411818"/>
            <a:ext cx="2054602" cy="1951056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</p:pic>
      <p:pic>
        <p:nvPicPr>
          <p:cNvPr id="9" name="Рисунок 8" descr="09259f173d3c4573428bcb6aa4fd1b8d.jpe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71600" y="1285874"/>
            <a:ext cx="1765045" cy="2527109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91643202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404664"/>
            <a:ext cx="784887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                    </a:t>
            </a:r>
            <a:endParaRPr lang="ru-RU" sz="2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260648"/>
            <a:ext cx="813690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                Памятки-инструкции</a:t>
            </a:r>
            <a:endParaRPr lang="ru-RU" sz="32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07504" y="1124744"/>
            <a:ext cx="8712968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Огонь  нельзя  оставлять</a:t>
            </a:r>
            <a:r>
              <a:rPr lang="ru-RU" sz="2000" b="1" dirty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…</a:t>
            </a:r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            …  по  телефону  01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Если  увидишь  пламя -…</a:t>
            </a:r>
            <a:r>
              <a:rPr lang="ru-RU" sz="2000" b="1" dirty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                                …  нельзя  прятаться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Вызывай  пожарных …                                    </a:t>
            </a:r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… без  присмотра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От  огня …</a:t>
            </a:r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… зови  на  помощь </a:t>
            </a:r>
          </a:p>
          <a:p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взрослых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Из  горящего  помещения…                              </a:t>
            </a:r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… дым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Опасней  всего  при  пожаре …                         </a:t>
            </a:r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… надо  быстро  уйти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157263276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476672"/>
            <a:ext cx="748883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ЗАПОМНИТЕ!</a:t>
            </a:r>
            <a:endParaRPr lang="ru-RU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1844825"/>
            <a:ext cx="8712968" cy="24191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Самое главное правило </a:t>
            </a:r>
          </a:p>
          <a:p>
            <a:pPr algn="ctr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не только при пожаре, </a:t>
            </a:r>
          </a:p>
          <a:p>
            <a:pPr algn="ctr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но и при любой другой опасности </a:t>
            </a:r>
          </a:p>
          <a:p>
            <a:pPr algn="ctr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«Не поддавайтесь панике </a:t>
            </a:r>
          </a:p>
          <a:p>
            <a:pPr algn="ctr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 </a:t>
            </a:r>
          </a:p>
          <a:p>
            <a:pPr algn="ctr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не теряйте самообладания!» </a:t>
            </a:r>
          </a:p>
        </p:txBody>
      </p:sp>
      <p:pic>
        <p:nvPicPr>
          <p:cNvPr id="6" name="Рисунок 5" descr="Рисунок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4286256"/>
            <a:ext cx="3643306" cy="2571744"/>
          </a:xfrm>
          <a:prstGeom prst="ellipse">
            <a:avLst/>
          </a:prstGeom>
        </p:spPr>
      </p:pic>
      <p:pic>
        <p:nvPicPr>
          <p:cNvPr id="7" name="Рисунок 3" descr="header-poj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4048" y="4267200"/>
            <a:ext cx="3888432" cy="2042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23852801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443841"/>
            <a:ext cx="889248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3600" b="1" dirty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Чтоб пламя моё лишь светило и грело.</a:t>
            </a:r>
          </a:p>
          <a:p>
            <a:pPr>
              <a:defRPr/>
            </a:pPr>
            <a:r>
              <a:rPr lang="ru-RU" sz="3600" b="1" dirty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Со мной обращаться нужно очень умело.</a:t>
            </a:r>
          </a:p>
          <a:p>
            <a:pPr>
              <a:defRPr/>
            </a:pPr>
            <a:r>
              <a:rPr lang="ru-RU" sz="3600" b="1" dirty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С огнём не играйте! С огнём не шалите!</a:t>
            </a:r>
          </a:p>
          <a:p>
            <a:pPr>
              <a:defRPr/>
            </a:pPr>
            <a:r>
              <a:rPr lang="ru-RU" sz="3600" b="1" dirty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Здоровье и жизни свои берегите!</a:t>
            </a:r>
          </a:p>
          <a:p>
            <a:pPr>
              <a:defRPr/>
            </a:pPr>
            <a:r>
              <a:rPr lang="ru-RU" sz="3600" b="1" dirty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Характер горяч мой, скажу не на шутку.</a:t>
            </a:r>
          </a:p>
          <a:p>
            <a:pPr>
              <a:defRPr/>
            </a:pPr>
            <a:r>
              <a:rPr lang="ru-RU" sz="3600" b="1" dirty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Могу разгореться в одну я минутку.</a:t>
            </a:r>
          </a:p>
          <a:p>
            <a:pPr>
              <a:defRPr/>
            </a:pPr>
            <a:r>
              <a:rPr lang="ru-RU" sz="3600" b="1" dirty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Но другом я буду, согреть я сумею</a:t>
            </a:r>
          </a:p>
          <a:p>
            <a:pPr>
              <a:defRPr/>
            </a:pPr>
            <a:r>
              <a:rPr lang="ru-RU" sz="3600" b="1" dirty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Тех, кто с огнём обращаться умеет.      </a:t>
            </a:r>
          </a:p>
          <a:p>
            <a:pPr algn="ctr">
              <a:defRPr/>
            </a:pPr>
            <a:r>
              <a:rPr lang="ru-RU" sz="3600" b="1" dirty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    </a:t>
            </a:r>
          </a:p>
        </p:txBody>
      </p:sp>
    </p:spTree>
    <p:extLst>
      <p:ext uri="{BB962C8B-B14F-4D97-AF65-F5344CB8AC3E}">
        <p14:creationId xmlns:p14="http://schemas.microsoft.com/office/powerpoint/2010/main" val="205383203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1979712" y="1844824"/>
            <a:ext cx="4968552" cy="460851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764704"/>
            <a:ext cx="7848871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 уверен </a:t>
            </a:r>
          </a:p>
        </p:txBody>
      </p:sp>
    </p:spTree>
    <p:extLst>
      <p:ext uri="{BB962C8B-B14F-4D97-AF65-F5344CB8AC3E}">
        <p14:creationId xmlns:p14="http://schemas.microsoft.com/office/powerpoint/2010/main" val="25768126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2154669"/>
            <a:ext cx="7488832" cy="24776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5500" b="1" dirty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Огонь</a:t>
            </a:r>
            <a:endParaRPr lang="ru-RU" sz="15500" dirty="0">
              <a:solidFill>
                <a:srgbClr val="FF33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4565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2267744" y="2132857"/>
            <a:ext cx="4464496" cy="4342182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827584" y="692696"/>
            <a:ext cx="748883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Сомневаюсь </a:t>
            </a:r>
          </a:p>
        </p:txBody>
      </p:sp>
    </p:spTree>
    <p:extLst>
      <p:ext uri="{BB962C8B-B14F-4D97-AF65-F5344CB8AC3E}">
        <p14:creationId xmlns:p14="http://schemas.microsoft.com/office/powerpoint/2010/main" val="3394443348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2123728" y="1988840"/>
            <a:ext cx="4536504" cy="4536504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683568" y="620688"/>
            <a:ext cx="770485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Уверен </a:t>
            </a:r>
            <a:endParaRPr lang="ru-RU" sz="4000" dirty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73703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1268760"/>
            <a:ext cx="8568952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Безопасность – отсутствие опасности,   состояние, при  котором не  угрожает  опасность, есть  защита  от  опасности.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4813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23528" y="1124744"/>
            <a:ext cx="871296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  <a:t>В  бумажном  домике  </a:t>
            </a:r>
            <a:endParaRPr lang="ru-RU" sz="5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  <a:t>Проживают  гномики.</a:t>
            </a:r>
            <a:endParaRPr lang="ru-RU" sz="5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  <a:t>Уж  </a:t>
            </a:r>
            <a:r>
              <a:rPr lang="ru-RU" sz="5400" b="1" i="1" dirty="0">
                <a:latin typeface="Times New Roman" pitchFamily="18" charset="0"/>
                <a:cs typeface="Times New Roman" pitchFamily="18" charset="0"/>
              </a:rPr>
              <a:t>такие  добряки –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5400" b="1" i="1" dirty="0">
                <a:latin typeface="Times New Roman" pitchFamily="18" charset="0"/>
                <a:cs typeface="Times New Roman" pitchFamily="18" charset="0"/>
              </a:rPr>
              <a:t>Раздают  всем  огоньки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2316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27584" y="1196752"/>
            <a:ext cx="7920879" cy="24776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5500" b="1" dirty="0">
                <a:latin typeface="Times New Roman" pitchFamily="18" charset="0"/>
                <a:cs typeface="Times New Roman" pitchFamily="18" charset="0"/>
              </a:rPr>
              <a:t>Спички</a:t>
            </a:r>
            <a:endParaRPr lang="ru-RU" sz="155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035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764704"/>
            <a:ext cx="871296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/>
              <a:t> </a:t>
            </a:r>
            <a:r>
              <a:rPr lang="ru-RU" sz="4800" b="1" i="1" dirty="0">
                <a:latin typeface="Times New Roman" pitchFamily="18" charset="0"/>
                <a:cs typeface="Times New Roman" pitchFamily="18" charset="0"/>
              </a:rPr>
              <a:t>Серое  сукно  тянется  в  окно,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800" b="1" i="1" dirty="0">
                <a:latin typeface="Times New Roman" pitchFamily="18" charset="0"/>
                <a:cs typeface="Times New Roman" pitchFamily="18" charset="0"/>
              </a:rPr>
              <a:t>Вьется,  взвивается,  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800" b="1" i="1" dirty="0">
                <a:latin typeface="Times New Roman" pitchFamily="18" charset="0"/>
                <a:cs typeface="Times New Roman" pitchFamily="18" charset="0"/>
              </a:rPr>
              <a:t>В  небо  устремляется.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800" b="1" i="1" dirty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6331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59632" y="1484784"/>
            <a:ext cx="7488832" cy="24776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5500" b="1" dirty="0">
                <a:latin typeface="Times New Roman" pitchFamily="18" charset="0"/>
                <a:cs typeface="Times New Roman" pitchFamily="18" charset="0"/>
              </a:rPr>
              <a:t>Дымок</a:t>
            </a:r>
            <a:endParaRPr lang="ru-RU" sz="155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9531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300</TotalTime>
  <Words>472</Words>
  <Application>Microsoft Office PowerPoint</Application>
  <PresentationFormat>Экран (4:3)</PresentationFormat>
  <Paragraphs>96</Paragraphs>
  <Slides>41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41</vt:i4>
      </vt:variant>
    </vt:vector>
  </HeadingPairs>
  <TitlesOfParts>
    <vt:vector size="42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Огонь: он  друг  или  враг?</dc:title>
  <dc:creator>USer</dc:creator>
  <cp:lastModifiedBy>USer</cp:lastModifiedBy>
  <cp:revision>21</cp:revision>
  <dcterms:created xsi:type="dcterms:W3CDTF">2019-12-07T13:05:01Z</dcterms:created>
  <dcterms:modified xsi:type="dcterms:W3CDTF">2019-12-07T18:09:27Z</dcterms:modified>
</cp:coreProperties>
</file>