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3" r:id="rId2"/>
    <p:sldId id="258" r:id="rId3"/>
    <p:sldId id="260" r:id="rId4"/>
    <p:sldId id="263" r:id="rId5"/>
    <p:sldId id="264" r:id="rId6"/>
    <p:sldId id="261" r:id="rId7"/>
    <p:sldId id="268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1" r:id="rId16"/>
    <p:sldId id="282" r:id="rId17"/>
    <p:sldId id="284" r:id="rId18"/>
    <p:sldId id="285" r:id="rId19"/>
    <p:sldId id="288" r:id="rId20"/>
    <p:sldId id="269" r:id="rId21"/>
    <p:sldId id="289" r:id="rId22"/>
    <p:sldId id="290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4D6B2-8446-4187-BFEC-3390A14BD395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4DDD6-D144-4924-9DCC-CDD31018A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55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Слово подчеркнуто, значит есть гиперссылка (при клике появляется определение)</a:t>
            </a:r>
          </a:p>
        </p:txBody>
      </p:sp>
    </p:spTree>
    <p:extLst>
      <p:ext uri="{BB962C8B-B14F-4D97-AF65-F5344CB8AC3E}">
        <p14:creationId xmlns:p14="http://schemas.microsoft.com/office/powerpoint/2010/main" xmlns="" val="1548155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955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2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17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57821-855E-4C01-AD0A-D55A259F5977}" type="datetime1">
              <a:rPr lang="ru-RU"/>
              <a:pPr>
                <a:defRPr/>
              </a:pPr>
              <a:t>15.12.2019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ECD9F-51A8-41DB-8A85-783F9CE43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898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632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7344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7095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445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579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064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850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5EBF8-656C-4685-9079-63863D4FBB2E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7D9BA-5163-43A2-BDE9-F9698146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051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63" y="3071813"/>
            <a:ext cx="49688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Масштаб</a:t>
            </a:r>
          </a:p>
        </p:txBody>
      </p:sp>
      <p:pic>
        <p:nvPicPr>
          <p:cNvPr id="4099" name="Рисунок 2" descr="0_91747_5108c2c7_ori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310" y="263474"/>
            <a:ext cx="8732838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93164" y="2528929"/>
            <a:ext cx="58171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 6 класс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4456" y="3378124"/>
            <a:ext cx="62760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Окружность и круг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412875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1403350" y="1624013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радиус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</a:t>
            </a:r>
          </a:p>
        </p:txBody>
      </p:sp>
      <p:graphicFrame>
        <p:nvGraphicFramePr>
          <p:cNvPr id="47123" name="Object 19"/>
          <p:cNvGraphicFramePr>
            <a:graphicFrameLocks noChangeAspect="1"/>
          </p:cNvGraphicFramePr>
          <p:nvPr/>
        </p:nvGraphicFramePr>
        <p:xfrm>
          <a:off x="1116013" y="2781300"/>
          <a:ext cx="3600450" cy="1146175"/>
        </p:xfrm>
        <a:graphic>
          <a:graphicData uri="http://schemas.openxmlformats.org/presentationml/2006/ole">
            <p:oleObj spid="_x0000_s21506" name="Equation" r:id="rId3" imgW="558720" imgH="177480" progId="Equation.DSMT4">
              <p:embed/>
            </p:oleObj>
          </a:graphicData>
        </a:graphic>
      </p:graphicFrame>
      <p:graphicFrame>
        <p:nvGraphicFramePr>
          <p:cNvPr id="47124" name="Object 20"/>
          <p:cNvGraphicFramePr>
            <a:graphicFrameLocks noChangeAspect="1"/>
          </p:cNvGraphicFramePr>
          <p:nvPr/>
        </p:nvGraphicFramePr>
        <p:xfrm>
          <a:off x="6948488" y="1738313"/>
          <a:ext cx="792162" cy="382587"/>
        </p:xfrm>
        <a:graphic>
          <a:graphicData uri="http://schemas.openxmlformats.org/presentationml/2006/ole">
            <p:oleObj spid="_x0000_s21507" name="Equation" r:id="rId4" imgW="368280" imgH="177480" progId="Equation.DSMT4">
              <p:embed/>
            </p:oleObj>
          </a:graphicData>
        </a:graphic>
      </p:graphicFrame>
      <p:graphicFrame>
        <p:nvGraphicFramePr>
          <p:cNvPr id="47125" name="Object 21"/>
          <p:cNvGraphicFramePr>
            <a:graphicFrameLocks noChangeAspect="1"/>
          </p:cNvGraphicFramePr>
          <p:nvPr/>
        </p:nvGraphicFramePr>
        <p:xfrm>
          <a:off x="6948488" y="2349500"/>
          <a:ext cx="647700" cy="412750"/>
        </p:xfrm>
        <a:graphic>
          <a:graphicData uri="http://schemas.openxmlformats.org/presentationml/2006/ole">
            <p:oleObj spid="_x0000_s21508" name="Equation" r:id="rId5" imgW="279360" imgH="177480" progId="Equation.DSMT4">
              <p:embed/>
            </p:oleObj>
          </a:graphicData>
        </a:graphic>
      </p:graphicFrame>
      <p:graphicFrame>
        <p:nvGraphicFramePr>
          <p:cNvPr id="47126" name="Object 22"/>
          <p:cNvGraphicFramePr>
            <a:graphicFrameLocks noChangeAspect="1"/>
          </p:cNvGraphicFramePr>
          <p:nvPr/>
        </p:nvGraphicFramePr>
        <p:xfrm>
          <a:off x="6877050" y="3068638"/>
          <a:ext cx="719138" cy="401637"/>
        </p:xfrm>
        <a:graphic>
          <a:graphicData uri="http://schemas.openxmlformats.org/presentationml/2006/ole">
            <p:oleObj spid="_x0000_s21509" name="Equation" r:id="rId6" imgW="317160" imgH="177480" progId="Equation.DSMT4">
              <p:embed/>
            </p:oleObj>
          </a:graphicData>
        </a:graphic>
      </p:graphicFrame>
      <p:graphicFrame>
        <p:nvGraphicFramePr>
          <p:cNvPr id="47127" name="Object 23"/>
          <p:cNvGraphicFramePr>
            <a:graphicFrameLocks noChangeAspect="1"/>
          </p:cNvGraphicFramePr>
          <p:nvPr/>
        </p:nvGraphicFramePr>
        <p:xfrm>
          <a:off x="6877050" y="3824288"/>
          <a:ext cx="719138" cy="371475"/>
        </p:xfrm>
        <a:graphic>
          <a:graphicData uri="http://schemas.openxmlformats.org/presentationml/2006/ole">
            <p:oleObj spid="_x0000_s21510" name="Equation" r:id="rId7" imgW="342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412875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1403350" y="1625600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диаметр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3</a:t>
            </a:r>
          </a:p>
        </p:txBody>
      </p:sp>
      <p:graphicFrame>
        <p:nvGraphicFramePr>
          <p:cNvPr id="48147" name="Object 19"/>
          <p:cNvGraphicFramePr>
            <a:graphicFrameLocks noChangeAspect="1"/>
          </p:cNvGraphicFramePr>
          <p:nvPr/>
        </p:nvGraphicFramePr>
        <p:xfrm>
          <a:off x="1055688" y="3076575"/>
          <a:ext cx="3359150" cy="1054100"/>
        </p:xfrm>
        <a:graphic>
          <a:graphicData uri="http://schemas.openxmlformats.org/presentationml/2006/ole">
            <p:oleObj spid="_x0000_s22530" name="Equation" r:id="rId3" imgW="647640" imgH="203040" progId="Equation.DSMT4">
              <p:embed/>
            </p:oleObj>
          </a:graphicData>
        </a:graphic>
      </p:graphicFrame>
      <p:graphicFrame>
        <p:nvGraphicFramePr>
          <p:cNvPr id="48148" name="Object 20"/>
          <p:cNvGraphicFramePr>
            <a:graphicFrameLocks noChangeAspect="1"/>
          </p:cNvGraphicFramePr>
          <p:nvPr/>
        </p:nvGraphicFramePr>
        <p:xfrm>
          <a:off x="6823075" y="1673225"/>
          <a:ext cx="898525" cy="434975"/>
        </p:xfrm>
        <a:graphic>
          <a:graphicData uri="http://schemas.openxmlformats.org/presentationml/2006/ole">
            <p:oleObj spid="_x0000_s22531" name="Equation" r:id="rId4" imgW="419040" imgH="203040" progId="Equation.DSMT4">
              <p:embed/>
            </p:oleObj>
          </a:graphicData>
        </a:graphic>
      </p:graphicFrame>
      <p:graphicFrame>
        <p:nvGraphicFramePr>
          <p:cNvPr id="48149" name="Object 21"/>
          <p:cNvGraphicFramePr>
            <a:graphicFrameLocks noChangeAspect="1"/>
          </p:cNvGraphicFramePr>
          <p:nvPr/>
        </p:nvGraphicFramePr>
        <p:xfrm>
          <a:off x="6808788" y="2322513"/>
          <a:ext cx="927100" cy="438150"/>
        </p:xfrm>
        <a:graphic>
          <a:graphicData uri="http://schemas.openxmlformats.org/presentationml/2006/ole">
            <p:oleObj spid="_x0000_s22532" name="Equation" r:id="rId5" imgW="431640" imgH="203040" progId="Equation.DSMT4">
              <p:embed/>
            </p:oleObj>
          </a:graphicData>
        </a:graphic>
      </p:graphicFrame>
      <p:graphicFrame>
        <p:nvGraphicFramePr>
          <p:cNvPr id="48150" name="Object 22"/>
          <p:cNvGraphicFramePr>
            <a:graphicFrameLocks noChangeAspect="1"/>
          </p:cNvGraphicFramePr>
          <p:nvPr/>
        </p:nvGraphicFramePr>
        <p:xfrm>
          <a:off x="6738938" y="3040063"/>
          <a:ext cx="1066800" cy="466725"/>
        </p:xfrm>
        <a:graphic>
          <a:graphicData uri="http://schemas.openxmlformats.org/presentationml/2006/ole">
            <p:oleObj spid="_x0000_s22533" name="Equation" r:id="rId6" imgW="419040" imgH="203040" progId="Equation.DSMT4">
              <p:embed/>
            </p:oleObj>
          </a:graphicData>
        </a:graphic>
      </p:graphicFrame>
      <p:graphicFrame>
        <p:nvGraphicFramePr>
          <p:cNvPr id="48151" name="Object 23"/>
          <p:cNvGraphicFramePr>
            <a:graphicFrameLocks noChangeAspect="1"/>
          </p:cNvGraphicFramePr>
          <p:nvPr/>
        </p:nvGraphicFramePr>
        <p:xfrm>
          <a:off x="6804025" y="3817938"/>
          <a:ext cx="836613" cy="401637"/>
        </p:xfrm>
        <a:graphic>
          <a:graphicData uri="http://schemas.openxmlformats.org/presentationml/2006/ole">
            <p:oleObj spid="_x0000_s22534" name="Equation" r:id="rId7" imgW="3682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412875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155" name="Rectangle 1"/>
          <p:cNvSpPr>
            <a:spLocks noChangeArrowheads="1"/>
          </p:cNvSpPr>
          <p:nvPr/>
        </p:nvSpPr>
        <p:spPr bwMode="auto">
          <a:xfrm>
            <a:off x="1403350" y="1625600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радиус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4</a:t>
            </a:r>
          </a:p>
        </p:txBody>
      </p:sp>
      <p:graphicFrame>
        <p:nvGraphicFramePr>
          <p:cNvPr id="49171" name="Object 19"/>
          <p:cNvGraphicFramePr>
            <a:graphicFrameLocks noChangeAspect="1"/>
          </p:cNvGraphicFramePr>
          <p:nvPr/>
        </p:nvGraphicFramePr>
        <p:xfrm>
          <a:off x="1547813" y="2947988"/>
          <a:ext cx="3168650" cy="904875"/>
        </p:xfrm>
        <a:graphic>
          <a:graphicData uri="http://schemas.openxmlformats.org/presentationml/2006/ole">
            <p:oleObj spid="_x0000_s23554" name="Equation" r:id="rId3" imgW="622080" imgH="177480" progId="Equation.DSMT4">
              <p:embed/>
            </p:oleObj>
          </a:graphicData>
        </a:graphic>
      </p:graphicFrame>
      <p:graphicFrame>
        <p:nvGraphicFramePr>
          <p:cNvPr id="49172" name="Object 20"/>
          <p:cNvGraphicFramePr>
            <a:graphicFrameLocks noChangeAspect="1"/>
          </p:cNvGraphicFramePr>
          <p:nvPr/>
        </p:nvGraphicFramePr>
        <p:xfrm>
          <a:off x="6804025" y="1719263"/>
          <a:ext cx="936625" cy="407987"/>
        </p:xfrm>
        <a:graphic>
          <a:graphicData uri="http://schemas.openxmlformats.org/presentationml/2006/ole">
            <p:oleObj spid="_x0000_s23555" name="Equation" r:id="rId4" imgW="368280" imgH="177480" progId="Equation.DSMT4">
              <p:embed/>
            </p:oleObj>
          </a:graphicData>
        </a:graphic>
      </p:graphicFrame>
      <p:graphicFrame>
        <p:nvGraphicFramePr>
          <p:cNvPr id="49173" name="Object 21"/>
          <p:cNvGraphicFramePr>
            <a:graphicFrameLocks noChangeAspect="1"/>
          </p:cNvGraphicFramePr>
          <p:nvPr/>
        </p:nvGraphicFramePr>
        <p:xfrm>
          <a:off x="6804025" y="2349500"/>
          <a:ext cx="863600" cy="417513"/>
        </p:xfrm>
        <a:graphic>
          <a:graphicData uri="http://schemas.openxmlformats.org/presentationml/2006/ole">
            <p:oleObj spid="_x0000_s23556" name="Equation" r:id="rId5" imgW="368280" imgH="177480" progId="Equation.DSMT4">
              <p:embed/>
            </p:oleObj>
          </a:graphicData>
        </a:graphic>
      </p:graphicFrame>
      <p:graphicFrame>
        <p:nvGraphicFramePr>
          <p:cNvPr id="49174" name="Object 22"/>
          <p:cNvGraphicFramePr>
            <a:graphicFrameLocks noChangeAspect="1"/>
          </p:cNvGraphicFramePr>
          <p:nvPr/>
        </p:nvGraphicFramePr>
        <p:xfrm>
          <a:off x="6804025" y="3098800"/>
          <a:ext cx="720725" cy="420688"/>
        </p:xfrm>
        <a:graphic>
          <a:graphicData uri="http://schemas.openxmlformats.org/presentationml/2006/ole">
            <p:oleObj spid="_x0000_s23557" name="Equation" r:id="rId6" imgW="304560" imgH="177480" progId="Equation.DSMT4">
              <p:embed/>
            </p:oleObj>
          </a:graphicData>
        </a:graphic>
      </p:graphicFrame>
      <p:graphicFrame>
        <p:nvGraphicFramePr>
          <p:cNvPr id="49175" name="Object 23"/>
          <p:cNvGraphicFramePr>
            <a:graphicFrameLocks noChangeAspect="1"/>
          </p:cNvGraphicFramePr>
          <p:nvPr/>
        </p:nvGraphicFramePr>
        <p:xfrm>
          <a:off x="6804025" y="3789363"/>
          <a:ext cx="719138" cy="419100"/>
        </p:xfrm>
        <a:graphic>
          <a:graphicData uri="http://schemas.openxmlformats.org/presentationml/2006/ole">
            <p:oleObj spid="_x0000_s23558" name="Equation" r:id="rId7" imgW="30456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341438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0179" name="Rectangle 1"/>
          <p:cNvSpPr>
            <a:spLocks noChangeArrowheads="1"/>
          </p:cNvSpPr>
          <p:nvPr/>
        </p:nvSpPr>
        <p:spPr bwMode="auto">
          <a:xfrm>
            <a:off x="1403350" y="1625600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диаметр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5</a:t>
            </a:r>
          </a:p>
        </p:txBody>
      </p:sp>
      <p:graphicFrame>
        <p:nvGraphicFramePr>
          <p:cNvPr id="50195" name="Object 19"/>
          <p:cNvGraphicFramePr>
            <a:graphicFrameLocks noChangeAspect="1"/>
          </p:cNvGraphicFramePr>
          <p:nvPr/>
        </p:nvGraphicFramePr>
        <p:xfrm>
          <a:off x="1246188" y="2913063"/>
          <a:ext cx="3281362" cy="1050925"/>
        </p:xfrm>
        <a:graphic>
          <a:graphicData uri="http://schemas.openxmlformats.org/presentationml/2006/ole">
            <p:oleObj spid="_x0000_s24578" name="Equation" r:id="rId3" imgW="634680" imgH="203040" progId="Equation.DSMT4">
              <p:embed/>
            </p:oleObj>
          </a:graphicData>
        </a:graphic>
      </p:graphicFrame>
      <p:graphicFrame>
        <p:nvGraphicFramePr>
          <p:cNvPr id="50196" name="Object 20"/>
          <p:cNvGraphicFramePr>
            <a:graphicFrameLocks noChangeAspect="1"/>
          </p:cNvGraphicFramePr>
          <p:nvPr/>
        </p:nvGraphicFramePr>
        <p:xfrm>
          <a:off x="6754813" y="1708150"/>
          <a:ext cx="1162050" cy="476250"/>
        </p:xfrm>
        <a:graphic>
          <a:graphicData uri="http://schemas.openxmlformats.org/presentationml/2006/ole">
            <p:oleObj spid="_x0000_s24579" name="Equation" r:id="rId4" imgW="495000" imgH="203040" progId="Equation.DSMT4">
              <p:embed/>
            </p:oleObj>
          </a:graphicData>
        </a:graphic>
      </p:graphicFrame>
      <p:graphicFrame>
        <p:nvGraphicFramePr>
          <p:cNvPr id="50197" name="Object 21"/>
          <p:cNvGraphicFramePr>
            <a:graphicFrameLocks noChangeAspect="1"/>
          </p:cNvGraphicFramePr>
          <p:nvPr/>
        </p:nvGraphicFramePr>
        <p:xfrm>
          <a:off x="6972300" y="2420938"/>
          <a:ext cx="671513" cy="404812"/>
        </p:xfrm>
        <a:graphic>
          <a:graphicData uri="http://schemas.openxmlformats.org/presentationml/2006/ole">
            <p:oleObj spid="_x0000_s24580" name="Equation" r:id="rId5" imgW="266400" imgH="177480" progId="Equation.DSMT4">
              <p:embed/>
            </p:oleObj>
          </a:graphicData>
        </a:graphic>
      </p:graphicFrame>
      <p:graphicFrame>
        <p:nvGraphicFramePr>
          <p:cNvPr id="50198" name="Object 22"/>
          <p:cNvGraphicFramePr>
            <a:graphicFrameLocks noChangeAspect="1"/>
          </p:cNvGraphicFramePr>
          <p:nvPr/>
        </p:nvGraphicFramePr>
        <p:xfrm>
          <a:off x="6975475" y="3068638"/>
          <a:ext cx="593725" cy="395287"/>
        </p:xfrm>
        <a:graphic>
          <a:graphicData uri="http://schemas.openxmlformats.org/presentationml/2006/ole">
            <p:oleObj spid="_x0000_s24581" name="Equation" r:id="rId6" imgW="266400" imgH="177480" progId="Equation.DSMT4">
              <p:embed/>
            </p:oleObj>
          </a:graphicData>
        </a:graphic>
      </p:graphicFrame>
      <p:graphicFrame>
        <p:nvGraphicFramePr>
          <p:cNvPr id="50199" name="Object 23"/>
          <p:cNvGraphicFramePr>
            <a:graphicFrameLocks noChangeAspect="1"/>
          </p:cNvGraphicFramePr>
          <p:nvPr/>
        </p:nvGraphicFramePr>
        <p:xfrm>
          <a:off x="6757988" y="3759200"/>
          <a:ext cx="958850" cy="479425"/>
        </p:xfrm>
        <a:graphic>
          <a:graphicData uri="http://schemas.openxmlformats.org/presentationml/2006/ole">
            <p:oleObj spid="_x0000_s24582" name="Equation" r:id="rId7" imgW="40608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412875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03" name="Rectangle 1"/>
          <p:cNvSpPr>
            <a:spLocks noChangeArrowheads="1"/>
          </p:cNvSpPr>
          <p:nvPr/>
        </p:nvSpPr>
        <p:spPr bwMode="auto">
          <a:xfrm>
            <a:off x="1403350" y="1625600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радиус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r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6</a:t>
            </a:r>
          </a:p>
        </p:txBody>
      </p:sp>
      <p:graphicFrame>
        <p:nvGraphicFramePr>
          <p:cNvPr id="51219" name="Object 19"/>
          <p:cNvGraphicFramePr>
            <a:graphicFrameLocks noChangeAspect="1"/>
          </p:cNvGraphicFramePr>
          <p:nvPr/>
        </p:nvGraphicFramePr>
        <p:xfrm>
          <a:off x="1403350" y="3141663"/>
          <a:ext cx="2665413" cy="793750"/>
        </p:xfrm>
        <a:graphic>
          <a:graphicData uri="http://schemas.openxmlformats.org/presentationml/2006/ole">
            <p:oleObj spid="_x0000_s25602" name="Equation" r:id="rId3" imgW="596880" imgH="177480" progId="Equation.DSMT4">
              <p:embed/>
            </p:oleObj>
          </a:graphicData>
        </a:graphic>
      </p:graphicFrame>
      <p:graphicFrame>
        <p:nvGraphicFramePr>
          <p:cNvPr id="51220" name="Object 20"/>
          <p:cNvGraphicFramePr>
            <a:graphicFrameLocks noChangeAspect="1"/>
          </p:cNvGraphicFramePr>
          <p:nvPr/>
        </p:nvGraphicFramePr>
        <p:xfrm>
          <a:off x="6877050" y="1736725"/>
          <a:ext cx="792163" cy="396875"/>
        </p:xfrm>
        <a:graphic>
          <a:graphicData uri="http://schemas.openxmlformats.org/presentationml/2006/ole">
            <p:oleObj spid="_x0000_s25603" name="Equation" r:id="rId4" imgW="355320" imgH="177480" progId="Equation.DSMT4">
              <p:embed/>
            </p:oleObj>
          </a:graphicData>
        </a:graphic>
      </p:graphicFrame>
      <p:graphicFrame>
        <p:nvGraphicFramePr>
          <p:cNvPr id="51221" name="Object 21"/>
          <p:cNvGraphicFramePr>
            <a:graphicFrameLocks noChangeAspect="1"/>
          </p:cNvGraphicFramePr>
          <p:nvPr/>
        </p:nvGraphicFramePr>
        <p:xfrm>
          <a:off x="6837363" y="2322513"/>
          <a:ext cx="800100" cy="428625"/>
        </p:xfrm>
        <a:graphic>
          <a:graphicData uri="http://schemas.openxmlformats.org/presentationml/2006/ole">
            <p:oleObj spid="_x0000_s25604" name="Equation" r:id="rId5" imgW="380880" imgH="203040" progId="Equation.DSMT4">
              <p:embed/>
            </p:oleObj>
          </a:graphicData>
        </a:graphic>
      </p:graphicFrame>
      <p:graphicFrame>
        <p:nvGraphicFramePr>
          <p:cNvPr id="51222" name="Object 22"/>
          <p:cNvGraphicFramePr>
            <a:graphicFrameLocks noChangeAspect="1"/>
          </p:cNvGraphicFramePr>
          <p:nvPr/>
        </p:nvGraphicFramePr>
        <p:xfrm>
          <a:off x="6804025" y="3068638"/>
          <a:ext cx="1152525" cy="398462"/>
        </p:xfrm>
        <a:graphic>
          <a:graphicData uri="http://schemas.openxmlformats.org/presentationml/2006/ole">
            <p:oleObj spid="_x0000_s25605" name="Equation" r:id="rId6" imgW="469800" imgH="177480" progId="Equation.DSMT4">
              <p:embed/>
            </p:oleObj>
          </a:graphicData>
        </a:graphic>
      </p:graphicFrame>
      <p:graphicFrame>
        <p:nvGraphicFramePr>
          <p:cNvPr id="51223" name="Object 23"/>
          <p:cNvGraphicFramePr>
            <a:graphicFrameLocks noChangeAspect="1"/>
          </p:cNvGraphicFramePr>
          <p:nvPr/>
        </p:nvGraphicFramePr>
        <p:xfrm>
          <a:off x="6896100" y="3762375"/>
          <a:ext cx="896938" cy="439738"/>
        </p:xfrm>
        <a:graphic>
          <a:graphicData uri="http://schemas.openxmlformats.org/presentationml/2006/ole">
            <p:oleObj spid="_x0000_s25606" name="Equation" r:id="rId7" imgW="41904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/>
          </p:cNvSpPr>
          <p:nvPr>
            <p:ph sz="quarter" idx="1"/>
          </p:nvPr>
        </p:nvSpPr>
        <p:spPr>
          <a:xfrm>
            <a:off x="458481" y="557878"/>
            <a:ext cx="3959225" cy="719138"/>
          </a:xfrm>
        </p:spPr>
        <p:txBody>
          <a:bodyPr/>
          <a:lstStyle/>
          <a:p>
            <a:pPr algn="ctr"/>
            <a:r>
              <a:rPr lang="ru-RU" sz="2400" b="1" dirty="0" smtClean="0"/>
              <a:t>1 вариант</a:t>
            </a:r>
          </a:p>
        </p:txBody>
      </p:sp>
      <p:sp>
        <p:nvSpPr>
          <p:cNvPr id="18438" name="Rectangle 6"/>
          <p:cNvSpPr>
            <a:spLocks noChangeArrowheads="1"/>
          </p:cNvSpPr>
          <p:nvPr>
            <p:ph sz="quarter" idx="2"/>
          </p:nvPr>
        </p:nvSpPr>
        <p:spPr>
          <a:xfrm>
            <a:off x="4594277" y="528381"/>
            <a:ext cx="4038600" cy="719138"/>
          </a:xfrm>
        </p:spPr>
        <p:txBody>
          <a:bodyPr/>
          <a:lstStyle/>
          <a:p>
            <a:pPr algn="ctr"/>
            <a:r>
              <a:rPr lang="ru-RU" sz="2400" b="1" dirty="0" smtClean="0"/>
              <a:t>2 вариант</a:t>
            </a:r>
          </a:p>
        </p:txBody>
      </p:sp>
      <p:sp>
        <p:nvSpPr>
          <p:cNvPr id="18439" name="Rectangle 7"/>
          <p:cNvSpPr>
            <a:spLocks noGrp="1"/>
          </p:cNvSpPr>
          <p:nvPr>
            <p:ph type="body" sz="half" idx="3"/>
          </p:nvPr>
        </p:nvSpPr>
        <p:spPr>
          <a:xfrm>
            <a:off x="468313" y="5157788"/>
            <a:ext cx="8229600" cy="968375"/>
          </a:xfrm>
        </p:spPr>
        <p:txBody>
          <a:bodyPr/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Запишите, используя рисунок, какие точки принадлежат кругу, а какие - окружности</a:t>
            </a:r>
          </a:p>
          <a:p>
            <a:endParaRPr lang="ru-RU" sz="240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187450" y="1773238"/>
            <a:ext cx="3313113" cy="3168650"/>
            <a:chOff x="159" y="1071"/>
            <a:chExt cx="1462" cy="1452"/>
          </a:xfrm>
        </p:grpSpPr>
        <p:sp>
          <p:nvSpPr>
            <p:cNvPr id="18441" name="AutoShape 9"/>
            <p:cNvSpPr>
              <a:spLocks noChangeArrowheads="1"/>
            </p:cNvSpPr>
            <p:nvPr/>
          </p:nvSpPr>
          <p:spPr bwMode="auto">
            <a:xfrm>
              <a:off x="159" y="1116"/>
              <a:ext cx="1360" cy="1407"/>
            </a:xfrm>
            <a:prstGeom prst="roundRect">
              <a:avLst>
                <a:gd name="adj" fmla="val 16667"/>
              </a:avLst>
            </a:prstGeom>
            <a:solidFill>
              <a:srgbClr val="0033CC"/>
            </a:solidFill>
            <a:ln w="38100" cmpd="dbl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248" y="1071"/>
              <a:ext cx="1373" cy="1425"/>
              <a:chOff x="248" y="1071"/>
              <a:chExt cx="1373" cy="1425"/>
            </a:xfrm>
          </p:grpSpPr>
          <p:sp>
            <p:nvSpPr>
              <p:cNvPr id="18443" name="Line 11"/>
              <p:cNvSpPr>
                <a:spLocks noChangeShapeType="1"/>
              </p:cNvSpPr>
              <p:nvPr/>
            </p:nvSpPr>
            <p:spPr bwMode="auto">
              <a:xfrm flipH="1">
                <a:off x="520" y="1402"/>
                <a:ext cx="408" cy="856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4" name="Oval 12"/>
              <p:cNvSpPr>
                <a:spLocks noChangeArrowheads="1"/>
              </p:cNvSpPr>
              <p:nvPr/>
            </p:nvSpPr>
            <p:spPr bwMode="auto">
              <a:xfrm>
                <a:off x="248" y="1349"/>
                <a:ext cx="947" cy="951"/>
              </a:xfrm>
              <a:prstGeom prst="ellipse">
                <a:avLst/>
              </a:prstGeom>
              <a:solidFill>
                <a:srgbClr val="FF3300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5" name="AutoShape 13"/>
              <p:cNvSpPr>
                <a:spLocks noChangeArrowheads="1"/>
              </p:cNvSpPr>
              <p:nvPr/>
            </p:nvSpPr>
            <p:spPr bwMode="auto">
              <a:xfrm>
                <a:off x="715" y="1818"/>
                <a:ext cx="17" cy="2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46" name="Line 14"/>
              <p:cNvSpPr>
                <a:spLocks noChangeShapeType="1"/>
              </p:cNvSpPr>
              <p:nvPr/>
            </p:nvSpPr>
            <p:spPr bwMode="auto">
              <a:xfrm flipV="1">
                <a:off x="734" y="1735"/>
                <a:ext cx="446" cy="8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7" name="Line 15"/>
              <p:cNvSpPr>
                <a:spLocks noChangeShapeType="1"/>
              </p:cNvSpPr>
              <p:nvPr/>
            </p:nvSpPr>
            <p:spPr bwMode="auto">
              <a:xfrm flipH="1">
                <a:off x="350" y="1827"/>
                <a:ext cx="374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auto">
              <a:xfrm>
                <a:off x="727" y="1832"/>
                <a:ext cx="286" cy="483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9" name="AutoShape 17"/>
              <p:cNvSpPr>
                <a:spLocks noChangeArrowheads="1"/>
              </p:cNvSpPr>
              <p:nvPr/>
            </p:nvSpPr>
            <p:spPr bwMode="auto">
              <a:xfrm>
                <a:off x="340" y="1815"/>
                <a:ext cx="17" cy="19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0" name="AutoShape 18"/>
              <p:cNvSpPr>
                <a:spLocks noChangeArrowheads="1"/>
              </p:cNvSpPr>
              <p:nvPr/>
            </p:nvSpPr>
            <p:spPr bwMode="auto">
              <a:xfrm>
                <a:off x="1007" y="2305"/>
                <a:ext cx="16" cy="2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51" name="Line 19"/>
              <p:cNvSpPr>
                <a:spLocks noChangeShapeType="1"/>
              </p:cNvSpPr>
              <p:nvPr/>
            </p:nvSpPr>
            <p:spPr bwMode="auto">
              <a:xfrm flipH="1">
                <a:off x="682" y="1359"/>
                <a:ext cx="79" cy="938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2" name="Text Box 20"/>
              <p:cNvSpPr txBox="1">
                <a:spLocks noChangeArrowheads="1"/>
              </p:cNvSpPr>
              <p:nvPr/>
            </p:nvSpPr>
            <p:spPr bwMode="auto">
              <a:xfrm>
                <a:off x="951" y="2286"/>
                <a:ext cx="351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M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53" name="Text Box 21"/>
              <p:cNvSpPr txBox="1">
                <a:spLocks noChangeArrowheads="1"/>
              </p:cNvSpPr>
              <p:nvPr/>
            </p:nvSpPr>
            <p:spPr bwMode="auto">
              <a:xfrm>
                <a:off x="1213" y="1479"/>
                <a:ext cx="408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 i="1">
                    <a:solidFill>
                      <a:schemeClr val="bg1"/>
                    </a:solidFill>
                    <a:latin typeface="Times New Roman" pitchFamily="18" charset="0"/>
                  </a:rPr>
                  <a:t>А</a:t>
                </a:r>
              </a:p>
            </p:txBody>
          </p:sp>
          <p:sp>
            <p:nvSpPr>
              <p:cNvPr id="18454" name="Text Box 22"/>
              <p:cNvSpPr txBox="1">
                <a:spLocks noChangeArrowheads="1"/>
              </p:cNvSpPr>
              <p:nvPr/>
            </p:nvSpPr>
            <p:spPr bwMode="auto">
              <a:xfrm>
                <a:off x="759" y="1071"/>
                <a:ext cx="347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S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55" name="Text Box 23"/>
              <p:cNvSpPr txBox="1">
                <a:spLocks noChangeArrowheads="1"/>
              </p:cNvSpPr>
              <p:nvPr/>
            </p:nvSpPr>
            <p:spPr bwMode="auto">
              <a:xfrm>
                <a:off x="288" y="1583"/>
                <a:ext cx="272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 i="1">
                    <a:solidFill>
                      <a:schemeClr val="bg1"/>
                    </a:solidFill>
                    <a:latin typeface="Times New Roman" pitchFamily="18" charset="0"/>
                  </a:rPr>
                  <a:t>С</a:t>
                </a:r>
              </a:p>
            </p:txBody>
          </p:sp>
          <p:sp>
            <p:nvSpPr>
              <p:cNvPr id="18456" name="Text Box 24"/>
              <p:cNvSpPr txBox="1">
                <a:spLocks noChangeArrowheads="1"/>
              </p:cNvSpPr>
              <p:nvPr/>
            </p:nvSpPr>
            <p:spPr bwMode="auto">
              <a:xfrm>
                <a:off x="560" y="2286"/>
                <a:ext cx="381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P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57" name="Text Box 25"/>
              <p:cNvSpPr txBox="1">
                <a:spLocks noChangeArrowheads="1"/>
              </p:cNvSpPr>
              <p:nvPr/>
            </p:nvSpPr>
            <p:spPr bwMode="auto">
              <a:xfrm>
                <a:off x="677" y="1583"/>
                <a:ext cx="273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O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4932363" y="1773238"/>
            <a:ext cx="3240087" cy="3168650"/>
            <a:chOff x="3198" y="1071"/>
            <a:chExt cx="1405" cy="1452"/>
          </a:xfrm>
        </p:grpSpPr>
        <p:sp>
          <p:nvSpPr>
            <p:cNvPr id="18459" name="AutoShape 27"/>
            <p:cNvSpPr>
              <a:spLocks noChangeArrowheads="1"/>
            </p:cNvSpPr>
            <p:nvPr/>
          </p:nvSpPr>
          <p:spPr bwMode="auto">
            <a:xfrm>
              <a:off x="3243" y="1116"/>
              <a:ext cx="1360" cy="1407"/>
            </a:xfrm>
            <a:prstGeom prst="roundRect">
              <a:avLst>
                <a:gd name="adj" fmla="val 16667"/>
              </a:avLst>
            </a:prstGeom>
            <a:solidFill>
              <a:srgbClr val="003399"/>
            </a:solidFill>
            <a:ln w="38100" cmpd="dbl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3198" y="1071"/>
              <a:ext cx="1305" cy="1400"/>
              <a:chOff x="3198" y="1071"/>
              <a:chExt cx="1305" cy="1400"/>
            </a:xfrm>
          </p:grpSpPr>
          <p:sp>
            <p:nvSpPr>
              <p:cNvPr id="18461" name="Line 29"/>
              <p:cNvSpPr>
                <a:spLocks noChangeShapeType="1"/>
              </p:cNvSpPr>
              <p:nvPr/>
            </p:nvSpPr>
            <p:spPr bwMode="auto">
              <a:xfrm flipH="1">
                <a:off x="3757" y="1362"/>
                <a:ext cx="414" cy="87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2" name="Oval 30"/>
              <p:cNvSpPr>
                <a:spLocks noChangeArrowheads="1"/>
              </p:cNvSpPr>
              <p:nvPr/>
            </p:nvSpPr>
            <p:spPr bwMode="auto">
              <a:xfrm>
                <a:off x="3481" y="1309"/>
                <a:ext cx="962" cy="966"/>
              </a:xfrm>
              <a:prstGeom prst="ellipse">
                <a:avLst/>
              </a:prstGeom>
              <a:solidFill>
                <a:srgbClr val="008000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63" name="AutoShape 31"/>
              <p:cNvSpPr>
                <a:spLocks noChangeArrowheads="1"/>
              </p:cNvSpPr>
              <p:nvPr/>
            </p:nvSpPr>
            <p:spPr bwMode="auto">
              <a:xfrm>
                <a:off x="3955" y="1785"/>
                <a:ext cx="18" cy="20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 flipH="1" flipV="1">
                <a:off x="3503" y="1701"/>
                <a:ext cx="454" cy="9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auto">
              <a:xfrm rot="3044698" flipH="1" flipV="1">
                <a:off x="3887" y="1936"/>
                <a:ext cx="379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auto">
              <a:xfrm flipH="1">
                <a:off x="3667" y="1799"/>
                <a:ext cx="290" cy="491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7" name="Line 35"/>
              <p:cNvSpPr>
                <a:spLocks noChangeShapeType="1"/>
              </p:cNvSpPr>
              <p:nvPr/>
            </p:nvSpPr>
            <p:spPr bwMode="auto">
              <a:xfrm>
                <a:off x="3922" y="1319"/>
                <a:ext cx="80" cy="95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8" name="Text Box 36"/>
              <p:cNvSpPr txBox="1">
                <a:spLocks noChangeArrowheads="1"/>
              </p:cNvSpPr>
              <p:nvPr/>
            </p:nvSpPr>
            <p:spPr bwMode="auto">
              <a:xfrm>
                <a:off x="3917" y="2251"/>
                <a:ext cx="356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400" b="1" i="1">
                    <a:solidFill>
                      <a:schemeClr val="bg1"/>
                    </a:solidFill>
                    <a:latin typeface="Times New Roman" pitchFamily="18" charset="0"/>
                  </a:rPr>
                  <a:t>Н</a:t>
                </a:r>
              </a:p>
            </p:txBody>
          </p:sp>
          <p:sp>
            <p:nvSpPr>
              <p:cNvPr id="18469" name="Text Box 37"/>
              <p:cNvSpPr txBox="1">
                <a:spLocks noChangeArrowheads="1"/>
              </p:cNvSpPr>
              <p:nvPr/>
            </p:nvSpPr>
            <p:spPr bwMode="auto">
              <a:xfrm>
                <a:off x="4105" y="1797"/>
                <a:ext cx="398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D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70" name="Text Box 38"/>
              <p:cNvSpPr txBox="1">
                <a:spLocks noChangeArrowheads="1"/>
              </p:cNvSpPr>
              <p:nvPr/>
            </p:nvSpPr>
            <p:spPr bwMode="auto">
              <a:xfrm>
                <a:off x="3878" y="1071"/>
                <a:ext cx="317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C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71" name="Text Box 39"/>
              <p:cNvSpPr txBox="1">
                <a:spLocks noChangeArrowheads="1"/>
              </p:cNvSpPr>
              <p:nvPr/>
            </p:nvSpPr>
            <p:spPr bwMode="auto">
              <a:xfrm>
                <a:off x="3198" y="1507"/>
                <a:ext cx="322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   N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72" name="Text Box 40"/>
              <p:cNvSpPr txBox="1">
                <a:spLocks noChangeArrowheads="1"/>
              </p:cNvSpPr>
              <p:nvPr/>
            </p:nvSpPr>
            <p:spPr bwMode="auto">
              <a:xfrm>
                <a:off x="3560" y="2261"/>
                <a:ext cx="277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A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8473" name="Text Box 41"/>
              <p:cNvSpPr txBox="1">
                <a:spLocks noChangeArrowheads="1"/>
              </p:cNvSpPr>
              <p:nvPr/>
            </p:nvSpPr>
            <p:spPr bwMode="auto">
              <a:xfrm>
                <a:off x="3917" y="1547"/>
                <a:ext cx="369" cy="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b="1" i="1">
                    <a:latin typeface="Times New Roman" pitchFamily="18" charset="0"/>
                  </a:rPr>
                  <a:t> </a:t>
                </a:r>
                <a:r>
                  <a:rPr lang="en-US" sz="2400" b="1" i="1">
                    <a:solidFill>
                      <a:schemeClr val="bg1"/>
                    </a:solidFill>
                    <a:latin typeface="Times New Roman" pitchFamily="18" charset="0"/>
                  </a:rPr>
                  <a:t>O</a:t>
                </a:r>
                <a:endParaRPr lang="ru-RU" sz="2400" b="1" i="1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1511300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</a:rPr>
              <a:t>Сколько </a:t>
            </a:r>
            <a:r>
              <a:rPr lang="ru-RU" sz="2800" b="1" dirty="0" smtClean="0">
                <a:latin typeface="Times New Roman" pitchFamily="18" charset="0"/>
              </a:rPr>
              <a:t>хорд и сколько радиусов изображено на рисунке?</a:t>
            </a:r>
          </a:p>
        </p:txBody>
      </p:sp>
      <p:sp>
        <p:nvSpPr>
          <p:cNvPr id="57351" name="Rectangle 7"/>
          <p:cNvSpPr>
            <a:spLocks noChangeArrowheads="1"/>
          </p:cNvSpPr>
          <p:nvPr>
            <p:ph type="body" sz="half" idx="1"/>
          </p:nvPr>
        </p:nvSpPr>
        <p:spPr>
          <a:xfrm>
            <a:off x="971550" y="2420938"/>
            <a:ext cx="2459038" cy="2405062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2195513" y="2420938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2195513" y="3644900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1258888" y="2852738"/>
            <a:ext cx="28892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8" name="Line 14"/>
          <p:cNvSpPr>
            <a:spLocks noChangeShapeType="1"/>
          </p:cNvSpPr>
          <p:nvPr/>
        </p:nvSpPr>
        <p:spPr bwMode="auto">
          <a:xfrm flipH="1">
            <a:off x="2195513" y="3644900"/>
            <a:ext cx="1223962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59" name="Rectangle 15"/>
          <p:cNvSpPr>
            <a:spLocks noChangeArrowheads="1"/>
          </p:cNvSpPr>
          <p:nvPr>
            <p:ph type="body" sz="half" idx="2"/>
          </p:nvPr>
        </p:nvSpPr>
        <p:spPr>
          <a:xfrm>
            <a:off x="5364163" y="2349500"/>
            <a:ext cx="2592387" cy="2592388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</a:ln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57360" name="Line 16"/>
          <p:cNvSpPr>
            <a:spLocks noChangeShapeType="1"/>
          </p:cNvSpPr>
          <p:nvPr/>
        </p:nvSpPr>
        <p:spPr bwMode="auto">
          <a:xfrm>
            <a:off x="5364163" y="3644900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1" name="Line 17"/>
          <p:cNvSpPr>
            <a:spLocks noChangeShapeType="1"/>
          </p:cNvSpPr>
          <p:nvPr/>
        </p:nvSpPr>
        <p:spPr bwMode="auto">
          <a:xfrm flipH="1">
            <a:off x="7235825" y="2781300"/>
            <a:ext cx="360363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2" name="Line 18"/>
          <p:cNvSpPr>
            <a:spLocks noChangeShapeType="1"/>
          </p:cNvSpPr>
          <p:nvPr/>
        </p:nvSpPr>
        <p:spPr bwMode="auto">
          <a:xfrm>
            <a:off x="6659563" y="23495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364" name="Line 20"/>
          <p:cNvSpPr>
            <a:spLocks noChangeShapeType="1"/>
          </p:cNvSpPr>
          <p:nvPr/>
        </p:nvSpPr>
        <p:spPr bwMode="auto">
          <a:xfrm>
            <a:off x="5364163" y="3644900"/>
            <a:ext cx="1295400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Используя формулу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найдите неизвестную величину.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                              2 вариант</a:t>
            </a:r>
          </a:p>
        </p:txBody>
      </p:sp>
      <p:graphicFrame>
        <p:nvGraphicFramePr>
          <p:cNvPr id="59395" name="Group 3"/>
          <p:cNvGraphicFramePr>
            <a:graphicFrameLocks noGrp="1"/>
          </p:cNvGraphicFramePr>
          <p:nvPr>
            <p:ph sz="half" idx="1"/>
          </p:nvPr>
        </p:nvGraphicFramePr>
        <p:xfrm>
          <a:off x="468313" y="2060575"/>
          <a:ext cx="4038600" cy="2663826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24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412" name="Group 20"/>
          <p:cNvGraphicFramePr>
            <a:graphicFrameLocks noGrp="1"/>
          </p:cNvGraphicFramePr>
          <p:nvPr>
            <p:ph sz="half" idx="2"/>
          </p:nvPr>
        </p:nvGraphicFramePr>
        <p:xfrm>
          <a:off x="4643438" y="2060575"/>
          <a:ext cx="4038600" cy="2663826"/>
        </p:xfrm>
        <a:graphic>
          <a:graphicData uri="http://schemas.openxmlformats.org/drawingml/2006/table">
            <a:tbl>
              <a:tblPr/>
              <a:tblGrid>
                <a:gridCol w="1009650"/>
                <a:gridCol w="1009650"/>
                <a:gridCol w="1009650"/>
                <a:gridCol w="1009650"/>
              </a:tblGrid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1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sz="half" idx="1"/>
          </p:nvPr>
        </p:nvSpPr>
        <p:spPr>
          <a:xfrm>
            <a:off x="468313" y="1268413"/>
            <a:ext cx="4038600" cy="4886325"/>
          </a:xfrm>
        </p:spPr>
        <p:txBody>
          <a:bodyPr/>
          <a:lstStyle/>
          <a:p>
            <a:pPr marL="533400" indent="-533400"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</a:p>
        </p:txBody>
      </p:sp>
      <p:sp>
        <p:nvSpPr>
          <p:cNvPr id="17412" name="Rectangle 4"/>
          <p:cNvSpPr>
            <a:spLocks noGrp="1"/>
          </p:cNvSpPr>
          <p:nvPr>
            <p:ph type="body" sz="half" idx="2"/>
          </p:nvPr>
        </p:nvSpPr>
        <p:spPr>
          <a:xfrm>
            <a:off x="4638368" y="1243116"/>
            <a:ext cx="4038600" cy="4784725"/>
          </a:xfrm>
        </p:spPr>
        <p:txBody>
          <a:bodyPr/>
          <a:lstStyle/>
          <a:p>
            <a:pPr marL="533400" indent="-533400" algn="ctr">
              <a:buFont typeface="Arial" charset="0"/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52" name="Group 44"/>
          <p:cNvGraphicFramePr>
            <a:graphicFrameLocks noGrp="1"/>
          </p:cNvGraphicFramePr>
          <p:nvPr/>
        </p:nvGraphicFramePr>
        <p:xfrm>
          <a:off x="611188" y="2349500"/>
          <a:ext cx="3673475" cy="2133600"/>
        </p:xfrm>
        <a:graphic>
          <a:graphicData uri="http://schemas.openxmlformats.org/drawingml/2006/table">
            <a:tbl>
              <a:tblPr/>
              <a:tblGrid>
                <a:gridCol w="917575"/>
                <a:gridCol w="920750"/>
                <a:gridCol w="917575"/>
                <a:gridCol w="917575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24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 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48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54" name="Group 46"/>
          <p:cNvGraphicFramePr>
            <a:graphicFrameLocks noGrp="1"/>
          </p:cNvGraphicFramePr>
          <p:nvPr/>
        </p:nvGraphicFramePr>
        <p:xfrm>
          <a:off x="4716463" y="2349500"/>
          <a:ext cx="3960812" cy="2133600"/>
        </p:xfrm>
        <a:graphic>
          <a:graphicData uri="http://schemas.openxmlformats.org/drawingml/2006/table">
            <a:tbl>
              <a:tblPr/>
              <a:tblGrid>
                <a:gridCol w="930275"/>
                <a:gridCol w="930275"/>
                <a:gridCol w="930275"/>
                <a:gridCol w="1169987"/>
              </a:tblGrid>
              <a:tr h="1046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2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</a:t>
                      </a: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(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см)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9382125" cy="596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" name="Rectangle 41"/>
          <p:cNvSpPr>
            <a:spLocks noChangeArrowheads="1"/>
          </p:cNvSpPr>
          <p:nvPr/>
        </p:nvSpPr>
        <p:spPr bwMode="auto">
          <a:xfrm flipV="1">
            <a:off x="4510088" y="3359150"/>
            <a:ext cx="519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63032" y="412577"/>
            <a:ext cx="467115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Окружность 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̶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геометрическая фигура, состоящая из всех точек плоскости, равноудаленных от данной точки (центра окружности).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30315" y="3951569"/>
            <a:ext cx="354920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плоскости, которая ограничена окружностью.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32767" y="645245"/>
            <a:ext cx="2632439" cy="252295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143519" y="3688374"/>
            <a:ext cx="2423929" cy="2248787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8936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5704" y="260980"/>
            <a:ext cx="71876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Выполнить задания</a:t>
            </a:r>
            <a:endParaRPr lang="ru-RU" sz="6000" b="1" dirty="0">
              <a:ln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084" y="2025874"/>
            <a:ext cx="840591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Найти диаметр, если радиус 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        2см; 4 мм; 30 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Найти радиус, если диаметр 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        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18 см; 120 мм; 5 м.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 учебнику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523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3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44485" y="783612"/>
            <a:ext cx="4040188" cy="4254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Cambria" panose="02040503050406030204" pitchFamily="18" charset="0"/>
              </a:rPr>
              <a:t>КРУГ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58533" y="712174"/>
            <a:ext cx="4041775" cy="49688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200" dirty="0" smtClean="0">
                <a:latin typeface="Cambria" panose="02040503050406030204" pitchFamily="18" charset="0"/>
              </a:rPr>
              <a:t>ОКРУЖНОСТЬ</a:t>
            </a:r>
            <a:endParaRPr lang="ru-RU" sz="3200" dirty="0">
              <a:latin typeface="Cambria" panose="020405030504060302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071538" y="1357298"/>
            <a:ext cx="2786082" cy="264320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46644" y="3660820"/>
            <a:ext cx="162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86380" y="1357298"/>
            <a:ext cx="2786082" cy="264320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Рисунок 10" descr="picc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386957">
            <a:off x="263994" y="4661105"/>
            <a:ext cx="1894098" cy="1869774"/>
          </a:xfrm>
          <a:prstGeom prst="ellipse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2956" y="4320983"/>
            <a:ext cx="25832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Пицца, пирог,</a:t>
            </a:r>
            <a:b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блин, тарелка и т.д.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age.php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2859" y="4224768"/>
            <a:ext cx="1504713" cy="211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6324308" y="4084096"/>
            <a:ext cx="2820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Гимнастический обруч, ювелирное 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колечко и т.д.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1334" y="6092224"/>
            <a:ext cx="523245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369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AutoShape 2"/>
          <p:cNvSpPr>
            <a:spLocks noChangeArrowheads="1"/>
          </p:cNvSpPr>
          <p:nvPr/>
        </p:nvSpPr>
        <p:spPr bwMode="auto">
          <a:xfrm>
            <a:off x="107950" y="1412875"/>
            <a:ext cx="3240088" cy="576263"/>
          </a:xfrm>
          <a:prstGeom prst="wedgeRoundRectCallout">
            <a:avLst>
              <a:gd name="adj1" fmla="val 73028"/>
              <a:gd name="adj2" fmla="val 171764"/>
              <a:gd name="adj3" fmla="val 16667"/>
            </a:avLst>
          </a:prstGeom>
          <a:gradFill rotWithShape="1">
            <a:gsLst>
              <a:gs pos="0">
                <a:srgbClr val="00FFCC"/>
              </a:gs>
              <a:gs pos="50000">
                <a:schemeClr val="bg1"/>
              </a:gs>
              <a:gs pos="100000">
                <a:srgbClr val="00FFCC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u="sng" dirty="0" smtClean="0">
                <a:latin typeface="Cambria" panose="02040503050406030204" pitchFamily="18" charset="0"/>
              </a:rPr>
              <a:t>Радиус окружности.</a:t>
            </a:r>
            <a:endParaRPr lang="ru-RU" altLang="ru-RU" sz="2400" b="1" u="sng" dirty="0">
              <a:latin typeface="Cambria" panose="02040503050406030204" pitchFamily="18" charset="0"/>
            </a:endParaRPr>
          </a:p>
        </p:txBody>
      </p:sp>
      <p:sp>
        <p:nvSpPr>
          <p:cNvPr id="226307" name="AutoShape 3"/>
          <p:cNvSpPr>
            <a:spLocks noChangeArrowheads="1"/>
          </p:cNvSpPr>
          <p:nvPr/>
        </p:nvSpPr>
        <p:spPr bwMode="auto">
          <a:xfrm>
            <a:off x="5795963" y="4316413"/>
            <a:ext cx="3311525" cy="576263"/>
          </a:xfrm>
          <a:prstGeom prst="wedgeRoundRectCallout">
            <a:avLst>
              <a:gd name="adj1" fmla="val -49139"/>
              <a:gd name="adj2" fmla="val -139255"/>
              <a:gd name="adj3" fmla="val 16667"/>
            </a:avLst>
          </a:prstGeom>
          <a:gradFill rotWithShape="1">
            <a:gsLst>
              <a:gs pos="0">
                <a:srgbClr val="00FFCC"/>
              </a:gs>
              <a:gs pos="50000">
                <a:schemeClr val="bg1"/>
              </a:gs>
              <a:gs pos="100000">
                <a:srgbClr val="00FFCC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u="sng" dirty="0">
                <a:latin typeface="Cambria" panose="02040503050406030204" pitchFamily="18" charset="0"/>
              </a:rPr>
              <a:t>Дуга </a:t>
            </a:r>
            <a:r>
              <a:rPr lang="ru-RU" altLang="ru-RU" sz="2400" b="1" u="sng" dirty="0" smtClean="0">
                <a:latin typeface="Cambria" panose="02040503050406030204" pitchFamily="18" charset="0"/>
              </a:rPr>
              <a:t>окружности</a:t>
            </a:r>
            <a:r>
              <a:rPr lang="ru-RU" altLang="ru-RU" sz="2400" b="1" u="sng" dirty="0">
                <a:latin typeface="Cambria" panose="02040503050406030204" pitchFamily="18" charset="0"/>
              </a:rPr>
              <a:t>.</a:t>
            </a:r>
          </a:p>
        </p:txBody>
      </p:sp>
      <p:sp>
        <p:nvSpPr>
          <p:cNvPr id="226308" name="AutoShape 4"/>
          <p:cNvSpPr>
            <a:spLocks noChangeArrowheads="1"/>
          </p:cNvSpPr>
          <p:nvPr/>
        </p:nvSpPr>
        <p:spPr bwMode="auto">
          <a:xfrm>
            <a:off x="107950" y="4868863"/>
            <a:ext cx="3311525" cy="576262"/>
          </a:xfrm>
          <a:prstGeom prst="wedgeRoundRectCallout">
            <a:avLst>
              <a:gd name="adj1" fmla="val 41565"/>
              <a:gd name="adj2" fmla="val -213912"/>
              <a:gd name="adj3" fmla="val 16667"/>
            </a:avLst>
          </a:prstGeom>
          <a:gradFill rotWithShape="1">
            <a:gsLst>
              <a:gs pos="0">
                <a:srgbClr val="00FFCC"/>
              </a:gs>
              <a:gs pos="50000">
                <a:schemeClr val="bg1"/>
              </a:gs>
              <a:gs pos="100000">
                <a:srgbClr val="00FFCC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u="sng">
                <a:latin typeface="Cambria" panose="02040503050406030204" pitchFamily="18" charset="0"/>
              </a:rPr>
              <a:t>Хорда окружности.</a:t>
            </a:r>
          </a:p>
        </p:txBody>
      </p:sp>
      <p:sp>
        <p:nvSpPr>
          <p:cNvPr id="226309" name="AutoShape 5"/>
          <p:cNvSpPr>
            <a:spLocks noChangeArrowheads="1"/>
          </p:cNvSpPr>
          <p:nvPr/>
        </p:nvSpPr>
        <p:spPr bwMode="auto">
          <a:xfrm>
            <a:off x="3756101" y="5024651"/>
            <a:ext cx="3600450" cy="576262"/>
          </a:xfrm>
          <a:prstGeom prst="wedgeRoundRectCallout">
            <a:avLst>
              <a:gd name="adj1" fmla="val -37024"/>
              <a:gd name="adj2" fmla="val -297897"/>
              <a:gd name="adj3" fmla="val 16667"/>
            </a:avLst>
          </a:prstGeom>
          <a:gradFill rotWithShape="1">
            <a:gsLst>
              <a:gs pos="0">
                <a:srgbClr val="00FFCC"/>
              </a:gs>
              <a:gs pos="50000">
                <a:schemeClr val="bg1"/>
              </a:gs>
              <a:gs pos="100000">
                <a:srgbClr val="00FFCC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u="sng" dirty="0">
                <a:latin typeface="Cambria" panose="02040503050406030204" pitchFamily="18" charset="0"/>
              </a:rPr>
              <a:t>Диаметр окружности.</a:t>
            </a:r>
          </a:p>
        </p:txBody>
      </p:sp>
      <p:sp>
        <p:nvSpPr>
          <p:cNvPr id="226310" name="Oval 6"/>
          <p:cNvSpPr>
            <a:spLocks noChangeArrowheads="1"/>
          </p:cNvSpPr>
          <p:nvPr/>
        </p:nvSpPr>
        <p:spPr bwMode="auto">
          <a:xfrm>
            <a:off x="2754313" y="1844675"/>
            <a:ext cx="3097212" cy="3024188"/>
          </a:xfrm>
          <a:prstGeom prst="ellipse">
            <a:avLst/>
          </a:prstGeom>
          <a:noFill/>
          <a:ln w="38100">
            <a:solidFill>
              <a:srgbClr val="00009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6311" name="Freeform 7"/>
          <p:cNvSpPr>
            <a:spLocks/>
          </p:cNvSpPr>
          <p:nvPr/>
        </p:nvSpPr>
        <p:spPr bwMode="auto">
          <a:xfrm>
            <a:off x="3962400" y="1866900"/>
            <a:ext cx="303213" cy="1492250"/>
          </a:xfrm>
          <a:custGeom>
            <a:avLst/>
            <a:gdLst>
              <a:gd name="T0" fmla="*/ 191 w 191"/>
              <a:gd name="T1" fmla="*/ 940 h 940"/>
              <a:gd name="T2" fmla="*/ 0 w 191"/>
              <a:gd name="T3" fmla="*/ 0 h 94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91" h="940">
                <a:moveTo>
                  <a:pt x="191" y="940"/>
                </a:moveTo>
                <a:lnTo>
                  <a:pt x="0" y="0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26312" name="Freeform 8"/>
          <p:cNvSpPr>
            <a:spLocks/>
          </p:cNvSpPr>
          <p:nvPr/>
        </p:nvSpPr>
        <p:spPr bwMode="auto">
          <a:xfrm>
            <a:off x="4127500" y="3276600"/>
            <a:ext cx="1739900" cy="1595438"/>
          </a:xfrm>
          <a:custGeom>
            <a:avLst/>
            <a:gdLst>
              <a:gd name="T0" fmla="*/ 0 w 1096"/>
              <a:gd name="T1" fmla="*/ 997 h 1005"/>
              <a:gd name="T2" fmla="*/ 300 w 1096"/>
              <a:gd name="T3" fmla="*/ 985 h 1005"/>
              <a:gd name="T4" fmla="*/ 588 w 1096"/>
              <a:gd name="T5" fmla="*/ 877 h 1005"/>
              <a:gd name="T6" fmla="*/ 844 w 1096"/>
              <a:gd name="T7" fmla="*/ 673 h 1005"/>
              <a:gd name="T8" fmla="*/ 1024 w 1096"/>
              <a:gd name="T9" fmla="*/ 381 h 1005"/>
              <a:gd name="T10" fmla="*/ 1096 w 1096"/>
              <a:gd name="T11" fmla="*/ 0 h 10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96" h="1005">
                <a:moveTo>
                  <a:pt x="0" y="997"/>
                </a:moveTo>
                <a:cubicBezTo>
                  <a:pt x="50" y="995"/>
                  <a:pt x="202" y="1005"/>
                  <a:pt x="300" y="985"/>
                </a:cubicBezTo>
                <a:cubicBezTo>
                  <a:pt x="398" y="965"/>
                  <a:pt x="497" y="929"/>
                  <a:pt x="588" y="877"/>
                </a:cubicBezTo>
                <a:cubicBezTo>
                  <a:pt x="679" y="825"/>
                  <a:pt x="771" y="756"/>
                  <a:pt x="844" y="673"/>
                </a:cubicBezTo>
                <a:cubicBezTo>
                  <a:pt x="917" y="590"/>
                  <a:pt x="982" y="493"/>
                  <a:pt x="1024" y="381"/>
                </a:cubicBezTo>
                <a:cubicBezTo>
                  <a:pt x="1066" y="269"/>
                  <a:pt x="1081" y="79"/>
                  <a:pt x="1096" y="0"/>
                </a:cubicBezTo>
              </a:path>
            </a:pathLst>
          </a:custGeom>
          <a:noFill/>
          <a:ln w="57150" cap="flat" cmpd="sng">
            <a:solidFill>
              <a:srgbClr val="FF0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26313" name="AutoShape 9"/>
          <p:cNvSpPr>
            <a:spLocks noChangeArrowheads="1"/>
          </p:cNvSpPr>
          <p:nvPr/>
        </p:nvSpPr>
        <p:spPr bwMode="auto">
          <a:xfrm>
            <a:off x="5435600" y="1125538"/>
            <a:ext cx="3313113" cy="576262"/>
          </a:xfrm>
          <a:prstGeom prst="wedgeRoundRectCallout">
            <a:avLst>
              <a:gd name="adj1" fmla="val -83398"/>
              <a:gd name="adj2" fmla="val 322727"/>
              <a:gd name="adj3" fmla="val 16667"/>
            </a:avLst>
          </a:prstGeom>
          <a:gradFill rotWithShape="1">
            <a:gsLst>
              <a:gs pos="0">
                <a:srgbClr val="00FFCC"/>
              </a:gs>
              <a:gs pos="50000">
                <a:schemeClr val="bg1"/>
              </a:gs>
              <a:gs pos="100000">
                <a:srgbClr val="00FFCC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latin typeface="Cambria" panose="02040503050406030204" pitchFamily="18" charset="0"/>
              </a:rPr>
              <a:t>Центр окружности.</a:t>
            </a:r>
            <a:endParaRPr lang="ru-RU" altLang="ru-RU" sz="2400" b="1" dirty="0">
              <a:latin typeface="Cambria" panose="02040503050406030204" pitchFamily="18" charset="0"/>
            </a:endParaRPr>
          </a:p>
        </p:txBody>
      </p:sp>
      <p:sp>
        <p:nvSpPr>
          <p:cNvPr id="226314" name="Freeform 10"/>
          <p:cNvSpPr>
            <a:spLocks/>
          </p:cNvSpPr>
          <p:nvPr/>
        </p:nvSpPr>
        <p:spPr bwMode="auto">
          <a:xfrm>
            <a:off x="3752850" y="1900238"/>
            <a:ext cx="1003300" cy="2870200"/>
          </a:xfrm>
          <a:custGeom>
            <a:avLst/>
            <a:gdLst>
              <a:gd name="T0" fmla="*/ 0 w 632"/>
              <a:gd name="T1" fmla="*/ 1808 h 1808"/>
              <a:gd name="T2" fmla="*/ 632 w 632"/>
              <a:gd name="T3" fmla="*/ 0 h 180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32" h="1808">
                <a:moveTo>
                  <a:pt x="0" y="1808"/>
                </a:moveTo>
                <a:lnTo>
                  <a:pt x="632" y="0"/>
                </a:lnTo>
              </a:path>
            </a:pathLst>
          </a:custGeom>
          <a:noFill/>
          <a:ln w="57150" cap="flat" cmpd="sng">
            <a:solidFill>
              <a:srgbClr val="008000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26315" name="Freeform 11"/>
          <p:cNvSpPr>
            <a:spLocks/>
          </p:cNvSpPr>
          <p:nvPr/>
        </p:nvSpPr>
        <p:spPr bwMode="auto">
          <a:xfrm>
            <a:off x="2787650" y="3106738"/>
            <a:ext cx="647700" cy="1524000"/>
          </a:xfrm>
          <a:custGeom>
            <a:avLst/>
            <a:gdLst>
              <a:gd name="T0" fmla="*/ 0 w 408"/>
              <a:gd name="T1" fmla="*/ 0 h 960"/>
              <a:gd name="T2" fmla="*/ 408 w 408"/>
              <a:gd name="T3" fmla="*/ 960 h 96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08" h="960">
                <a:moveTo>
                  <a:pt x="0" y="0"/>
                </a:moveTo>
                <a:lnTo>
                  <a:pt x="408" y="960"/>
                </a:lnTo>
              </a:path>
            </a:pathLst>
          </a:custGeom>
          <a:noFill/>
          <a:ln w="57150" cap="flat" cmpd="sng">
            <a:solidFill>
              <a:srgbClr val="00CC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26316" name="Oval 12"/>
          <p:cNvSpPr>
            <a:spLocks noChangeArrowheads="1"/>
          </p:cNvSpPr>
          <p:nvPr/>
        </p:nvSpPr>
        <p:spPr bwMode="auto">
          <a:xfrm flipH="1">
            <a:off x="4194175" y="3284538"/>
            <a:ext cx="144463" cy="14446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6317" name="Text Box 13"/>
          <p:cNvSpPr txBox="1">
            <a:spLocks noChangeArrowheads="1"/>
          </p:cNvSpPr>
          <p:nvPr/>
        </p:nvSpPr>
        <p:spPr bwMode="auto">
          <a:xfrm>
            <a:off x="125927" y="153311"/>
            <a:ext cx="67494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Отрезок, </a:t>
            </a:r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соединяющий центр окружности с </a:t>
            </a:r>
          </a:p>
          <a:p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какой-либо точкой на окружности – </a:t>
            </a:r>
            <a:r>
              <a:rPr lang="ru-RU" altLang="ru-RU" sz="2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радиус.</a:t>
            </a:r>
            <a:r>
              <a:rPr lang="ru-RU" altLang="ru-RU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226318" name="Text Box 14"/>
          <p:cNvSpPr txBox="1">
            <a:spLocks noChangeArrowheads="1"/>
          </p:cNvSpPr>
          <p:nvPr/>
        </p:nvSpPr>
        <p:spPr bwMode="auto">
          <a:xfrm>
            <a:off x="350986" y="2258240"/>
            <a:ext cx="23525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Отрезок соединяющий </a:t>
            </a:r>
          </a:p>
          <a:p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две точки окружности</a:t>
            </a:r>
          </a:p>
          <a:p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– </a:t>
            </a:r>
            <a:r>
              <a:rPr lang="ru-RU" altLang="ru-RU" sz="2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хорда. </a:t>
            </a:r>
          </a:p>
        </p:txBody>
      </p:sp>
      <p:sp>
        <p:nvSpPr>
          <p:cNvPr id="226319" name="Text Box 15"/>
          <p:cNvSpPr txBox="1">
            <a:spLocks noChangeArrowheads="1"/>
          </p:cNvSpPr>
          <p:nvPr/>
        </p:nvSpPr>
        <p:spPr bwMode="auto">
          <a:xfrm>
            <a:off x="5705319" y="1938451"/>
            <a:ext cx="316909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Любые две точки окружности делят её на две части. Каждая из этих частей называется </a:t>
            </a:r>
            <a:r>
              <a:rPr lang="ru-RU" altLang="ru-RU" sz="2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дугой</a:t>
            </a:r>
            <a:r>
              <a:rPr lang="ru-RU" altLang="ru-RU" sz="2400" b="1" i="1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226320" name="Text Box 16"/>
          <p:cNvSpPr txBox="1">
            <a:spLocks noChangeArrowheads="1"/>
          </p:cNvSpPr>
          <p:nvPr/>
        </p:nvSpPr>
        <p:spPr bwMode="auto">
          <a:xfrm>
            <a:off x="2126788" y="5670551"/>
            <a:ext cx="658812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Хорда, проходящая через центр окружности – </a:t>
            </a:r>
            <a:r>
              <a:rPr lang="ru-RU" altLang="ru-RU" sz="2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диаметр. </a:t>
            </a:r>
          </a:p>
        </p:txBody>
      </p:sp>
    </p:spTree>
    <p:extLst>
      <p:ext uri="{BB962C8B-B14F-4D97-AF65-F5344CB8AC3E}">
        <p14:creationId xmlns:p14="http://schemas.microsoft.com/office/powerpoint/2010/main" xmlns="" val="4162352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6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226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0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000"/>
                                        <p:tgtEl>
                                          <p:spTgt spid="226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226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6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26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500" fill="hold"/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263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26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500" fill="hold"/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6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26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9" dur="500" fill="hold"/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263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26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5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500" fill="hold"/>
                                        <p:tgtEl>
                                          <p:spTgt spid="226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309"/>
                  </p:tgtEl>
                </p:cond>
              </p:nextCondLst>
            </p:seq>
          </p:childTnLst>
        </p:cTn>
      </p:par>
    </p:tnLst>
    <p:bldLst>
      <p:bldP spid="226306" grpId="0" animBg="1"/>
      <p:bldP spid="226307" grpId="0" animBg="1"/>
      <p:bldP spid="226308" grpId="0" animBg="1"/>
      <p:bldP spid="226309" grpId="0" animBg="1"/>
      <p:bldP spid="226311" grpId="0" animBg="1"/>
      <p:bldP spid="226311" grpId="1" animBg="1"/>
      <p:bldP spid="226312" grpId="0" animBg="1"/>
      <p:bldP spid="226312" grpId="1" animBg="1"/>
      <p:bldP spid="226313" grpId="0" animBg="1"/>
      <p:bldP spid="226314" grpId="0" animBg="1"/>
      <p:bldP spid="226314" grpId="1" animBg="1"/>
      <p:bldP spid="226315" grpId="0" animBg="1"/>
      <p:bldP spid="226315" grpId="1" animBg="1"/>
      <p:bldP spid="226316" grpId="0" animBg="1"/>
      <p:bldP spid="226317" grpId="0"/>
      <p:bldP spid="226318" grpId="0"/>
      <p:bldP spid="226319" grpId="0"/>
      <p:bldP spid="2263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Oval 2"/>
          <p:cNvSpPr>
            <a:spLocks noChangeArrowheads="1"/>
          </p:cNvSpPr>
          <p:nvPr/>
        </p:nvSpPr>
        <p:spPr bwMode="auto">
          <a:xfrm>
            <a:off x="1339850" y="1557338"/>
            <a:ext cx="4668838" cy="4603750"/>
          </a:xfrm>
          <a:prstGeom prst="ellipse">
            <a:avLst/>
          </a:prstGeom>
          <a:noFill/>
          <a:ln w="38100">
            <a:solidFill>
              <a:srgbClr val="000099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1671" name="Freeform 7"/>
          <p:cNvSpPr>
            <a:spLocks/>
          </p:cNvSpPr>
          <p:nvPr/>
        </p:nvSpPr>
        <p:spPr bwMode="auto">
          <a:xfrm>
            <a:off x="2293938" y="1981200"/>
            <a:ext cx="2692400" cy="3784600"/>
          </a:xfrm>
          <a:custGeom>
            <a:avLst/>
            <a:gdLst>
              <a:gd name="T0" fmla="*/ 1696 w 1696"/>
              <a:gd name="T1" fmla="*/ 2384 h 2384"/>
              <a:gd name="T2" fmla="*/ 0 w 1696"/>
              <a:gd name="T3" fmla="*/ 0 h 238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696" h="2384">
                <a:moveTo>
                  <a:pt x="1696" y="2384"/>
                </a:move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6600CC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grpSp>
        <p:nvGrpSpPr>
          <p:cNvPr id="241689" name="Group 25"/>
          <p:cNvGrpSpPr>
            <a:grpSpLocks/>
          </p:cNvGrpSpPr>
          <p:nvPr/>
        </p:nvGrpSpPr>
        <p:grpSpPr bwMode="auto">
          <a:xfrm>
            <a:off x="1331913" y="3776663"/>
            <a:ext cx="4646612" cy="182562"/>
            <a:chOff x="1474" y="2515"/>
            <a:chExt cx="2927" cy="115"/>
          </a:xfrm>
        </p:grpSpPr>
        <p:sp>
          <p:nvSpPr>
            <p:cNvPr id="241688" name="Freeform 24"/>
            <p:cNvSpPr>
              <a:spLocks/>
            </p:cNvSpPr>
            <p:nvPr/>
          </p:nvSpPr>
          <p:spPr bwMode="auto">
            <a:xfrm>
              <a:off x="2931" y="2515"/>
              <a:ext cx="1470" cy="62"/>
            </a:xfrm>
            <a:custGeom>
              <a:avLst/>
              <a:gdLst>
                <a:gd name="T0" fmla="*/ 0 w 1470"/>
                <a:gd name="T1" fmla="*/ 62 h 62"/>
                <a:gd name="T2" fmla="*/ 1454 w 1470"/>
                <a:gd name="T3" fmla="*/ 0 h 62"/>
                <a:gd name="T4" fmla="*/ 1470 w 1470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0" h="62">
                  <a:moveTo>
                    <a:pt x="0" y="62"/>
                  </a:moveTo>
                  <a:lnTo>
                    <a:pt x="1454" y="0"/>
                  </a:lnTo>
                  <a:lnTo>
                    <a:pt x="1470" y="0"/>
                  </a:lnTo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57150" cap="flat" cmpd="sng">
                  <a:solidFill>
                    <a:schemeClr val="bg1"/>
                  </a:solidFill>
                  <a:prstDash val="solid"/>
                  <a:round/>
                  <a:headEnd type="oval" w="med" len="med"/>
                  <a:tailEnd type="oval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1667" name="Freeform 3"/>
            <p:cNvSpPr>
              <a:spLocks/>
            </p:cNvSpPr>
            <p:nvPr/>
          </p:nvSpPr>
          <p:spPr bwMode="auto">
            <a:xfrm>
              <a:off x="1474" y="2568"/>
              <a:ext cx="1470" cy="62"/>
            </a:xfrm>
            <a:custGeom>
              <a:avLst/>
              <a:gdLst>
                <a:gd name="T0" fmla="*/ 0 w 1470"/>
                <a:gd name="T1" fmla="*/ 62 h 62"/>
                <a:gd name="T2" fmla="*/ 1454 w 1470"/>
                <a:gd name="T3" fmla="*/ 0 h 62"/>
                <a:gd name="T4" fmla="*/ 1470 w 1470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0" h="62">
                  <a:moveTo>
                    <a:pt x="0" y="62"/>
                  </a:moveTo>
                  <a:lnTo>
                    <a:pt x="1454" y="0"/>
                  </a:lnTo>
                  <a:lnTo>
                    <a:pt x="1470" y="0"/>
                  </a:lnTo>
                </a:path>
              </a:pathLst>
            </a:custGeom>
            <a:noFill/>
            <a:ln w="57150" cap="flat" cmpd="sng">
              <a:solidFill>
                <a:srgbClr val="00CCFF"/>
              </a:solidFill>
              <a:prstDash val="solid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467544" y="332656"/>
            <a:ext cx="78488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Сравни диаметр и радиус.</a:t>
            </a:r>
          </a:p>
        </p:txBody>
      </p:sp>
      <p:sp>
        <p:nvSpPr>
          <p:cNvPr id="241674" name="Text Box 10"/>
          <p:cNvSpPr txBox="1">
            <a:spLocks noChangeArrowheads="1"/>
          </p:cNvSpPr>
          <p:nvPr/>
        </p:nvSpPr>
        <p:spPr bwMode="auto">
          <a:xfrm>
            <a:off x="1908175" y="1557338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>
                <a:solidFill>
                  <a:srgbClr val="000099"/>
                </a:solidFill>
                <a:latin typeface="Arial" charset="0"/>
              </a:rPr>
              <a:t>В</a:t>
            </a:r>
          </a:p>
        </p:txBody>
      </p:sp>
      <p:sp>
        <p:nvSpPr>
          <p:cNvPr id="241675" name="Text Box 11"/>
          <p:cNvSpPr txBox="1">
            <a:spLocks noChangeArrowheads="1"/>
          </p:cNvSpPr>
          <p:nvPr/>
        </p:nvSpPr>
        <p:spPr bwMode="auto">
          <a:xfrm>
            <a:off x="5076825" y="5876925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0099"/>
                </a:solidFill>
                <a:latin typeface="Arial" charset="0"/>
              </a:rPr>
              <a:t>А</a:t>
            </a:r>
          </a:p>
        </p:txBody>
      </p:sp>
      <p:sp>
        <p:nvSpPr>
          <p:cNvPr id="241681" name="Text Box 17"/>
          <p:cNvSpPr txBox="1">
            <a:spLocks noChangeArrowheads="1"/>
          </p:cNvSpPr>
          <p:nvPr/>
        </p:nvSpPr>
        <p:spPr bwMode="auto">
          <a:xfrm>
            <a:off x="827088" y="3717925"/>
            <a:ext cx="3603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400" b="1" dirty="0">
                <a:solidFill>
                  <a:srgbClr val="000099"/>
                </a:solidFill>
                <a:latin typeface="Arial" charset="0"/>
              </a:rPr>
              <a:t>P</a:t>
            </a:r>
            <a:endParaRPr lang="ru-RU" altLang="ru-RU" sz="24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41692" name="Freeform 28"/>
          <p:cNvSpPr>
            <a:spLocks/>
          </p:cNvSpPr>
          <p:nvPr/>
        </p:nvSpPr>
        <p:spPr bwMode="auto">
          <a:xfrm>
            <a:off x="1331913" y="3860800"/>
            <a:ext cx="2333625" cy="98425"/>
          </a:xfrm>
          <a:custGeom>
            <a:avLst/>
            <a:gdLst>
              <a:gd name="T0" fmla="*/ 0 w 1470"/>
              <a:gd name="T1" fmla="*/ 62 h 62"/>
              <a:gd name="T2" fmla="*/ 1454 w 1470"/>
              <a:gd name="T3" fmla="*/ 0 h 62"/>
              <a:gd name="T4" fmla="*/ 1470 w 1470"/>
              <a:gd name="T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70" h="62">
                <a:moveTo>
                  <a:pt x="0" y="62"/>
                </a:moveTo>
                <a:lnTo>
                  <a:pt x="1454" y="0"/>
                </a:lnTo>
                <a:lnTo>
                  <a:pt x="1470" y="0"/>
                </a:lnTo>
              </a:path>
            </a:pathLst>
          </a:custGeom>
          <a:noFill/>
          <a:ln w="57150" cap="flat" cmpd="sng">
            <a:solidFill>
              <a:srgbClr val="00CCFF"/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41673" name="Oval 9"/>
          <p:cNvSpPr>
            <a:spLocks noChangeArrowheads="1"/>
          </p:cNvSpPr>
          <p:nvPr/>
        </p:nvSpPr>
        <p:spPr bwMode="auto">
          <a:xfrm flipH="1">
            <a:off x="3522663" y="3749675"/>
            <a:ext cx="217487" cy="2190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1682" name="Text Box 18"/>
          <p:cNvSpPr txBox="1">
            <a:spLocks noChangeArrowheads="1"/>
          </p:cNvSpPr>
          <p:nvPr/>
        </p:nvSpPr>
        <p:spPr bwMode="auto">
          <a:xfrm>
            <a:off x="3708400" y="3644900"/>
            <a:ext cx="360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400" b="1">
                <a:solidFill>
                  <a:srgbClr val="000099"/>
                </a:solidFill>
                <a:latin typeface="Arial" charset="0"/>
              </a:rPr>
              <a:t>O</a:t>
            </a:r>
            <a:endParaRPr lang="ru-RU" altLang="ru-RU" sz="2400" b="1">
              <a:solidFill>
                <a:srgbClr val="000099"/>
              </a:solidFill>
              <a:latin typeface="Arial" charset="0"/>
            </a:endParaRPr>
          </a:p>
        </p:txBody>
      </p:sp>
      <p:graphicFrame>
        <p:nvGraphicFramePr>
          <p:cNvPr id="241694" name="Object 30"/>
          <p:cNvGraphicFramePr>
            <a:graphicFrameLocks noChangeAspect="1"/>
          </p:cNvGraphicFramePr>
          <p:nvPr>
            <p:extLst/>
          </p:nvPr>
        </p:nvGraphicFramePr>
        <p:xfrm>
          <a:off x="6804025" y="1916113"/>
          <a:ext cx="1692275" cy="739775"/>
        </p:xfrm>
        <a:graphic>
          <a:graphicData uri="http://schemas.openxmlformats.org/presentationml/2006/ole">
            <p:oleObj spid="_x0000_s1044" name="Формула" r:id="rId3" imgW="405872" imgH="177569" progId="Equation.3">
              <p:embed/>
            </p:oleObj>
          </a:graphicData>
        </a:graphic>
      </p:graphicFrame>
      <p:graphicFrame>
        <p:nvGraphicFramePr>
          <p:cNvPr id="241695" name="Object 31"/>
          <p:cNvGraphicFramePr>
            <a:graphicFrameLocks noChangeAspect="1"/>
          </p:cNvGraphicFramePr>
          <p:nvPr>
            <p:extLst/>
          </p:nvPr>
        </p:nvGraphicFramePr>
        <p:xfrm>
          <a:off x="6804025" y="3573463"/>
          <a:ext cx="1903413" cy="1636712"/>
        </p:xfrm>
        <a:graphic>
          <a:graphicData uri="http://schemas.openxmlformats.org/presentationml/2006/ole">
            <p:oleObj spid="_x0000_s1045" name="Формула" r:id="rId4" imgW="457002" imgH="393529" progId="Equation.3">
              <p:embed/>
            </p:oleObj>
          </a:graphicData>
        </a:graphic>
      </p:graphicFrame>
      <p:sp>
        <p:nvSpPr>
          <p:cNvPr id="241696" name="Text Box 32"/>
          <p:cNvSpPr txBox="1">
            <a:spLocks noChangeArrowheads="1"/>
          </p:cNvSpPr>
          <p:nvPr/>
        </p:nvSpPr>
        <p:spPr bwMode="auto">
          <a:xfrm>
            <a:off x="7154304" y="2740679"/>
            <a:ext cx="16548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3600">
                <a:solidFill>
                  <a:srgbClr val="000099"/>
                </a:solidFill>
                <a:latin typeface="Cambria" panose="02040503050406030204" pitchFamily="18" charset="0"/>
              </a:rPr>
              <a:t>или</a:t>
            </a:r>
          </a:p>
        </p:txBody>
      </p:sp>
      <p:grpSp>
        <p:nvGrpSpPr>
          <p:cNvPr id="241705" name="Group 41"/>
          <p:cNvGrpSpPr>
            <a:grpSpLocks/>
          </p:cNvGrpSpPr>
          <p:nvPr/>
        </p:nvGrpSpPr>
        <p:grpSpPr bwMode="auto">
          <a:xfrm>
            <a:off x="2268538" y="1989138"/>
            <a:ext cx="1366837" cy="1800225"/>
            <a:chOff x="1429" y="1253"/>
            <a:chExt cx="861" cy="1134"/>
          </a:xfrm>
        </p:grpSpPr>
        <p:sp>
          <p:nvSpPr>
            <p:cNvPr id="241697" name="Freeform 33"/>
            <p:cNvSpPr>
              <a:spLocks/>
            </p:cNvSpPr>
            <p:nvPr/>
          </p:nvSpPr>
          <p:spPr bwMode="auto">
            <a:xfrm>
              <a:off x="1429" y="1253"/>
              <a:ext cx="861" cy="1134"/>
            </a:xfrm>
            <a:custGeom>
              <a:avLst/>
              <a:gdLst>
                <a:gd name="T0" fmla="*/ 0 w 861"/>
                <a:gd name="T1" fmla="*/ 0 h 1134"/>
                <a:gd name="T2" fmla="*/ 589 w 861"/>
                <a:gd name="T3" fmla="*/ 499 h 1134"/>
                <a:gd name="T4" fmla="*/ 861 w 861"/>
                <a:gd name="T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1" h="1134">
                  <a:moveTo>
                    <a:pt x="0" y="0"/>
                  </a:moveTo>
                  <a:cubicBezTo>
                    <a:pt x="223" y="155"/>
                    <a:pt x="446" y="310"/>
                    <a:pt x="589" y="499"/>
                  </a:cubicBezTo>
                  <a:cubicBezTo>
                    <a:pt x="732" y="688"/>
                    <a:pt x="816" y="1028"/>
                    <a:pt x="861" y="1134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  <p:sp>
          <p:nvSpPr>
            <p:cNvPr id="241701" name="Rectangle 37"/>
            <p:cNvSpPr>
              <a:spLocks noChangeArrowheads="1"/>
            </p:cNvSpPr>
            <p:nvPr/>
          </p:nvSpPr>
          <p:spPr bwMode="auto">
            <a:xfrm>
              <a:off x="2032" y="1408"/>
              <a:ext cx="225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altLang="ru-RU" sz="4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r</a:t>
              </a:r>
              <a:r>
                <a:rPr lang="ru-RU" altLang="ru-RU" sz="4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 </a:t>
              </a:r>
            </a:p>
          </p:txBody>
        </p:sp>
      </p:grpSp>
      <p:grpSp>
        <p:nvGrpSpPr>
          <p:cNvPr id="241706" name="Group 42"/>
          <p:cNvGrpSpPr>
            <a:grpSpLocks/>
          </p:cNvGrpSpPr>
          <p:nvPr/>
        </p:nvGrpSpPr>
        <p:grpSpPr bwMode="auto">
          <a:xfrm>
            <a:off x="2336800" y="1993900"/>
            <a:ext cx="2654300" cy="3733800"/>
            <a:chOff x="1472" y="1256"/>
            <a:chExt cx="1672" cy="2352"/>
          </a:xfrm>
        </p:grpSpPr>
        <p:sp>
          <p:nvSpPr>
            <p:cNvPr id="241702" name="Rectangle 38"/>
            <p:cNvSpPr>
              <a:spLocks noChangeArrowheads="1"/>
            </p:cNvSpPr>
            <p:nvPr/>
          </p:nvSpPr>
          <p:spPr bwMode="auto">
            <a:xfrm>
              <a:off x="2789" y="1706"/>
              <a:ext cx="176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ru-RU" altLang="ru-RU" sz="4400" b="1" i="1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241704" name="Freeform 40"/>
            <p:cNvSpPr>
              <a:spLocks/>
            </p:cNvSpPr>
            <p:nvPr/>
          </p:nvSpPr>
          <p:spPr bwMode="auto">
            <a:xfrm>
              <a:off x="1472" y="1256"/>
              <a:ext cx="1672" cy="2352"/>
            </a:xfrm>
            <a:custGeom>
              <a:avLst/>
              <a:gdLst>
                <a:gd name="T0" fmla="*/ 0 w 1672"/>
                <a:gd name="T1" fmla="*/ 0 h 2352"/>
                <a:gd name="T2" fmla="*/ 888 w 1672"/>
                <a:gd name="T3" fmla="*/ 416 h 2352"/>
                <a:gd name="T4" fmla="*/ 1320 w 1672"/>
                <a:gd name="T5" fmla="*/ 808 h 2352"/>
                <a:gd name="T6" fmla="*/ 1536 w 1672"/>
                <a:gd name="T7" fmla="*/ 1368 h 2352"/>
                <a:gd name="T8" fmla="*/ 1672 w 1672"/>
                <a:gd name="T9" fmla="*/ 2352 h 2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2" h="2352">
                  <a:moveTo>
                    <a:pt x="0" y="0"/>
                  </a:moveTo>
                  <a:cubicBezTo>
                    <a:pt x="148" y="69"/>
                    <a:pt x="668" y="281"/>
                    <a:pt x="888" y="416"/>
                  </a:cubicBezTo>
                  <a:cubicBezTo>
                    <a:pt x="1108" y="551"/>
                    <a:pt x="1212" y="649"/>
                    <a:pt x="1320" y="808"/>
                  </a:cubicBezTo>
                  <a:cubicBezTo>
                    <a:pt x="1428" y="967"/>
                    <a:pt x="1477" y="1111"/>
                    <a:pt x="1536" y="1368"/>
                  </a:cubicBezTo>
                  <a:cubicBezTo>
                    <a:pt x="1595" y="1625"/>
                    <a:pt x="1644" y="2147"/>
                    <a:pt x="1672" y="2352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794557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420000">
                                      <p:cBhvr>
                                        <p:cTn id="6" dur="2000" fill="hold"/>
                                        <p:tgtEl>
                                          <p:spTgt spid="2416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7 L -0.00174 -0.00393 L -0.00313 -0.00949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241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4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1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1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41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1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41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9" y="2295461"/>
            <a:ext cx="4222522" cy="3698957"/>
          </a:xfrm>
          <a:prstGeom prst="rect">
            <a:avLst/>
          </a:prstGeom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08625" y="196382"/>
            <a:ext cx="827476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все радиусы и диаметры окружности</a:t>
            </a:r>
            <a:endParaRPr lang="el-GR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4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781" y="235974"/>
            <a:ext cx="3804387" cy="32683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50055" y="465454"/>
            <a:ext cx="24454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Устно</a:t>
            </a:r>
            <a:endParaRPr lang="ru-RU" sz="6600" b="1" dirty="0">
              <a:ln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51" y="3689227"/>
            <a:ext cx="7446225" cy="826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969" y="4737604"/>
            <a:ext cx="8505412" cy="160737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75122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1619250" y="2060575"/>
            <a:ext cx="590550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Устный счет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684213" y="1412875"/>
            <a:ext cx="4464050" cy="4679950"/>
          </a:xfrm>
          <a:prstGeom prst="round2DiagRect">
            <a:avLst/>
          </a:prstGeom>
          <a:solidFill>
            <a:schemeClr val="bg1">
              <a:lumMod val="85000"/>
              <a:alpha val="76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1403350" y="1624013"/>
            <a:ext cx="3816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  <a:tab pos="2095500" algn="l"/>
              </a:tabLst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Найти диаметр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d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2095500" algn="l"/>
              </a:tabLst>
            </a:pP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1700213"/>
            <a:ext cx="43180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5963" y="2349500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068638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5963" y="3789363"/>
            <a:ext cx="43180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  <a:sym typeface="Symbol"/>
              </a:rPr>
              <a:t>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3663" y="1700213"/>
            <a:ext cx="1873250" cy="433387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43663" y="2349500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3663" y="3068638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43663" y="3789363"/>
            <a:ext cx="1873250" cy="431800"/>
          </a:xfrm>
          <a:prstGeom prst="roundRect">
            <a:avLst/>
          </a:prstGeom>
          <a:solidFill>
            <a:schemeClr val="bg1">
              <a:lumMod val="85000"/>
              <a:alpha val="7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6300788" y="4868863"/>
            <a:ext cx="1727200" cy="461962"/>
            <a:chOff x="6084168" y="5013176"/>
            <a:chExt cx="1728192" cy="461665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371670" y="5013176"/>
              <a:ext cx="1153187" cy="431522"/>
            </a:xfrm>
            <a:prstGeom prst="roundRect">
              <a:avLst/>
            </a:prstGeom>
            <a:solidFill>
              <a:schemeClr val="bg1">
                <a:lumMod val="85000"/>
                <a:alpha val="79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084168" y="5013176"/>
              <a:ext cx="1728192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n-lt"/>
                </a:rPr>
                <a:t>ОТВЕТ</a:t>
              </a: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899593" y="1700808"/>
            <a:ext cx="44435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1</a:t>
            </a:r>
          </a:p>
        </p:txBody>
      </p:sp>
      <p:graphicFrame>
        <p:nvGraphicFramePr>
          <p:cNvPr id="46099" name="Object 19"/>
          <p:cNvGraphicFramePr>
            <a:graphicFrameLocks noChangeAspect="1"/>
          </p:cNvGraphicFramePr>
          <p:nvPr/>
        </p:nvGraphicFramePr>
        <p:xfrm>
          <a:off x="1258888" y="2852738"/>
          <a:ext cx="3167062" cy="1055687"/>
        </p:xfrm>
        <a:graphic>
          <a:graphicData uri="http://schemas.openxmlformats.org/presentationml/2006/ole">
            <p:oleObj spid="_x0000_s20482" name="Equation" r:id="rId3" imgW="533160" imgH="177480" progId="Equation.DSMT4">
              <p:embed/>
            </p:oleObj>
          </a:graphicData>
        </a:graphic>
      </p:graphicFrame>
      <p:graphicFrame>
        <p:nvGraphicFramePr>
          <p:cNvPr id="46100" name="Object 20"/>
          <p:cNvGraphicFramePr>
            <a:graphicFrameLocks noChangeAspect="1"/>
          </p:cNvGraphicFramePr>
          <p:nvPr/>
        </p:nvGraphicFramePr>
        <p:xfrm>
          <a:off x="6948488" y="2349500"/>
          <a:ext cx="647700" cy="412750"/>
        </p:xfrm>
        <a:graphic>
          <a:graphicData uri="http://schemas.openxmlformats.org/presentationml/2006/ole">
            <p:oleObj spid="_x0000_s20483" name="Equation" r:id="rId4" imgW="279360" imgH="177480" progId="Equation.DSMT4">
              <p:embed/>
            </p:oleObj>
          </a:graphicData>
        </a:graphic>
      </p:graphicFrame>
      <p:graphicFrame>
        <p:nvGraphicFramePr>
          <p:cNvPr id="46101" name="Object 21"/>
          <p:cNvGraphicFramePr>
            <a:graphicFrameLocks noChangeAspect="1"/>
          </p:cNvGraphicFramePr>
          <p:nvPr/>
        </p:nvGraphicFramePr>
        <p:xfrm>
          <a:off x="6877050" y="1724025"/>
          <a:ext cx="719138" cy="401638"/>
        </p:xfrm>
        <a:graphic>
          <a:graphicData uri="http://schemas.openxmlformats.org/presentationml/2006/ole">
            <p:oleObj spid="_x0000_s20484" name="Equation" r:id="rId5" imgW="317160" imgH="177480" progId="Equation.DSMT4">
              <p:embed/>
            </p:oleObj>
          </a:graphicData>
        </a:graphic>
      </p:graphicFrame>
      <p:graphicFrame>
        <p:nvGraphicFramePr>
          <p:cNvPr id="46102" name="Object 22"/>
          <p:cNvGraphicFramePr>
            <a:graphicFrameLocks noChangeAspect="1"/>
          </p:cNvGraphicFramePr>
          <p:nvPr/>
        </p:nvGraphicFramePr>
        <p:xfrm>
          <a:off x="7019925" y="3068638"/>
          <a:ext cx="360363" cy="360362"/>
        </p:xfrm>
        <a:graphic>
          <a:graphicData uri="http://schemas.openxmlformats.org/presentationml/2006/ole">
            <p:oleObj spid="_x0000_s20485" name="Equation" r:id="rId6" imgW="164880" imgH="164880" progId="Equation.DSMT4">
              <p:embed/>
            </p:oleObj>
          </a:graphicData>
        </a:graphic>
      </p:graphicFrame>
      <p:graphicFrame>
        <p:nvGraphicFramePr>
          <p:cNvPr id="46103" name="Object 23"/>
          <p:cNvGraphicFramePr>
            <a:graphicFrameLocks noChangeAspect="1"/>
          </p:cNvGraphicFramePr>
          <p:nvPr/>
        </p:nvGraphicFramePr>
        <p:xfrm>
          <a:off x="6877050" y="3786188"/>
          <a:ext cx="790575" cy="409575"/>
        </p:xfrm>
        <a:graphic>
          <a:graphicData uri="http://schemas.openxmlformats.org/presentationml/2006/ole">
            <p:oleObj spid="_x0000_s20486" name="Equation" r:id="rId7" imgW="3427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BDF8"/>
                                      </p:to>
                                    </p:animClr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b8b450fe112971b19dd61c71d818ccde7ad4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351</Words>
  <Application>Microsoft Office PowerPoint</Application>
  <PresentationFormat>Экран (4:3)</PresentationFormat>
  <Paragraphs>132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Тема Office</vt:lpstr>
      <vt:lpstr>Формула</vt:lpstr>
      <vt:lpstr>MathType 5.0 Equation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Сколько хорд и сколько радиусов изображено на рисунке?</vt:lpstr>
      <vt:lpstr>Задание. Используя формулу d = 2r, найдите неизвестную величину. 1 вариант                              2 вариант</vt:lpstr>
      <vt:lpstr>Проверка </vt:lpstr>
      <vt:lpstr>Слайд 19</vt:lpstr>
      <vt:lpstr>Слайд 20</vt:lpstr>
      <vt:lpstr>Слайд 21</vt:lpstr>
      <vt:lpstr>Слайд 22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User</cp:lastModifiedBy>
  <cp:revision>16</cp:revision>
  <dcterms:created xsi:type="dcterms:W3CDTF">2018-12-01T13:42:31Z</dcterms:created>
  <dcterms:modified xsi:type="dcterms:W3CDTF">2019-12-15T18:55:10Z</dcterms:modified>
</cp:coreProperties>
</file>