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9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23DAB-109B-4788-9145-9ABCBACB7DD1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7333-69E8-4696-A018-0DBBBB306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26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23DAB-109B-4788-9145-9ABCBACB7DD1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7333-69E8-4696-A018-0DBBBB306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222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23DAB-109B-4788-9145-9ABCBACB7DD1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7333-69E8-4696-A018-0DBBBB306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450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23DAB-109B-4788-9145-9ABCBACB7DD1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7333-69E8-4696-A018-0DBBBB306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46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23DAB-109B-4788-9145-9ABCBACB7DD1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7333-69E8-4696-A018-0DBBBB306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1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23DAB-109B-4788-9145-9ABCBACB7DD1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7333-69E8-4696-A018-0DBBBB306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507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23DAB-109B-4788-9145-9ABCBACB7DD1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7333-69E8-4696-A018-0DBBBB306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521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23DAB-109B-4788-9145-9ABCBACB7DD1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7333-69E8-4696-A018-0DBBBB306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052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23DAB-109B-4788-9145-9ABCBACB7DD1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7333-69E8-4696-A018-0DBBBB306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1925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23DAB-109B-4788-9145-9ABCBACB7DD1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7333-69E8-4696-A018-0DBBBB306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948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23DAB-109B-4788-9145-9ABCBACB7DD1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D7333-69E8-4696-A018-0DBBBB306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357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23DAB-109B-4788-9145-9ABCBACB7DD1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D7333-69E8-4696-A018-0DBBBB306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100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12" Type="http://schemas.openxmlformats.org/officeDocument/2006/relationships/image" Target="../media/image37.jpe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11" Type="http://schemas.microsoft.com/office/2007/relationships/hdphoto" Target="../media/hdphoto1.wdp"/><Relationship Id="rId5" Type="http://schemas.openxmlformats.org/officeDocument/2006/relationships/image" Target="../media/image31.jpeg"/><Relationship Id="rId10" Type="http://schemas.openxmlformats.org/officeDocument/2006/relationships/image" Target="../media/image36.pn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g"/><Relationship Id="rId5" Type="http://schemas.openxmlformats.org/officeDocument/2006/relationships/image" Target="../media/image41.jpg"/><Relationship Id="rId4" Type="http://schemas.openxmlformats.org/officeDocument/2006/relationships/image" Target="../media/image40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5" Type="http://schemas.openxmlformats.org/officeDocument/2006/relationships/image" Target="../media/image17.jpeg"/><Relationship Id="rId10" Type="http://schemas.openxmlformats.org/officeDocument/2006/relationships/image" Target="../media/image12.jpeg"/><Relationship Id="rId4" Type="http://schemas.openxmlformats.org/officeDocument/2006/relationships/image" Target="../media/image6.png"/><Relationship Id="rId9" Type="http://schemas.openxmlformats.org/officeDocument/2006/relationships/image" Target="../media/image11.jpeg"/><Relationship Id="rId1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F:\&#1044;&#1086;&#1082;&#1091;&#1084;&#1077;&#1085;&#1090;&#1072;&#1094;&#1080;&#1103;%202019-20%20&#1075;\&#1079;&#1072;&#1085;&#1103;&#1090;&#1080;&#1077;%20&#1085;&#1072;%20&#1052;&#1054;%202019%20&#1079;&#1080;&#1084;&#1072;\6_zvuk_meteli_-_i_vyugi.mp3" TargetMode="External"/><Relationship Id="rId1" Type="http://schemas.microsoft.com/office/2007/relationships/media" Target="file:///F:\&#1044;&#1086;&#1082;&#1091;&#1084;&#1077;&#1085;&#1090;&#1072;&#1094;&#1080;&#1103;%202019-20%20&#1075;\&#1079;&#1072;&#1085;&#1103;&#1090;&#1080;&#1077;%20&#1085;&#1072;%20&#1052;&#1054;%202019%20&#1079;&#1080;&#1084;&#1072;\6_zvuk_meteli_-_i_vyugi.mp3" TargetMode="External"/><Relationship Id="rId5" Type="http://schemas.openxmlformats.org/officeDocument/2006/relationships/image" Target="../media/image23.png"/><Relationship Id="rId4" Type="http://schemas.openxmlformats.org/officeDocument/2006/relationships/image" Target="../media/image2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893101" y="6165304"/>
            <a:ext cx="5357798" cy="6038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ln w="3175">
                  <a:solidFill>
                    <a:schemeClr val="tx1"/>
                  </a:solidFill>
                </a:ln>
                <a:solidFill>
                  <a:srgbClr val="002060"/>
                </a:solidFill>
                <a:latin typeface="Century Gothic" pitchFamily="34" charset="0"/>
                <a:ea typeface="+mj-ea"/>
                <a:cs typeface="+mj-cs"/>
              </a:rPr>
              <a:t>ВРЕМЯ ГОДА ЗИМА</a:t>
            </a:r>
            <a:endParaRPr kumimoji="0" lang="ru-RU" sz="4000" b="1" i="0" u="none" strike="noStrike" kern="1200" cap="none" spc="0" normalizeH="0" baseline="0" noProof="0" dirty="0">
              <a:ln w="3175">
                <a:solidFill>
                  <a:schemeClr val="tx1"/>
                </a:solidFill>
              </a:ln>
              <a:solidFill>
                <a:srgbClr val="002060"/>
              </a:solidFill>
              <a:effectLst/>
              <a:uLnTx/>
              <a:uFillTx/>
              <a:latin typeface="Century Gothic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734725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C:\Users\1\Desktop\3711f160ac934b6d9796c0a770b0b34e_i-166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441" y="4966057"/>
            <a:ext cx="1540762" cy="1788119"/>
          </a:xfrm>
          <a:prstGeom prst="ellipse">
            <a:avLst/>
          </a:prstGeom>
          <a:noFill/>
        </p:spPr>
      </p:pic>
      <p:pic>
        <p:nvPicPr>
          <p:cNvPr id="1032" name="Picture 8" descr="C:\Users\1\Desktop\Безымянный 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7486" y="4966057"/>
            <a:ext cx="2744076" cy="1649023"/>
          </a:xfrm>
          <a:prstGeom prst="ellipse">
            <a:avLst/>
          </a:prstGeom>
          <a:noFill/>
        </p:spPr>
      </p:pic>
      <p:sp>
        <p:nvSpPr>
          <p:cNvPr id="14" name="Подзаголовок 2"/>
          <p:cNvSpPr txBox="1"/>
          <p:nvPr/>
        </p:nvSpPr>
        <p:spPr>
          <a:xfrm>
            <a:off x="2562574" y="6286500"/>
            <a:ext cx="3644204" cy="5715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2500" lnSpcReduction="10000"/>
          </a:bodyPr>
          <a:lstStyle/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ru-RU" sz="2400" b="1" dirty="0" smtClean="0">
                <a:ln w="6350">
                  <a:solidFill>
                    <a:schemeClr val="tx1"/>
                  </a:solidFill>
                </a:ln>
                <a:solidFill>
                  <a:srgbClr val="FFFF00"/>
                </a:solidFill>
                <a:latin typeface="Century Gothic" pitchFamily="34" charset="0"/>
              </a:rPr>
              <a:t>МЕДВЕДЬ СПИТ В БЕРЛОГЕ</a:t>
            </a:r>
          </a:p>
        </p:txBody>
      </p:sp>
      <p:sp>
        <p:nvSpPr>
          <p:cNvPr id="16" name="Подзаголовок 2"/>
          <p:cNvSpPr txBox="1"/>
          <p:nvPr/>
        </p:nvSpPr>
        <p:spPr>
          <a:xfrm>
            <a:off x="857224" y="6143644"/>
            <a:ext cx="1571636" cy="5000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ru-RU" sz="2400" b="1" dirty="0" smtClean="0">
                <a:ln w="6350">
                  <a:solidFill>
                    <a:schemeClr val="tx1"/>
                  </a:solidFill>
                </a:ln>
                <a:solidFill>
                  <a:srgbClr val="FFFF00"/>
                </a:solidFill>
                <a:latin typeface="Century Gothic" pitchFamily="34" charset="0"/>
              </a:rPr>
              <a:t>ЗАЯЦ</a:t>
            </a:r>
          </a:p>
        </p:txBody>
      </p:sp>
      <p:sp>
        <p:nvSpPr>
          <p:cNvPr id="19" name="Подзаголовок 2"/>
          <p:cNvSpPr txBox="1"/>
          <p:nvPr/>
        </p:nvSpPr>
        <p:spPr>
          <a:xfrm>
            <a:off x="5652120" y="5328253"/>
            <a:ext cx="3507223" cy="8248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ru-RU" b="1" dirty="0" smtClean="0">
                <a:ln w="6350">
                  <a:solidFill>
                    <a:schemeClr val="tx1"/>
                  </a:solidFill>
                </a:ln>
                <a:solidFill>
                  <a:srgbClr val="FFFF00"/>
                </a:solidFill>
                <a:latin typeface="Century Gothic" pitchFamily="34" charset="0"/>
              </a:rPr>
              <a:t>ЁЖ СПИТ ПОД ПЕНЬКОМ</a:t>
            </a:r>
          </a:p>
        </p:txBody>
      </p:sp>
      <p:pic>
        <p:nvPicPr>
          <p:cNvPr id="6146" name="Picture 2" descr="C:\Users\Админ\Desktop\Безымянный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5450188"/>
            <a:ext cx="1285176" cy="887764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одзаголовок 2"/>
          <p:cNvSpPr txBox="1"/>
          <p:nvPr/>
        </p:nvSpPr>
        <p:spPr>
          <a:xfrm>
            <a:off x="3314216" y="4465991"/>
            <a:ext cx="1571636" cy="5000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ru-RU" sz="2400" b="1" dirty="0" smtClean="0">
                <a:ln w="6350">
                  <a:solidFill>
                    <a:schemeClr val="tx1"/>
                  </a:solidFill>
                </a:ln>
                <a:solidFill>
                  <a:srgbClr val="FFFF00"/>
                </a:solidFill>
                <a:latin typeface="Century Gothic" pitchFamily="34" charset="0"/>
              </a:rPr>
              <a:t>БЕРЛОГА</a:t>
            </a:r>
          </a:p>
        </p:txBody>
      </p:sp>
      <p:pic>
        <p:nvPicPr>
          <p:cNvPr id="6147" name="Picture 3" descr="C:\Users\Админ\Desktop\r6mm6vjoxlwz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17506">
            <a:off x="7542580" y="5623639"/>
            <a:ext cx="1071916" cy="714313"/>
          </a:xfrm>
          <a:prstGeom prst="ellipse">
            <a:avLst/>
          </a:prstGeom>
          <a:ln w="190500" cap="rnd">
            <a:noFill/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Users\Админ\Desktop\Безымянный3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8202" y="2140114"/>
            <a:ext cx="699739" cy="912139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C:\Users\Админ\Desktop\Безымянный 5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3244" y="113401"/>
            <a:ext cx="1080120" cy="1045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152" name="Picture 8" descr="C:\Users\Админ\Desktop\Безымянный 7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1853" y="1158705"/>
            <a:ext cx="1091429" cy="13411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153" name="Picture 9" descr="C:\Users\Админ\Desktop\Безымянный 6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8462" y="2140114"/>
            <a:ext cx="1067750" cy="9121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C:\Users\Админ\Desktop\9c5e29b9c6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859" y="2749922"/>
            <a:ext cx="1494532" cy="11242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Подзаголовок 2"/>
          <p:cNvSpPr txBox="1"/>
          <p:nvPr/>
        </p:nvSpPr>
        <p:spPr>
          <a:xfrm>
            <a:off x="737440" y="3867711"/>
            <a:ext cx="1691420" cy="5000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ru-RU" sz="2400" b="1" dirty="0" smtClean="0">
                <a:ln w="6350">
                  <a:solidFill>
                    <a:schemeClr val="tx1"/>
                  </a:solidFill>
                </a:ln>
                <a:solidFill>
                  <a:srgbClr val="FFFF00"/>
                </a:solidFill>
                <a:latin typeface="Century Gothic" pitchFamily="34" charset="0"/>
              </a:rPr>
              <a:t>ВОРОБЕЙ</a:t>
            </a:r>
          </a:p>
        </p:txBody>
      </p:sp>
      <p:sp>
        <p:nvSpPr>
          <p:cNvPr id="38" name="Подзаголовок 2"/>
          <p:cNvSpPr txBox="1"/>
          <p:nvPr/>
        </p:nvSpPr>
        <p:spPr>
          <a:xfrm>
            <a:off x="1842253" y="2924944"/>
            <a:ext cx="1571636" cy="500066"/>
          </a:xfrm>
          <a:prstGeom prst="rect">
            <a:avLst/>
          </a:prstGeom>
          <a:ln w="6350">
            <a:noFill/>
          </a:ln>
        </p:spPr>
        <p:txBody>
          <a:bodyPr vert="horz" lIns="91440" tIns="45720" rIns="91440" bIns="45720" rtlCol="0">
            <a:normAutofit/>
          </a:bodyPr>
          <a:lstStyle/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ru-RU" sz="2400" b="1" dirty="0" smtClean="0">
                <a:ln w="6350">
                  <a:solidFill>
                    <a:schemeClr val="tx1"/>
                  </a:solidFill>
                </a:ln>
                <a:solidFill>
                  <a:srgbClr val="FFFF00"/>
                </a:solidFill>
                <a:latin typeface="Century Gothic" pitchFamily="34" charset="0"/>
              </a:rPr>
              <a:t>СИНИЦА</a:t>
            </a:r>
          </a:p>
        </p:txBody>
      </p:sp>
      <p:sp>
        <p:nvSpPr>
          <p:cNvPr id="39" name="Подзаголовок 2"/>
          <p:cNvSpPr txBox="1"/>
          <p:nvPr/>
        </p:nvSpPr>
        <p:spPr>
          <a:xfrm>
            <a:off x="1546690" y="1158705"/>
            <a:ext cx="1571636" cy="5000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ru-RU" sz="2400" b="1" dirty="0" smtClean="0">
                <a:ln w="6350">
                  <a:solidFill>
                    <a:schemeClr val="tx1"/>
                  </a:solidFill>
                </a:ln>
                <a:solidFill>
                  <a:srgbClr val="FFFF00"/>
                </a:solidFill>
                <a:latin typeface="Century Gothic" pitchFamily="34" charset="0"/>
              </a:rPr>
              <a:t>СНЕГИРЬ</a:t>
            </a:r>
          </a:p>
        </p:txBody>
      </p:sp>
      <p:sp>
        <p:nvSpPr>
          <p:cNvPr id="40" name="Подзаголовок 2"/>
          <p:cNvSpPr txBox="1"/>
          <p:nvPr/>
        </p:nvSpPr>
        <p:spPr>
          <a:xfrm>
            <a:off x="3919926" y="3052253"/>
            <a:ext cx="1571636" cy="5000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ru-RU" sz="2400" b="1" dirty="0" smtClean="0">
                <a:ln w="6350">
                  <a:solidFill>
                    <a:schemeClr val="tx1"/>
                  </a:solidFill>
                </a:ln>
                <a:solidFill>
                  <a:srgbClr val="FFFF00"/>
                </a:solidFill>
                <a:latin typeface="Century Gothic" pitchFamily="34" charset="0"/>
              </a:rPr>
              <a:t>ВОРОНА</a:t>
            </a:r>
          </a:p>
        </p:txBody>
      </p:sp>
      <p:sp>
        <p:nvSpPr>
          <p:cNvPr id="41" name="Подзаголовок 2"/>
          <p:cNvSpPr txBox="1"/>
          <p:nvPr/>
        </p:nvSpPr>
        <p:spPr>
          <a:xfrm>
            <a:off x="7008783" y="2249856"/>
            <a:ext cx="1571636" cy="5000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ru-RU" sz="2400" b="1" dirty="0" smtClean="0">
                <a:ln w="6350">
                  <a:solidFill>
                    <a:schemeClr val="tx1"/>
                  </a:solidFill>
                </a:ln>
                <a:solidFill>
                  <a:srgbClr val="FFFF00"/>
                </a:solidFill>
                <a:latin typeface="Century Gothic" pitchFamily="34" charset="0"/>
              </a:rPr>
              <a:t>ДЯТЕЛ</a:t>
            </a:r>
          </a:p>
        </p:txBody>
      </p:sp>
    </p:spTree>
    <p:extLst>
      <p:ext uri="{BB962C8B-B14F-4D97-AF65-F5344CB8AC3E}">
        <p14:creationId xmlns:p14="http://schemas.microsoft.com/office/powerpoint/2010/main" val="21520630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9" grpId="0"/>
      <p:bldP spid="28" grpId="0"/>
      <p:bldP spid="37" grpId="0"/>
      <p:bldP spid="38" grpId="0"/>
      <p:bldP spid="39" grpId="0"/>
      <p:bldP spid="40" grpId="0"/>
      <p:bldP spid="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  <a:alpha val="6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1609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n w="3175">
                  <a:solidFill>
                    <a:schemeClr val="tx1"/>
                  </a:solidFill>
                </a:ln>
                <a:solidFill>
                  <a:srgbClr val="003399"/>
                </a:solidFill>
                <a:latin typeface="Century Gothic" panose="020B0502020202020204" pitchFamily="34" charset="0"/>
              </a:rPr>
              <a:t>ЗИМУЮЩИЕ ПТИЦЫ</a:t>
            </a:r>
            <a:endParaRPr lang="ru-RU" sz="4000" b="1" dirty="0">
              <a:ln w="3175">
                <a:solidFill>
                  <a:schemeClr val="tx1"/>
                </a:solidFill>
              </a:ln>
              <a:solidFill>
                <a:srgbClr val="003399"/>
              </a:solidFill>
              <a:latin typeface="Century Gothic" panose="020B050202020202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8808" y="995648"/>
            <a:ext cx="2298278" cy="1926358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-198521" y="2875917"/>
            <a:ext cx="3204336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ln w="3175">
                  <a:solidFill>
                    <a:schemeClr val="tx1"/>
                  </a:solidFill>
                </a:ln>
                <a:solidFill>
                  <a:srgbClr val="0070C0"/>
                </a:solidFill>
                <a:latin typeface="Century Gothic" panose="020B0502020202020204" pitchFamily="34" charset="0"/>
              </a:rPr>
              <a:t>СИНИЦА</a:t>
            </a:r>
            <a:endParaRPr lang="ru-RU" sz="3200" b="1" dirty="0">
              <a:ln w="3175">
                <a:solidFill>
                  <a:schemeClr val="tx1"/>
                </a:solidFill>
              </a:ln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7" name="Picture 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0816" y="3579867"/>
            <a:ext cx="1874261" cy="2150168"/>
          </a:xfrm>
          <a:prstGeom prst="rect">
            <a:avLst/>
          </a:prstGeom>
          <a:noFill/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-64221" y="5677009"/>
            <a:ext cx="3204336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ln w="3175">
                  <a:solidFill>
                    <a:schemeClr val="tx1"/>
                  </a:solidFill>
                </a:ln>
                <a:solidFill>
                  <a:srgbClr val="0070C0"/>
                </a:solidFill>
                <a:latin typeface="Century Gothic" panose="020B0502020202020204" pitchFamily="34" charset="0"/>
              </a:rPr>
              <a:t>СНИГИРЬ</a:t>
            </a:r>
            <a:endParaRPr lang="ru-RU" sz="3200" b="1" dirty="0">
              <a:ln w="3175">
                <a:solidFill>
                  <a:schemeClr val="tx1"/>
                </a:solidFill>
              </a:ln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12806" y="3582851"/>
            <a:ext cx="2356314" cy="1985764"/>
          </a:xfrm>
          <a:prstGeom prst="rect">
            <a:avLst/>
          </a:prstGeom>
          <a:noFill/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2788795" y="5650818"/>
            <a:ext cx="3204336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ln w="6350">
                  <a:solidFill>
                    <a:schemeClr val="tx1"/>
                  </a:solidFill>
                </a:ln>
                <a:solidFill>
                  <a:srgbClr val="0070C0"/>
                </a:solidFill>
                <a:latin typeface="Century Gothic" panose="020B0502020202020204" pitchFamily="34" charset="0"/>
              </a:rPr>
              <a:t>ВОРОБЕЙ</a:t>
            </a:r>
            <a:endParaRPr lang="ru-RU" sz="3200" b="1" dirty="0">
              <a:ln w="6350">
                <a:solidFill>
                  <a:schemeClr val="tx1"/>
                </a:solidFill>
              </a:ln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55698" y="2421925"/>
            <a:ext cx="2223872" cy="1938760"/>
          </a:xfrm>
          <a:prstGeom prst="rect">
            <a:avLst/>
          </a:prstGeom>
          <a:noFill/>
        </p:spPr>
      </p:pic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5979098" y="4622367"/>
            <a:ext cx="3139321" cy="584775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 w="3175">
                  <a:solidFill>
                    <a:prstClr val="black"/>
                  </a:solidFill>
                </a:ln>
                <a:solidFill>
                  <a:srgbClr val="0070C0"/>
                </a:solidFill>
                <a:effectLst/>
                <a:uLnTx/>
                <a:uFillTx/>
                <a:latin typeface="Century Gothic" pitchFamily="34" charset="0"/>
              </a:rPr>
              <a:t>ВОРОНА</a:t>
            </a:r>
          </a:p>
        </p:txBody>
      </p:sp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39162" y="908720"/>
            <a:ext cx="1672596" cy="2062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2788795" y="2895343"/>
            <a:ext cx="3204336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ln w="6350">
                  <a:solidFill>
                    <a:schemeClr val="tx1"/>
                  </a:solidFill>
                </a:ln>
                <a:solidFill>
                  <a:srgbClr val="0070C0"/>
                </a:solidFill>
                <a:latin typeface="Century Gothic" panose="020B0502020202020204" pitchFamily="34" charset="0"/>
              </a:rPr>
              <a:t>ДЯТЕЛ</a:t>
            </a:r>
            <a:endParaRPr lang="ru-RU" sz="3200" b="1" dirty="0">
              <a:ln w="6350">
                <a:solidFill>
                  <a:schemeClr val="tx1"/>
                </a:solidFill>
              </a:ln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6396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9" grpId="0"/>
      <p:bldP spid="11" grpId="0"/>
      <p:bldP spid="13" grpId="0" animBg="1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  <a:alpha val="6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n w="3175">
                  <a:solidFill>
                    <a:schemeClr val="tx1"/>
                  </a:solidFill>
                </a:ln>
                <a:solidFill>
                  <a:srgbClr val="003399"/>
                </a:solidFill>
                <a:latin typeface="Century Gothic" panose="020B0502020202020204" pitchFamily="34" charset="0"/>
              </a:rPr>
              <a:t>Э</a:t>
            </a:r>
            <a:r>
              <a:rPr lang="ru-RU" sz="2400" b="1" dirty="0" smtClean="0">
                <a:ln w="3175">
                  <a:solidFill>
                    <a:schemeClr val="tx1"/>
                  </a:solidFill>
                </a:ln>
                <a:solidFill>
                  <a:srgbClr val="003399"/>
                </a:solidFill>
                <a:latin typeface="Century Gothic" panose="020B0502020202020204" pitchFamily="34" charset="0"/>
              </a:rPr>
              <a:t>ТО КОРМУШКА</a:t>
            </a:r>
            <a:r>
              <a:rPr lang="ru-RU" sz="3600" b="1" dirty="0" smtClean="0">
                <a:ln w="3175">
                  <a:solidFill>
                    <a:schemeClr val="tx1"/>
                  </a:solidFill>
                </a:ln>
                <a:solidFill>
                  <a:srgbClr val="003399"/>
                </a:solidFill>
                <a:latin typeface="Century Gothic" panose="020B0502020202020204" pitchFamily="34" charset="0"/>
              </a:rPr>
              <a:t/>
            </a:r>
            <a:br>
              <a:rPr lang="ru-RU" sz="3600" b="1" dirty="0" smtClean="0">
                <a:ln w="3175">
                  <a:solidFill>
                    <a:schemeClr val="tx1"/>
                  </a:solidFill>
                </a:ln>
                <a:solidFill>
                  <a:srgbClr val="003399"/>
                </a:solidFill>
                <a:latin typeface="Century Gothic" panose="020B0502020202020204" pitchFamily="34" charset="0"/>
              </a:rPr>
            </a:br>
            <a:r>
              <a:rPr lang="ru-RU" sz="3600" b="1" dirty="0" smtClean="0">
                <a:ln w="3175">
                  <a:solidFill>
                    <a:schemeClr val="tx1"/>
                  </a:solidFill>
                </a:ln>
                <a:solidFill>
                  <a:srgbClr val="003399"/>
                </a:solidFill>
                <a:latin typeface="Century Gothic" panose="020B0502020202020204" pitchFamily="34" charset="0"/>
              </a:rPr>
              <a:t>З</a:t>
            </a:r>
            <a:r>
              <a:rPr lang="ru-RU" sz="2400" b="1" dirty="0" smtClean="0">
                <a:ln w="3175">
                  <a:solidFill>
                    <a:schemeClr val="tx1"/>
                  </a:solidFill>
                </a:ln>
                <a:solidFill>
                  <a:srgbClr val="003399"/>
                </a:solidFill>
                <a:latin typeface="Century Gothic" panose="020B0502020202020204" pitchFamily="34" charset="0"/>
              </a:rPr>
              <a:t>ИМОЙ ПТИЦ НАДО ПОДКАРМЛИВАТЬ</a:t>
            </a:r>
            <a:endParaRPr lang="ru-RU" sz="2400" b="1" dirty="0">
              <a:ln w="3175">
                <a:solidFill>
                  <a:schemeClr val="tx1"/>
                </a:solidFill>
              </a:ln>
              <a:solidFill>
                <a:srgbClr val="003399"/>
              </a:solidFill>
              <a:latin typeface="Century Gothic" panose="020B0502020202020204" pitchFamily="34" charset="0"/>
            </a:endParaRPr>
          </a:p>
        </p:txBody>
      </p:sp>
      <p:pic>
        <p:nvPicPr>
          <p:cNvPr id="7170" name="Picture 2" descr="C:\Users\Админ\Desktop\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72816"/>
            <a:ext cx="9111952" cy="508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pPr lvl="0" algn="ctr">
              <a:buNone/>
            </a:pPr>
            <a:r>
              <a:rPr lang="ru-RU" sz="3600" b="1" dirty="0">
                <a:ln w="3175">
                  <a:solidFill>
                    <a:schemeClr val="tx1"/>
                  </a:solidFill>
                </a:ln>
                <a:solidFill>
                  <a:srgbClr val="003399"/>
                </a:solidFill>
                <a:latin typeface="Century Gothic" pitchFamily="34" charset="0"/>
              </a:rPr>
              <a:t>Тепло сердец соединим,</a:t>
            </a:r>
          </a:p>
          <a:p>
            <a:pPr lvl="0" algn="ctr">
              <a:buNone/>
            </a:pPr>
            <a:r>
              <a:rPr lang="ru-RU" sz="3600" b="1" dirty="0">
                <a:ln w="3175">
                  <a:solidFill>
                    <a:schemeClr val="tx1"/>
                  </a:solidFill>
                </a:ln>
                <a:solidFill>
                  <a:srgbClr val="003399"/>
                </a:solidFill>
                <a:latin typeface="Century Gothic" pitchFamily="34" charset="0"/>
              </a:rPr>
              <a:t>И станем солнышком </a:t>
            </a:r>
            <a:r>
              <a:rPr lang="ru-RU" sz="3600" b="1" dirty="0" smtClean="0">
                <a:ln w="3175">
                  <a:solidFill>
                    <a:schemeClr val="tx1"/>
                  </a:solidFill>
                </a:ln>
                <a:solidFill>
                  <a:srgbClr val="003399"/>
                </a:solidFill>
                <a:latin typeface="Century Gothic" pitchFamily="34" charset="0"/>
              </a:rPr>
              <a:t>одним</a:t>
            </a:r>
            <a:endParaRPr lang="ru-RU" sz="3600" b="1" dirty="0">
              <a:ln w="3175">
                <a:solidFill>
                  <a:schemeClr val="tx1"/>
                </a:solidFill>
              </a:ln>
              <a:solidFill>
                <a:srgbClr val="003399"/>
              </a:solidFill>
              <a:latin typeface="Century Gothic" pitchFamily="34" charset="0"/>
            </a:endParaRPr>
          </a:p>
          <a:p>
            <a:pPr lvl="0" algn="ctr">
              <a:buNone/>
            </a:pPr>
            <a:r>
              <a:rPr lang="ru-RU" b="1" dirty="0">
                <a:solidFill>
                  <a:srgbClr val="CC6600"/>
                </a:solidFill>
                <a:latin typeface="Century Gothic" pitchFamily="34" charset="0"/>
              </a:rPr>
              <a:t> </a:t>
            </a:r>
          </a:p>
          <a:p>
            <a:pPr lvl="0"/>
            <a:endParaRPr lang="ru-RU" dirty="0">
              <a:solidFill>
                <a:srgbClr val="CC6600"/>
              </a:solidFill>
            </a:endParaRPr>
          </a:p>
          <a:p>
            <a:endParaRPr lang="ru-RU" dirty="0"/>
          </a:p>
        </p:txBody>
      </p:sp>
      <p:pic>
        <p:nvPicPr>
          <p:cNvPr id="6" name="Picture 2" descr="C:\Users\1\Desktop\весенняя одежда и весна\614379c8e40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809" y="2492896"/>
            <a:ext cx="3372286" cy="34737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3202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1893101" y="6165304"/>
            <a:ext cx="5357798" cy="6038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b="1" dirty="0" smtClean="0">
                <a:ln w="3175">
                  <a:solidFill>
                    <a:schemeClr val="tx1"/>
                  </a:solidFill>
                </a:ln>
                <a:solidFill>
                  <a:srgbClr val="002060"/>
                </a:solidFill>
                <a:latin typeface="Century Gothic" pitchFamily="34" charset="0"/>
                <a:ea typeface="+mj-ea"/>
                <a:cs typeface="+mj-cs"/>
              </a:rPr>
              <a:t>З</a:t>
            </a:r>
            <a:r>
              <a:rPr lang="ru-RU" sz="4000" b="1" dirty="0" smtClean="0">
                <a:ln w="3175">
                  <a:solidFill>
                    <a:schemeClr val="tx1"/>
                  </a:solidFill>
                </a:ln>
                <a:solidFill>
                  <a:srgbClr val="002060"/>
                </a:solidFill>
                <a:latin typeface="Century Gothic" pitchFamily="34" charset="0"/>
                <a:ea typeface="+mj-ea"/>
                <a:cs typeface="+mj-cs"/>
              </a:rPr>
              <a:t>ИМУШКА - </a:t>
            </a:r>
            <a:r>
              <a:rPr lang="ru-RU" sz="5400" b="1" dirty="0" smtClean="0">
                <a:ln w="3175">
                  <a:solidFill>
                    <a:schemeClr val="tx1"/>
                  </a:solidFill>
                </a:ln>
                <a:solidFill>
                  <a:srgbClr val="002060"/>
                </a:solidFill>
                <a:latin typeface="Century Gothic" pitchFamily="34" charset="0"/>
                <a:ea typeface="+mj-ea"/>
                <a:cs typeface="+mj-cs"/>
              </a:rPr>
              <a:t>З</a:t>
            </a:r>
            <a:r>
              <a:rPr lang="ru-RU" sz="4000" b="1" dirty="0" smtClean="0">
                <a:ln w="3175">
                  <a:solidFill>
                    <a:schemeClr val="tx1"/>
                  </a:solidFill>
                </a:ln>
                <a:solidFill>
                  <a:srgbClr val="002060"/>
                </a:solidFill>
                <a:latin typeface="Century Gothic" pitchFamily="34" charset="0"/>
                <a:ea typeface="+mj-ea"/>
                <a:cs typeface="+mj-cs"/>
              </a:rPr>
              <a:t>ИМА</a:t>
            </a:r>
            <a:endParaRPr kumimoji="0" lang="ru-RU" sz="4000" b="1" i="0" u="none" strike="noStrike" kern="1200" cap="none" spc="0" normalizeH="0" baseline="0" noProof="0" dirty="0">
              <a:ln w="3175">
                <a:solidFill>
                  <a:schemeClr val="tx1"/>
                </a:solidFill>
              </a:ln>
              <a:solidFill>
                <a:srgbClr val="002060"/>
              </a:solidFill>
              <a:effectLst/>
              <a:uLnTx/>
              <a:uFillTx/>
              <a:latin typeface="Century Gothic" pitchFamily="34" charset="0"/>
              <a:ea typeface="+mj-ea"/>
              <a:cs typeface="+mj-cs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951" y="6178"/>
            <a:ext cx="6030097" cy="6845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62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Desktop\1014871_20150404120805_2436_600x6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57849" y="456739"/>
            <a:ext cx="4429156" cy="6005536"/>
          </a:xfrm>
          <a:prstGeom prst="trapezoid">
            <a:avLst/>
          </a:prstGeom>
          <a:noFill/>
        </p:spPr>
      </p:pic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714744" y="2148838"/>
            <a:ext cx="1428760" cy="2590007"/>
          </a:xfrm>
          <a:prstGeom prst="roundRect">
            <a:avLst/>
          </a:prstGeom>
          <a:noFill/>
        </p:spPr>
      </p:pic>
      <p:pic>
        <p:nvPicPr>
          <p:cNvPr id="1026" name="Picture 2" descr="C:\Users\1\Desktop\i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14356"/>
            <a:ext cx="2214578" cy="3714776"/>
          </a:xfrm>
          <a:prstGeom prst="trapezoid">
            <a:avLst/>
          </a:prstGeom>
          <a:noFill/>
        </p:spPr>
      </p:pic>
      <p:pic>
        <p:nvPicPr>
          <p:cNvPr id="1028" name="Picture 4" descr="C:\Users\1\Desktop\Безымянный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08" y="5714992"/>
            <a:ext cx="1428759" cy="1143008"/>
          </a:xfrm>
          <a:prstGeom prst="rect">
            <a:avLst/>
          </a:prstGeom>
          <a:noFill/>
        </p:spPr>
      </p:pic>
      <p:pic>
        <p:nvPicPr>
          <p:cNvPr id="1031" name="Picture 7" descr="C:\Users\1\Desktop\Безымянный777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16" y="3643314"/>
            <a:ext cx="2071702" cy="1485709"/>
          </a:xfrm>
          <a:prstGeom prst="ellipse">
            <a:avLst/>
          </a:prstGeom>
          <a:noFill/>
        </p:spPr>
      </p:pic>
      <p:pic>
        <p:nvPicPr>
          <p:cNvPr id="1033" name="Picture 9" descr="C:\Users\1\Desktop\Безымянный1111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329646">
            <a:off x="6993021" y="5952713"/>
            <a:ext cx="431596" cy="745059"/>
          </a:xfrm>
          <a:prstGeom prst="roundRect">
            <a:avLst/>
          </a:prstGeom>
          <a:noFill/>
        </p:spPr>
      </p:pic>
      <p:pic>
        <p:nvPicPr>
          <p:cNvPr id="18" name="Picture 11" descr="C:\Users\1\Desktop\7777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6710" y="5357826"/>
            <a:ext cx="1143008" cy="1143008"/>
          </a:xfrm>
          <a:prstGeom prst="ellipse">
            <a:avLst/>
          </a:prstGeom>
          <a:noFill/>
        </p:spPr>
      </p:pic>
      <p:pic>
        <p:nvPicPr>
          <p:cNvPr id="1034" name="Picture 10" descr="C:\Users\1\Desktop\e05b78fa5aff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22" y="4643446"/>
            <a:ext cx="1000132" cy="829541"/>
          </a:xfrm>
          <a:prstGeom prst="hexagon">
            <a:avLst/>
          </a:prstGeom>
          <a:noFill/>
        </p:spPr>
      </p:pic>
      <p:pic>
        <p:nvPicPr>
          <p:cNvPr id="1035" name="Picture 11" descr="C:\Users\1\Desktop\7777i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56" y="1442987"/>
            <a:ext cx="963027" cy="904858"/>
          </a:xfrm>
          <a:prstGeom prst="trapezoid">
            <a:avLst/>
          </a:prstGeom>
          <a:noFill/>
        </p:spPr>
      </p:pic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-571536" y="4357694"/>
            <a:ext cx="23779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1699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Century Gothic" pitchFamily="34" charset="0"/>
                <a:cs typeface="Arial" pitchFamily="34" charset="0"/>
              </a:rPr>
              <a:t>ШТАНЫ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24" name="Rectangle 4"/>
          <p:cNvSpPr>
            <a:spLocks noChangeArrowheads="1"/>
          </p:cNvSpPr>
          <p:nvPr/>
        </p:nvSpPr>
        <p:spPr bwMode="auto">
          <a:xfrm>
            <a:off x="2357422" y="6457890"/>
            <a:ext cx="25922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1699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pitchFamily="34" charset="0"/>
              </a:rPr>
              <a:t>САПОГИ</a:t>
            </a:r>
          </a:p>
        </p:txBody>
      </p:sp>
      <p:sp>
        <p:nvSpPr>
          <p:cNvPr id="25" name="Rectangle 4"/>
          <p:cNvSpPr>
            <a:spLocks noChangeArrowheads="1"/>
          </p:cNvSpPr>
          <p:nvPr/>
        </p:nvSpPr>
        <p:spPr bwMode="auto">
          <a:xfrm>
            <a:off x="6357950" y="2714620"/>
            <a:ext cx="23574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1699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Century Gothic" pitchFamily="34" charset="0"/>
                <a:cs typeface="Arial" pitchFamily="34" charset="0"/>
              </a:rPr>
              <a:t>КУРТКА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6572264" y="5000636"/>
            <a:ext cx="23574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1699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pitchFamily="34" charset="0"/>
              </a:rPr>
              <a:t>ШАПКА</a:t>
            </a:r>
          </a:p>
        </p:txBody>
      </p:sp>
      <p:sp>
        <p:nvSpPr>
          <p:cNvPr id="28" name="Rectangle 4"/>
          <p:cNvSpPr>
            <a:spLocks noChangeArrowheads="1"/>
          </p:cNvSpPr>
          <p:nvPr/>
        </p:nvSpPr>
        <p:spPr bwMode="auto">
          <a:xfrm>
            <a:off x="5000628" y="6457890"/>
            <a:ext cx="25717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1699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pitchFamily="34" charset="0"/>
              </a:rPr>
              <a:t>ВАРЕЖКИ</a:t>
            </a:r>
          </a:p>
        </p:txBody>
      </p:sp>
      <p:sp>
        <p:nvSpPr>
          <p:cNvPr id="29" name="Rectangle 4"/>
          <p:cNvSpPr>
            <a:spLocks noChangeArrowheads="1"/>
          </p:cNvSpPr>
          <p:nvPr/>
        </p:nvSpPr>
        <p:spPr bwMode="auto">
          <a:xfrm>
            <a:off x="-571536" y="5857892"/>
            <a:ext cx="25208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1699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Century Gothic" pitchFamily="34" charset="0"/>
                <a:cs typeface="Arial" pitchFamily="34" charset="0"/>
              </a:rPr>
              <a:t>ШАРФ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613752" y="2371689"/>
            <a:ext cx="23779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1699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Century Gothic" pitchFamily="34" charset="0"/>
                <a:cs typeface="Arial" pitchFamily="34" charset="0"/>
              </a:rPr>
              <a:t>ШОРТЫ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31" name="Rectangle 4"/>
          <p:cNvSpPr>
            <a:spLocks noChangeArrowheads="1"/>
          </p:cNvSpPr>
          <p:nvPr/>
        </p:nvSpPr>
        <p:spPr bwMode="auto">
          <a:xfrm>
            <a:off x="1214414" y="4286256"/>
            <a:ext cx="221457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1699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pitchFamily="34" charset="0"/>
              </a:rPr>
              <a:t>ТУФЛИ</a:t>
            </a:r>
          </a:p>
        </p:txBody>
      </p:sp>
      <p:pic>
        <p:nvPicPr>
          <p:cNvPr id="5122" name="Picture 2" descr="C:\Users\Админ\Desktop\1015577195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7421" y="0"/>
            <a:ext cx="2001571" cy="1500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1\Desktop\Безымянный2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8386" y="557221"/>
            <a:ext cx="2571736" cy="2214578"/>
          </a:xfrm>
          <a:prstGeom prst="trapezoid">
            <a:avLst/>
          </a:prstGeom>
          <a:noFill/>
        </p:spPr>
      </p:pic>
      <p:pic>
        <p:nvPicPr>
          <p:cNvPr id="7" name="Picture 7" descr="C:\Users\1\Desktop\Безымянный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5072074"/>
            <a:ext cx="1428760" cy="726900"/>
          </a:xfrm>
          <a:prstGeom prst="trapezoid">
            <a:avLst/>
          </a:prstGeom>
          <a:noFill/>
        </p:spPr>
      </p:pic>
      <p:pic>
        <p:nvPicPr>
          <p:cNvPr id="1032" name="Picture 8" descr="C:\Users\1\Desktop\Безымянный999.jp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121952">
            <a:off x="6288248" y="5654544"/>
            <a:ext cx="460276" cy="788871"/>
          </a:xfrm>
          <a:prstGeom prst="roundRect">
            <a:avLst/>
          </a:prstGeom>
          <a:noFill/>
        </p:spPr>
      </p:pic>
      <p:sp>
        <p:nvSpPr>
          <p:cNvPr id="27" name="Rectangle 4"/>
          <p:cNvSpPr>
            <a:spLocks noChangeArrowheads="1"/>
          </p:cNvSpPr>
          <p:nvPr/>
        </p:nvSpPr>
        <p:spPr bwMode="auto">
          <a:xfrm>
            <a:off x="6786546" y="6215082"/>
            <a:ext cx="23574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1699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Century Gothic" pitchFamily="34" charset="0"/>
                <a:cs typeface="Arial" pitchFamily="34" charset="0"/>
              </a:rPr>
              <a:t>КЕПКА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32" name="Rectangle 4"/>
          <p:cNvSpPr>
            <a:spLocks noChangeArrowheads="1"/>
          </p:cNvSpPr>
          <p:nvPr/>
        </p:nvSpPr>
        <p:spPr bwMode="auto">
          <a:xfrm>
            <a:off x="-875758" y="60927"/>
            <a:ext cx="227582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1699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Century Gothic" pitchFamily="34" charset="0"/>
                <a:cs typeface="Arial" pitchFamily="34" charset="0"/>
              </a:rPr>
              <a:t>КОФТА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6988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548 0.11448 L 0.36371 0.18109 " pathEditMode="fixed" rAng="0" ptsTypes="AA">
                                      <p:cBhvr>
                                        <p:cTn id="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00" y="3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06 0.01273 L 0.225 0.29838 " pathEditMode="relative" rAng="0" ptsTypes="AA">
                                      <p:cBhvr>
                                        <p:cTn id="10" dur="24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38" y="142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1.3136E-6 L 0.17656 -0.07655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00" y="-3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164 0.03469 L -0.36719 0.20259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00" y="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388 -0.01364 L -0.37899 -0.54856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00" y="-2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3 -0.04047 L 0.37482 -0.46022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00" y="-2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07031E-6 L -0.34653 -0.32516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00" y="-1630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22222E-6 L -0.1467 -0.35926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44" y="-179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5076056" y="2981753"/>
            <a:ext cx="3857600" cy="60388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Century Gothic" pitchFamily="34" charset="0"/>
              </a:rPr>
              <a:t>ПАДАЕТ СНЕГ</a:t>
            </a:r>
            <a:endParaRPr lang="ru-RU" sz="3200" b="1" dirty="0">
              <a:latin typeface="Century Gothic" pitchFamily="34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447759" y="2960971"/>
            <a:ext cx="4248471" cy="603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300" b="1" dirty="0" smtClean="0">
                <a:latin typeface="Century Gothic" pitchFamily="34" charset="0"/>
              </a:rPr>
              <a:t>ДУЕТ ХОЛОДНЫЙ ВЕТЕР</a:t>
            </a:r>
            <a:r>
              <a:rPr lang="ru-RU" sz="3200" b="1" dirty="0" smtClean="0">
                <a:latin typeface="Century Gothic" pitchFamily="34" charset="0"/>
              </a:rPr>
              <a:t> </a:t>
            </a:r>
            <a:endParaRPr lang="ru-RU" sz="3200" b="1" dirty="0">
              <a:latin typeface="Century Gothic" pitchFamily="34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2802632" y="5877272"/>
            <a:ext cx="3857600" cy="603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latin typeface="Century Gothic" pitchFamily="34" charset="0"/>
              </a:rPr>
              <a:t>МОРОЗ</a:t>
            </a:r>
            <a:endParaRPr lang="ru-RU" sz="3200" b="1" dirty="0">
              <a:latin typeface="Century Gothic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06" y="842086"/>
            <a:ext cx="3457575" cy="206692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950" y="752626"/>
            <a:ext cx="3124200" cy="206692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0232" y="3764358"/>
            <a:ext cx="3810000" cy="2009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000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877272"/>
            <a:ext cx="8229600" cy="85010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Century Gothic" pitchFamily="34" charset="0"/>
              </a:rPr>
              <a:t>СНЕГОПАД</a:t>
            </a:r>
            <a:endParaRPr lang="ru-RU" sz="4000" b="1" dirty="0">
              <a:latin typeface="Century Gothic" pitchFamily="34" charset="0"/>
            </a:endParaRPr>
          </a:p>
        </p:txBody>
      </p:sp>
      <p:pic>
        <p:nvPicPr>
          <p:cNvPr id="2050" name="Picture 2" descr="C:\Users\admin\Desktop\90104894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9772" y="404664"/>
            <a:ext cx="4104456" cy="5472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1389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13" y="0"/>
            <a:ext cx="92307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643438" y="6007894"/>
            <a:ext cx="321471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latin typeface="Century Gothic" pitchFamily="34" charset="0"/>
                <a:ea typeface="+mj-ea"/>
                <a:cs typeface="+mj-cs"/>
              </a:rPr>
              <a:t>ВЬЮГА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34" charset="0"/>
              <a:ea typeface="+mj-ea"/>
              <a:cs typeface="+mj-cs"/>
            </a:endParaRPr>
          </a:p>
        </p:txBody>
      </p:sp>
      <p:pic>
        <p:nvPicPr>
          <p:cNvPr id="10" name="6_zvuk_meteli_-_i_vyugi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286776" y="5929330"/>
            <a:ext cx="928670" cy="928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90280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8843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5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16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63499" y="697535"/>
            <a:ext cx="1008112" cy="90512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812848" y="697535"/>
            <a:ext cx="955862" cy="90512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126511" y="697535"/>
            <a:ext cx="917373" cy="8632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26610" y="826930"/>
            <a:ext cx="5289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Century Gothic" pitchFamily="34" charset="0"/>
              </a:rPr>
              <a:t>1</a:t>
            </a:r>
            <a:endParaRPr lang="ru-RU" sz="3600" b="1" dirty="0">
              <a:latin typeface="Century Gothic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09511" y="809953"/>
            <a:ext cx="442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Century Gothic" pitchFamily="34" charset="0"/>
              </a:rPr>
              <a:t>2</a:t>
            </a:r>
            <a:endParaRPr lang="ru-RU" sz="3600" b="1" dirty="0">
              <a:latin typeface="Century Gothic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87184" y="826930"/>
            <a:ext cx="442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Century Gothic" pitchFamily="34" charset="0"/>
              </a:rPr>
              <a:t>3</a:t>
            </a:r>
            <a:endParaRPr lang="ru-RU" sz="3600" b="1" dirty="0">
              <a:latin typeface="Century Gothic" pitchFamily="34" charset="0"/>
            </a:endParaRPr>
          </a:p>
        </p:txBody>
      </p:sp>
      <p:pic>
        <p:nvPicPr>
          <p:cNvPr id="10" name="Picture 2" descr="F:\занятие 20.12.2017\zimniiezabavysdietmi3_30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173" y="2614390"/>
            <a:ext cx="2111872" cy="1409363"/>
          </a:xfrm>
          <a:prstGeom prst="rect">
            <a:avLst/>
          </a:prstGeom>
          <a:noFill/>
        </p:spPr>
      </p:pic>
      <p:pic>
        <p:nvPicPr>
          <p:cNvPr id="11" name="Picture 3" descr="C:\Users\1\Desktop\winter_car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4163" y="2643603"/>
            <a:ext cx="2256196" cy="1504896"/>
          </a:xfrm>
          <a:prstGeom prst="rect">
            <a:avLst/>
          </a:prstGeom>
          <a:noFill/>
        </p:spPr>
      </p:pic>
      <p:pic>
        <p:nvPicPr>
          <p:cNvPr id="15" name="Picture 5" descr="C:\Users\1\Desktop\1483831194_hello_html_4b6a54d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2758" y="2643603"/>
            <a:ext cx="1954352" cy="1418232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165173" y="4322790"/>
            <a:ext cx="2180718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entury Gothic" pitchFamily="34" charset="0"/>
                <a:cs typeface="Arial" pitchFamily="34" charset="0"/>
              </a:rPr>
              <a:t>У</a:t>
            </a:r>
            <a:r>
              <a:rPr lang="ru-RU" sz="1400" b="1" dirty="0" smtClean="0">
                <a:latin typeface="Century Gothic" pitchFamily="34" charset="0"/>
                <a:cs typeface="Arial" pitchFamily="34" charset="0"/>
              </a:rPr>
              <a:t>ТРОМ РАНО В ДЕКАБРЕ</a:t>
            </a:r>
            <a:br>
              <a:rPr lang="ru-RU" sz="1400" b="1" dirty="0" smtClean="0">
                <a:latin typeface="Century Gothic" pitchFamily="34" charset="0"/>
                <a:cs typeface="Arial" pitchFamily="34" charset="0"/>
              </a:rPr>
            </a:br>
            <a:r>
              <a:rPr lang="ru-RU" sz="1400" b="1" dirty="0" smtClean="0">
                <a:latin typeface="Century Gothic" pitchFamily="34" charset="0"/>
                <a:cs typeface="Arial" pitchFamily="34" charset="0"/>
              </a:rPr>
              <a:t>ПЕРВЫЙ СНЕГ УЖ НА ДВОРЕ. </a:t>
            </a:r>
            <a:r>
              <a:rPr lang="ru-RU" b="1" dirty="0" smtClean="0">
                <a:latin typeface="Century Gothic" pitchFamily="34" charset="0"/>
                <a:cs typeface="Arial" pitchFamily="34" charset="0"/>
              </a:rPr>
              <a:t>Р</a:t>
            </a:r>
            <a:r>
              <a:rPr lang="ru-RU" sz="1400" b="1" dirty="0" smtClean="0">
                <a:latin typeface="Century Gothic" pitchFamily="34" charset="0"/>
                <a:cs typeface="Arial" pitchFamily="34" charset="0"/>
              </a:rPr>
              <a:t>АСЧИЩАЕМ МЫ ДОРОЖКИ, В ТЁПЛОЙ МЕХОВОЙ ОДЁЖКЕ.</a:t>
            </a: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1429163" y="4346734"/>
            <a:ext cx="395802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1699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pitchFamily="34" charset="0"/>
              </a:rPr>
              <a:t>В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pitchFamily="34" charset="0"/>
              </a:rPr>
              <a:t> ЯНВАРЕ, В ЯНВАРЕ </a:t>
            </a:r>
          </a:p>
          <a:p>
            <a:pPr marL="0" marR="0" lvl="0" indent="11699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latin typeface="Century Gothic" pitchFamily="34" charset="0"/>
                <a:cs typeface="Arial" pitchFamily="34" charset="0"/>
              </a:rPr>
              <a:t>МНОГО СНЕГА ВО ДВОРЕ.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106541" y="4333165"/>
            <a:ext cx="274543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70305">
              <a:spcAft>
                <a:spcPts val="0"/>
              </a:spcAft>
            </a:pPr>
            <a:r>
              <a:rPr lang="ru-RU" b="1" dirty="0" smtClean="0">
                <a:latin typeface="Century Gothic" pitchFamily="34" charset="0"/>
                <a:ea typeface="Calibri"/>
                <a:cs typeface="Times New Roman"/>
              </a:rPr>
              <a:t>Д</a:t>
            </a:r>
            <a:r>
              <a:rPr lang="ru-RU" sz="1400" b="1" dirty="0" smtClean="0">
                <a:latin typeface="Century Gothic" pitchFamily="34" charset="0"/>
                <a:ea typeface="Calibri"/>
                <a:cs typeface="Times New Roman"/>
              </a:rPr>
              <a:t>УЮТ ВЕТРЫ В ФЕВРАЛЕ, ВОЮТ В ТРУБАХ ГРОМКО.</a:t>
            </a:r>
            <a:endParaRPr lang="ru-RU" sz="1400" b="1" dirty="0">
              <a:latin typeface="Century Gothic" pitchFamily="34" charset="0"/>
              <a:ea typeface="Calibri"/>
              <a:cs typeface="Times New Roman"/>
            </a:endParaRP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2156219" y="56603"/>
            <a:ext cx="40719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1699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Century Gothic" pitchFamily="34" charset="0"/>
                <a:cs typeface="Arial" pitchFamily="34" charset="0"/>
              </a:rPr>
              <a:t>ЗИМНИЕ МЕСЯЦЫ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>
            <a:off x="956730" y="1613722"/>
            <a:ext cx="0" cy="5364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291931" y="1623605"/>
            <a:ext cx="0" cy="59955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5585198" y="1635209"/>
            <a:ext cx="23361" cy="6414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Rectangle 4"/>
          <p:cNvSpPr>
            <a:spLocks noChangeArrowheads="1"/>
          </p:cNvSpPr>
          <p:nvPr/>
        </p:nvSpPr>
        <p:spPr bwMode="auto">
          <a:xfrm>
            <a:off x="6265136" y="2348880"/>
            <a:ext cx="25023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1699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atin typeface="Century Gothic" pitchFamily="34" charset="0"/>
                <a:cs typeface="Arial" pitchFamily="34" charset="0"/>
              </a:rPr>
              <a:t>ДЕКАБРЬ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6300021" y="3582266"/>
            <a:ext cx="25922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1699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atin typeface="Century Gothic" pitchFamily="34" charset="0"/>
                <a:cs typeface="Arial" pitchFamily="34" charset="0"/>
              </a:rPr>
              <a:t>ЯНВАРЬ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27" name="Rectangle 4"/>
          <p:cNvSpPr>
            <a:spLocks noChangeArrowheads="1"/>
          </p:cNvSpPr>
          <p:nvPr/>
        </p:nvSpPr>
        <p:spPr bwMode="auto">
          <a:xfrm>
            <a:off x="6248477" y="2770773"/>
            <a:ext cx="25922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1699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atin typeface="Century Gothic" pitchFamily="34" charset="0"/>
                <a:cs typeface="Arial" pitchFamily="34" charset="0"/>
              </a:rPr>
              <a:t>ФЕВРАЛЬ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455615" y="3140105"/>
            <a:ext cx="7906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Century Gothic" panose="020B0502020202020204" pitchFamily="34" charset="0"/>
              </a:rPr>
              <a:t>МАРТ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455615" y="3963833"/>
            <a:ext cx="10647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Century Gothic" panose="020B0502020202020204" pitchFamily="34" charset="0"/>
              </a:rPr>
              <a:t>НОЯБРЬ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354625" y="1881968"/>
            <a:ext cx="12666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Century Gothic" panose="020B0502020202020204" pitchFamily="34" charset="0"/>
              </a:rPr>
              <a:t>СЕНТЯБРЬ</a:t>
            </a:r>
            <a:endParaRPr lang="ru-RU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276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-4.44444E-6 L -0.76302 -0.0164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542" y="-8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44444E-6 L -0.51181 -0.1963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590" y="-98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96296E-6 L -0.24618 -0.07778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09" y="-3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  <p:bldP spid="9" grpId="0"/>
      <p:bldP spid="16" grpId="0"/>
      <p:bldP spid="17" grpId="0"/>
      <p:bldP spid="18" grpId="0"/>
      <p:bldP spid="25" grpId="0"/>
      <p:bldP spid="26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85728"/>
            <a:ext cx="9001156" cy="65722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latin typeface="Century Gothic" pitchFamily="34" charset="0"/>
              </a:rPr>
              <a:t>     </a:t>
            </a:r>
            <a:r>
              <a:rPr lang="ru-RU" sz="1400" b="1" dirty="0" smtClean="0">
                <a:latin typeface="Century Gothic" pitchFamily="34" charset="0"/>
              </a:rPr>
              <a:t>Солнце землю греет слабо,               </a:t>
            </a:r>
            <a:r>
              <a:rPr lang="ru-RU" sz="1400" dirty="0" smtClean="0">
                <a:latin typeface="Century Gothic" pitchFamily="34" charset="0"/>
              </a:rPr>
              <a:t> (Руки вверх и вниз.)</a:t>
            </a:r>
            <a:br>
              <a:rPr lang="ru-RU" sz="1400" dirty="0" smtClean="0">
                <a:latin typeface="Century Gothic" pitchFamily="34" charset="0"/>
              </a:rPr>
            </a:br>
            <a:r>
              <a:rPr lang="ru-RU" sz="1400" b="1" dirty="0" smtClean="0">
                <a:latin typeface="Century Gothic" pitchFamily="34" charset="0"/>
              </a:rPr>
              <a:t>По ночам трещит мороз,                      </a:t>
            </a:r>
            <a:r>
              <a:rPr lang="ru-RU" sz="1400" dirty="0" smtClean="0">
                <a:latin typeface="Century Gothic" pitchFamily="34" charset="0"/>
              </a:rPr>
              <a:t>(Руки на пояс, наклоны в стороны.)</a:t>
            </a:r>
            <a:br>
              <a:rPr lang="ru-RU" sz="1400" dirty="0" smtClean="0">
                <a:latin typeface="Century Gothic" pitchFamily="34" charset="0"/>
              </a:rPr>
            </a:br>
            <a:r>
              <a:rPr lang="ru-RU" sz="1400" b="1" dirty="0" smtClean="0">
                <a:latin typeface="Century Gothic" pitchFamily="34" charset="0"/>
              </a:rPr>
              <a:t>Во дворе у снежной Бабы                  </a:t>
            </a:r>
            <a:r>
              <a:rPr lang="ru-RU" sz="1400" dirty="0" smtClean="0">
                <a:latin typeface="Century Gothic" pitchFamily="34" charset="0"/>
              </a:rPr>
              <a:t>  (Руки на пояс, поворот вокруг себя.)</a:t>
            </a:r>
            <a:br>
              <a:rPr lang="ru-RU" sz="1400" dirty="0" smtClean="0">
                <a:latin typeface="Century Gothic" pitchFamily="34" charset="0"/>
              </a:rPr>
            </a:br>
            <a:r>
              <a:rPr lang="ru-RU" sz="1400" b="1" dirty="0" smtClean="0">
                <a:latin typeface="Century Gothic" pitchFamily="34" charset="0"/>
              </a:rPr>
              <a:t>Побелел морковный нос.                    </a:t>
            </a:r>
            <a:r>
              <a:rPr lang="ru-RU" sz="1400" dirty="0" smtClean="0">
                <a:latin typeface="Century Gothic" pitchFamily="34" charset="0"/>
              </a:rPr>
              <a:t> (Дети показывают нос.)</a:t>
            </a:r>
            <a:br>
              <a:rPr lang="ru-RU" sz="1400" dirty="0" smtClean="0">
                <a:latin typeface="Century Gothic" pitchFamily="34" charset="0"/>
              </a:rPr>
            </a:br>
            <a:r>
              <a:rPr lang="ru-RU" sz="1400" b="1" dirty="0" smtClean="0">
                <a:latin typeface="Century Gothic" pitchFamily="34" charset="0"/>
              </a:rPr>
              <a:t>В речке стала вдруг вода</a:t>
            </a:r>
            <a:br>
              <a:rPr lang="ru-RU" sz="1400" b="1" dirty="0" smtClean="0">
                <a:latin typeface="Century Gothic" pitchFamily="34" charset="0"/>
              </a:rPr>
            </a:br>
            <a:r>
              <a:rPr lang="ru-RU" sz="1400" b="1" dirty="0" smtClean="0">
                <a:latin typeface="Century Gothic" pitchFamily="34" charset="0"/>
              </a:rPr>
              <a:t>Неподвижна и тверда,                         </a:t>
            </a:r>
            <a:r>
              <a:rPr lang="ru-RU" sz="1400" dirty="0" smtClean="0">
                <a:latin typeface="Century Gothic" pitchFamily="34" charset="0"/>
              </a:rPr>
              <a:t>  (Прыжки на месте.)</a:t>
            </a:r>
            <a:br>
              <a:rPr lang="ru-RU" sz="1400" dirty="0" smtClean="0">
                <a:latin typeface="Century Gothic" pitchFamily="34" charset="0"/>
              </a:rPr>
            </a:br>
            <a:r>
              <a:rPr lang="ru-RU" sz="1400" b="1" dirty="0" smtClean="0">
                <a:latin typeface="Century Gothic" pitchFamily="34" charset="0"/>
              </a:rPr>
              <a:t>Вьюга злится,</a:t>
            </a:r>
            <a:br>
              <a:rPr lang="ru-RU" sz="1400" b="1" dirty="0" smtClean="0">
                <a:latin typeface="Century Gothic" pitchFamily="34" charset="0"/>
              </a:rPr>
            </a:br>
            <a:r>
              <a:rPr lang="ru-RU" sz="1400" b="1" dirty="0" smtClean="0">
                <a:latin typeface="Century Gothic" pitchFamily="34" charset="0"/>
              </a:rPr>
              <a:t>Снег кружится,                                    </a:t>
            </a:r>
            <a:r>
              <a:rPr lang="ru-RU" sz="1400" dirty="0" smtClean="0">
                <a:latin typeface="Century Gothic" pitchFamily="34" charset="0"/>
              </a:rPr>
              <a:t>     (Дети кружатся.)</a:t>
            </a:r>
            <a:br>
              <a:rPr lang="ru-RU" sz="1400" dirty="0" smtClean="0">
                <a:latin typeface="Century Gothic" pitchFamily="34" charset="0"/>
              </a:rPr>
            </a:br>
            <a:r>
              <a:rPr lang="ru-RU" sz="1400" b="1" dirty="0" smtClean="0">
                <a:latin typeface="Century Gothic" pitchFamily="34" charset="0"/>
              </a:rPr>
              <a:t>Заметает все кругом</a:t>
            </a:r>
            <a:br>
              <a:rPr lang="ru-RU" sz="1400" b="1" dirty="0" smtClean="0">
                <a:latin typeface="Century Gothic" pitchFamily="34" charset="0"/>
              </a:rPr>
            </a:br>
            <a:r>
              <a:rPr lang="ru-RU" sz="1400" b="1" dirty="0" smtClean="0">
                <a:latin typeface="Century Gothic" pitchFamily="34" charset="0"/>
              </a:rPr>
              <a:t>Белоснежным серебром.                      </a:t>
            </a:r>
            <a:r>
              <a:rPr lang="ru-RU" sz="1400" dirty="0" smtClean="0">
                <a:latin typeface="Century Gothic" pitchFamily="34" charset="0"/>
              </a:rPr>
              <a:t>(Плавные движения руками.)</a:t>
            </a:r>
          </a:p>
          <a:p>
            <a:pPr>
              <a:buNone/>
            </a:pPr>
            <a:endParaRPr lang="ru-RU" sz="1400" dirty="0" smtClean="0">
              <a:latin typeface="Century Gothic" pitchFamily="34" charset="0"/>
            </a:endParaRPr>
          </a:p>
          <a:p>
            <a:pPr>
              <a:buNone/>
            </a:pPr>
            <a:endParaRPr lang="ru-RU" sz="1800" b="1" dirty="0" smtClean="0">
              <a:latin typeface="Century Gothic" pitchFamily="34" charset="0"/>
            </a:endParaRPr>
          </a:p>
          <a:p>
            <a:pPr>
              <a:buNone/>
            </a:pPr>
            <a:endParaRPr lang="ru-RU" sz="1800" b="1" dirty="0" smtClean="0">
              <a:latin typeface="Century Gothic" pitchFamily="34" charset="0"/>
            </a:endParaRPr>
          </a:p>
          <a:p>
            <a:pPr>
              <a:buNone/>
            </a:pPr>
            <a:endParaRPr lang="ru-RU" sz="2000" b="1" dirty="0">
              <a:latin typeface="Century Gothic" pitchFamily="34" charset="0"/>
            </a:endParaRPr>
          </a:p>
        </p:txBody>
      </p:sp>
      <p:pic>
        <p:nvPicPr>
          <p:cNvPr id="2060" name="Picture 12" descr="C:\Users\1\Desktop\com.hitechpilot.lwp.snowma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752" y="2780928"/>
            <a:ext cx="3786214" cy="37862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8002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12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97</Words>
  <Application>Microsoft Office PowerPoint</Application>
  <PresentationFormat>Экран (4:3)</PresentationFormat>
  <Paragraphs>53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ПАДАЕТ СНЕГ</vt:lpstr>
      <vt:lpstr>СНЕГОПАД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ЗИМУЮЩИЕ ПТИЦЫ</vt:lpstr>
      <vt:lpstr>ЭТО КОРМУШКА ЗИМОЙ ПТИЦ НАДО ПОДКАРМЛИВАТЬ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Администраториус</dc:creator>
  <cp:lastModifiedBy>Админ</cp:lastModifiedBy>
  <cp:revision>27</cp:revision>
  <dcterms:created xsi:type="dcterms:W3CDTF">2019-12-15T07:29:15Z</dcterms:created>
  <dcterms:modified xsi:type="dcterms:W3CDTF">2019-12-15T07:46:11Z</dcterms:modified>
</cp:coreProperties>
</file>