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Подцарство</a:t>
            </a:r>
            <a:r>
              <a:rPr lang="ru-RU" dirty="0" smtClean="0"/>
              <a:t> Простейшие (</a:t>
            </a:r>
            <a:r>
              <a:rPr lang="en-US" dirty="0" smtClean="0"/>
              <a:t>Protozoa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Методическая разработка урока</a:t>
            </a:r>
          </a:p>
          <a:p>
            <a:r>
              <a:rPr lang="ru-RU" dirty="0" smtClean="0"/>
              <a:t>Учитель биологии МОБУ СОШ №24</a:t>
            </a:r>
          </a:p>
          <a:p>
            <a:r>
              <a:rPr lang="ru-RU" dirty="0" smtClean="0"/>
              <a:t>г. Сочи</a:t>
            </a:r>
          </a:p>
          <a:p>
            <a:endParaRPr lang="ru-RU" dirty="0"/>
          </a:p>
          <a:p>
            <a:r>
              <a:rPr lang="ru-RU" dirty="0" smtClean="0"/>
              <a:t>Шолохова Татьяна Юрьевна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570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Многообразие Простейших:</a:t>
            </a:r>
            <a:br>
              <a:rPr lang="ru-RU" dirty="0" smtClean="0"/>
            </a:br>
            <a:r>
              <a:rPr lang="ru-RU" dirty="0" smtClean="0"/>
              <a:t>Тип Жгутиковые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00" t="35457" r="1519" b="2983"/>
          <a:stretch/>
        </p:blipFill>
        <p:spPr bwMode="auto">
          <a:xfrm>
            <a:off x="1941812" y="1373114"/>
            <a:ext cx="5653804" cy="4936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767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Многообразие простейших: </a:t>
            </a:r>
            <a:br>
              <a:rPr lang="ru-RU" dirty="0" smtClean="0"/>
            </a:br>
            <a:r>
              <a:rPr lang="ru-RU" dirty="0" smtClean="0"/>
              <a:t>Тип Инфузории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9797" r="-1532"/>
          <a:stretch/>
        </p:blipFill>
        <p:spPr bwMode="auto">
          <a:xfrm>
            <a:off x="395536" y="1988840"/>
            <a:ext cx="8678319" cy="3859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800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Простейших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1.Являются важным звеном в пищевой цепи</a:t>
            </a:r>
          </a:p>
          <a:p>
            <a:r>
              <a:rPr lang="ru-RU" dirty="0" smtClean="0"/>
              <a:t>2.Обогащают водоемы кислородом</a:t>
            </a:r>
          </a:p>
          <a:p>
            <a:r>
              <a:rPr lang="ru-RU" dirty="0" smtClean="0"/>
              <a:t>3.Раковины простейших образуют осадочные породы</a:t>
            </a:r>
          </a:p>
          <a:p>
            <a:r>
              <a:rPr lang="ru-RU" dirty="0" smtClean="0"/>
              <a:t>4.Принимают участия в почвообразовании</a:t>
            </a:r>
          </a:p>
          <a:p>
            <a:r>
              <a:rPr lang="ru-RU" dirty="0" smtClean="0"/>
              <a:t>5.Улучшают переваривание пищи у животных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1.Являются индикаторами чистоты водоёмов</a:t>
            </a:r>
          </a:p>
          <a:p>
            <a:r>
              <a:rPr lang="ru-RU" dirty="0" smtClean="0"/>
              <a:t>2.Являются кормом для мальков промысловых раб в условиях разведения, также для аквариумных рыб</a:t>
            </a:r>
          </a:p>
          <a:p>
            <a:r>
              <a:rPr lang="ru-RU" dirty="0" smtClean="0"/>
              <a:t>3.Некоторые простейшие  - паразиты, вызывающие опасные заболевания человека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В природе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В жизни человека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650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История изучения Простейших</a:t>
            </a:r>
          </a:p>
          <a:p>
            <a:r>
              <a:rPr lang="ru-RU" dirty="0" smtClean="0"/>
              <a:t>Общая характеристика</a:t>
            </a:r>
          </a:p>
          <a:p>
            <a:r>
              <a:rPr lang="ru-RU" dirty="0" smtClean="0"/>
              <a:t>Классификация</a:t>
            </a:r>
          </a:p>
          <a:p>
            <a:r>
              <a:rPr lang="ru-RU" dirty="0" smtClean="0"/>
              <a:t>Многообразие и значение простейших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909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История изучения Простейших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lvl="4"/>
            <a:endParaRPr lang="ru-RU" b="1" dirty="0" smtClean="0"/>
          </a:p>
          <a:p>
            <a:pPr lvl="4" algn="r"/>
            <a:r>
              <a:rPr lang="ru-RU" b="1" dirty="0" smtClean="0"/>
              <a:t>Антони Ван </a:t>
            </a:r>
            <a:r>
              <a:rPr lang="ru-RU" b="1" dirty="0"/>
              <a:t>Левенгук </a:t>
            </a:r>
            <a:r>
              <a:rPr lang="ru-RU" dirty="0" smtClean="0"/>
              <a:t>известный голландский биолог, ученый-самоучка, </a:t>
            </a:r>
            <a:r>
              <a:rPr lang="ru-RU" i="1" dirty="0" smtClean="0"/>
              <a:t>изобретатель </a:t>
            </a:r>
            <a:r>
              <a:rPr lang="ru-RU" i="1" dirty="0"/>
              <a:t>микроскопа </a:t>
            </a:r>
            <a:r>
              <a:rPr lang="ru-RU" dirty="0" smtClean="0"/>
              <a:t>, совершил переворот </a:t>
            </a:r>
            <a:r>
              <a:rPr lang="ru-RU" dirty="0"/>
              <a:t>в развитии биологической науки – благодаря его гениальному изобретению мир узнал о существовании большого количества </a:t>
            </a:r>
            <a:r>
              <a:rPr lang="ru-RU" dirty="0" smtClean="0"/>
              <a:t>не только </a:t>
            </a:r>
            <a:r>
              <a:rPr lang="ru-RU" i="1" u="sng" dirty="0" smtClean="0"/>
              <a:t>бактерий</a:t>
            </a:r>
            <a:r>
              <a:rPr lang="ru-RU" dirty="0" smtClean="0"/>
              <a:t>, но и об </a:t>
            </a:r>
            <a:r>
              <a:rPr lang="ru-RU" u="sng" dirty="0" smtClean="0"/>
              <a:t>одноклеточных животных</a:t>
            </a:r>
            <a:r>
              <a:rPr lang="ru-RU" dirty="0" smtClean="0"/>
              <a:t>. </a:t>
            </a:r>
          </a:p>
          <a:p>
            <a:pPr marL="1600200" lvl="4" indent="0" algn="r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1600200" lvl="4" indent="0" algn="r">
              <a:buNone/>
            </a:pPr>
            <a:endParaRPr lang="ru-RU" dirty="0"/>
          </a:p>
          <a:p>
            <a:pPr marL="1600200" lvl="4" indent="0" algn="r">
              <a:buNone/>
            </a:pPr>
            <a:r>
              <a:rPr lang="ru-RU" dirty="0" smtClean="0"/>
              <a:t>Однажды </a:t>
            </a:r>
            <a:r>
              <a:rPr lang="ru-RU" dirty="0"/>
              <a:t>он рассмотрел каплю воды и увидел в ней какие-то живые движущиеся существа. Так неожиданно впервые были открыты простейшие организмы. Случилось это в 1675 году.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6" t="38485" r="51636" b="17394"/>
          <a:stretch/>
        </p:blipFill>
        <p:spPr bwMode="auto">
          <a:xfrm>
            <a:off x="683568" y="2734332"/>
            <a:ext cx="2088232" cy="184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949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Общая характеристика Простейших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1.Простейшие – одноклеточные животные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2.Обитают во всех средах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3. Размеры простейших микроскопически малы. Их тело (клетка) состоит из цитоплазмы, в которой различают наружный слой - эктоплазму и </a:t>
            </a:r>
            <a:r>
              <a:rPr lang="ru-RU" dirty="0" err="1"/>
              <a:t>внутрений</a:t>
            </a:r>
            <a:r>
              <a:rPr lang="ru-RU" dirty="0"/>
              <a:t> - эндоплазму. У большинства видов клетка снаружи покрыта оболочкой, она придает животному постоянную форму (исключение - саркодовые). </a:t>
            </a:r>
            <a:endParaRPr lang="ru-RU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4. По способу питания - это типичные гетеротрофные организмы (исключение эвглена зеленая).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5. Дышат всей поверхностью тела.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6. Осмотическое давление в клетке поддерживается за счет сократительных вакуолей (предохраняют простейших от избытка воды). У морских и паразитических - они отсутствуют. Основная функция выделения осуществляется через поверхность клетки.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7. Размножение осуществляется бесполым или половым путем.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8. О</a:t>
            </a:r>
            <a:r>
              <a:rPr lang="ru-RU" dirty="0" smtClean="0"/>
              <a:t>бладают </a:t>
            </a:r>
            <a:r>
              <a:rPr lang="ru-RU" dirty="0"/>
              <a:t>раздражимостью, которая проявляется в различных движениях (таксисах). </a:t>
            </a:r>
            <a:endParaRPr lang="ru-RU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9</a:t>
            </a:r>
            <a:r>
              <a:rPr lang="ru-RU" dirty="0"/>
              <a:t>. Инцистирование - важная биологическая черта простейших - это способность при попадании в неблагоприятные условия образовывать цисту. </a:t>
            </a:r>
            <a:endParaRPr lang="ru-RU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10</a:t>
            </a:r>
            <a:r>
              <a:rPr lang="ru-RU" dirty="0"/>
              <a:t>. Это самый древний тип животных.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51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Простейших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Тип Корненожки</a:t>
            </a:r>
          </a:p>
          <a:p>
            <a:r>
              <a:rPr lang="ru-RU" dirty="0" smtClean="0"/>
              <a:t>Тип Жгутиковые</a:t>
            </a:r>
          </a:p>
          <a:p>
            <a:r>
              <a:rPr lang="ru-RU" dirty="0" smtClean="0"/>
              <a:t>Тип Инфузории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364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 Корненожки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1.Ложноножки</a:t>
            </a:r>
          </a:p>
          <a:p>
            <a:r>
              <a:rPr lang="ru-RU" dirty="0" smtClean="0"/>
              <a:t>2.Цитоалазматическая мембрана</a:t>
            </a:r>
          </a:p>
          <a:p>
            <a:r>
              <a:rPr lang="ru-RU" dirty="0" smtClean="0"/>
              <a:t>3.Сократительная вакуоль</a:t>
            </a:r>
          </a:p>
          <a:p>
            <a:r>
              <a:rPr lang="ru-RU" dirty="0" smtClean="0"/>
              <a:t>4.ядро</a:t>
            </a:r>
          </a:p>
          <a:p>
            <a:r>
              <a:rPr lang="ru-RU" dirty="0" smtClean="0"/>
              <a:t>5.Пищеварительная вакуоль</a:t>
            </a:r>
          </a:p>
          <a:p>
            <a:r>
              <a:rPr lang="ru-RU" dirty="0" smtClean="0"/>
              <a:t>6.Цитоплазма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Зарисуйте строение амёбы обыкновенной и укажите, что обозначено под цифрами 1-6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Проверти себя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" t="18033" r="30124"/>
          <a:stretch/>
        </p:blipFill>
        <p:spPr bwMode="auto">
          <a:xfrm>
            <a:off x="651164" y="2708921"/>
            <a:ext cx="3332560" cy="2977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66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Тип Жгутиковые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1.Жгутик</a:t>
            </a:r>
          </a:p>
          <a:p>
            <a:r>
              <a:rPr lang="ru-RU" dirty="0" smtClean="0"/>
              <a:t>2.Клеточный рот</a:t>
            </a:r>
          </a:p>
          <a:p>
            <a:r>
              <a:rPr lang="ru-RU" dirty="0" smtClean="0"/>
              <a:t>3.Светочувствительный глазок</a:t>
            </a:r>
          </a:p>
          <a:p>
            <a:r>
              <a:rPr lang="ru-RU" dirty="0" smtClean="0"/>
              <a:t>4.Базальное тельце</a:t>
            </a:r>
          </a:p>
          <a:p>
            <a:r>
              <a:rPr lang="ru-RU" dirty="0" smtClean="0"/>
              <a:t>5.Сократительная вакуоль</a:t>
            </a:r>
          </a:p>
          <a:p>
            <a:r>
              <a:rPr lang="ru-RU" dirty="0" smtClean="0"/>
              <a:t>6.Хлоропласты</a:t>
            </a:r>
          </a:p>
          <a:p>
            <a:r>
              <a:rPr lang="ru-RU" dirty="0" smtClean="0"/>
              <a:t>7.Ядро</a:t>
            </a:r>
          </a:p>
          <a:p>
            <a:r>
              <a:rPr lang="ru-RU" dirty="0" smtClean="0"/>
              <a:t>8.Оболочка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buClr>
                <a:srgbClr val="DD8047"/>
              </a:buClr>
            </a:pPr>
            <a:endParaRPr lang="ru-RU" sz="1400" dirty="0" smtClean="0"/>
          </a:p>
          <a:p>
            <a:pPr lvl="0">
              <a:buClr>
                <a:srgbClr val="DD8047"/>
              </a:buClr>
            </a:pPr>
            <a:r>
              <a:rPr lang="ru-RU" sz="1400" dirty="0" smtClean="0"/>
              <a:t>Зарисуйте </a:t>
            </a:r>
            <a:r>
              <a:rPr lang="ru-RU" sz="1400" dirty="0"/>
              <a:t>строение </a:t>
            </a:r>
            <a:r>
              <a:rPr lang="ru-RU" sz="1400" dirty="0" smtClean="0"/>
              <a:t>эвглены зелёной и </a:t>
            </a:r>
            <a:r>
              <a:rPr lang="ru-RU" sz="1400" dirty="0"/>
              <a:t>укажите, что обозначено под </a:t>
            </a:r>
            <a:r>
              <a:rPr lang="ru-RU" sz="1400" dirty="0" smtClean="0"/>
              <a:t>цифрами 1-8</a:t>
            </a:r>
            <a:endParaRPr lang="ru-RU" sz="1400" dirty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Проверти себя</a:t>
            </a:r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9" t="20161" r="40087" b="2694"/>
          <a:stretch/>
        </p:blipFill>
        <p:spPr bwMode="auto">
          <a:xfrm>
            <a:off x="973665" y="2564022"/>
            <a:ext cx="2662231" cy="30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4544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 Инфузории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1.Реснички</a:t>
            </a:r>
          </a:p>
          <a:p>
            <a:r>
              <a:rPr lang="ru-RU" dirty="0" smtClean="0"/>
              <a:t>2.ократительная вакуоль</a:t>
            </a:r>
          </a:p>
          <a:p>
            <a:r>
              <a:rPr lang="ru-RU" dirty="0" smtClean="0"/>
              <a:t>3.Цитоплазма</a:t>
            </a:r>
          </a:p>
          <a:p>
            <a:r>
              <a:rPr lang="ru-RU" dirty="0" smtClean="0"/>
              <a:t>4.Большое ядро</a:t>
            </a:r>
          </a:p>
          <a:p>
            <a:r>
              <a:rPr lang="ru-RU" dirty="0" smtClean="0"/>
              <a:t>5.Малое ядро</a:t>
            </a:r>
          </a:p>
          <a:p>
            <a:r>
              <a:rPr lang="ru-RU" dirty="0" smtClean="0"/>
              <a:t>6.Мембрана</a:t>
            </a:r>
          </a:p>
          <a:p>
            <a:r>
              <a:rPr lang="ru-RU" dirty="0" smtClean="0"/>
              <a:t>7.Клеточный рот</a:t>
            </a:r>
          </a:p>
          <a:p>
            <a:r>
              <a:rPr lang="ru-RU" dirty="0" smtClean="0"/>
              <a:t>8.Пищеварительная вакуоль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Зарисуйте строение </a:t>
            </a:r>
            <a:r>
              <a:rPr lang="ru-RU" dirty="0" smtClean="0"/>
              <a:t>инфузории-туфельки и </a:t>
            </a:r>
            <a:r>
              <a:rPr lang="ru-RU" dirty="0"/>
              <a:t>укажите, что обозначено под цифрами 1-8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8" b="27850"/>
          <a:stretch/>
        </p:blipFill>
        <p:spPr bwMode="auto">
          <a:xfrm>
            <a:off x="1053966" y="2767012"/>
            <a:ext cx="3202853" cy="303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526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Многообразие Простейших:</a:t>
            </a:r>
            <a:br>
              <a:rPr lang="ru-RU" dirty="0" smtClean="0"/>
            </a:br>
            <a:r>
              <a:rPr lang="ru-RU" dirty="0" smtClean="0"/>
              <a:t>Амебы – наиболее просто устроенные корненожки</a:t>
            </a:r>
            <a:endParaRPr lang="ru-RU" dirty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27" r="11485"/>
          <a:stretch/>
        </p:blipFill>
        <p:spPr bwMode="auto">
          <a:xfrm>
            <a:off x="467544" y="1759210"/>
            <a:ext cx="7488831" cy="497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932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100</TotalTime>
  <Words>391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Обычная</vt:lpstr>
      <vt:lpstr>Подцарство Простейшие (Protozoa)</vt:lpstr>
      <vt:lpstr>План:</vt:lpstr>
      <vt:lpstr>История изучения Простейших </vt:lpstr>
      <vt:lpstr>Общая характеристика Простейших</vt:lpstr>
      <vt:lpstr>Классификация Простейших</vt:lpstr>
      <vt:lpstr>Тип Корненожки</vt:lpstr>
      <vt:lpstr>Тип Жгутиковые </vt:lpstr>
      <vt:lpstr>Тип Инфузории</vt:lpstr>
      <vt:lpstr>Многообразие Простейших: Амебы – наиболее просто устроенные корненожки</vt:lpstr>
      <vt:lpstr>Многообразие Простейших: Тип Жгутиковые</vt:lpstr>
      <vt:lpstr>Многообразие простейших:  Тип Инфузории</vt:lpstr>
      <vt:lpstr>Значение Простейших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Подцарство Простейшие (Protozoa)</dc:title>
  <dc:creator>user</dc:creator>
  <cp:lastModifiedBy>RePack by Diakov</cp:lastModifiedBy>
  <cp:revision>11</cp:revision>
  <dcterms:created xsi:type="dcterms:W3CDTF">2019-12-13T19:56:24Z</dcterms:created>
  <dcterms:modified xsi:type="dcterms:W3CDTF">2019-12-15T15:15:31Z</dcterms:modified>
</cp:coreProperties>
</file>