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2" r:id="rId5"/>
    <p:sldId id="259" r:id="rId6"/>
    <p:sldId id="260" r:id="rId7"/>
    <p:sldId id="264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81FC729F-8B2E-47F7-B0AC-64486977D569}">
          <p14:sldIdLst>
            <p14:sldId id="256"/>
            <p14:sldId id="257"/>
            <p14:sldId id="261"/>
            <p14:sldId id="262"/>
            <p14:sldId id="259"/>
            <p14:sldId id="260"/>
            <p14:sldId id="264"/>
            <p14:sldId id="26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92E61"/>
    <a:srgbClr val="47627F"/>
    <a:srgbClr val="04105A"/>
    <a:srgbClr val="ED613E"/>
    <a:srgbClr val="BF3C48"/>
    <a:srgbClr val="856E45"/>
    <a:srgbClr val="6F267F"/>
    <a:srgbClr val="FECB00"/>
    <a:srgbClr val="729F11"/>
    <a:srgbClr val="111E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1" d="100"/>
          <a:sy n="71" d="100"/>
        </p:scale>
        <p:origin x="137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" y="0"/>
            <a:ext cx="914302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12/4/2019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914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12/4/2019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94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12/4/2019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002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12/4/2019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464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12/4/2019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07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12/4/2019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74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12/4/2019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097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12/4/2019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073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12/4/2019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13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12/4/2019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878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12/4/2019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276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" y="0"/>
            <a:ext cx="9143024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/>
              <a:t>12/4/2019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459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3156" y="1162756"/>
            <a:ext cx="8184443" cy="2885644"/>
          </a:xfrm>
        </p:spPr>
        <p:txBody>
          <a:bodyPr>
            <a:no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КОНКУРСНАЯ РАБОТА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«Использование народных мотивов в современной женской одежде 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примере платья «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Жостовский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поднос» и 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шарфа –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снуда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из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Павлопосадского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платка»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(творческий проект)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22099" y="4048400"/>
            <a:ext cx="4992624" cy="2555599"/>
          </a:xfrm>
        </p:spPr>
        <p:txBody>
          <a:bodyPr>
            <a:noAutofit/>
          </a:bodyPr>
          <a:lstStyle/>
          <a:p>
            <a:pPr algn="r"/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</a:t>
            </a:r>
            <a:r>
              <a:rPr 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r"/>
            <a:r>
              <a:rPr lang="ru-RU" sz="1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Касинова</a:t>
            </a:r>
            <a:r>
              <a:rPr 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Полина </a:t>
            </a:r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r"/>
            <a:r>
              <a:rPr 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</a:t>
            </a:r>
          </a:p>
          <a:p>
            <a:pPr algn="r"/>
            <a:r>
              <a:rPr 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r"/>
            <a:r>
              <a:rPr 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</a:t>
            </a:r>
          </a:p>
          <a:p>
            <a:pPr algn="r"/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Смирнова Елена Валерьевна,</a:t>
            </a:r>
            <a:endParaRPr 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технологии</a:t>
            </a:r>
          </a:p>
          <a:p>
            <a:pPr algn="r"/>
            <a:r>
              <a:rPr 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</a:t>
            </a:r>
            <a:r>
              <a:rPr lang="ru-RU" sz="1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Назарьевская</a:t>
            </a:r>
            <a:r>
              <a:rPr 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СОШ</a:t>
            </a:r>
            <a:endParaRPr 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9436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09344"/>
            <a:ext cx="8705088" cy="896209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92E61"/>
                </a:solidFill>
              </a:rPr>
              <a:t>Цель </a:t>
            </a:r>
            <a:r>
              <a:rPr lang="ru-RU" b="1" dirty="0">
                <a:solidFill>
                  <a:srgbClr val="792E61"/>
                </a:solidFill>
              </a:rPr>
              <a:t>проекта</a:t>
            </a:r>
            <a:endParaRPr lang="en-US" b="1" dirty="0">
              <a:solidFill>
                <a:srgbClr val="792E6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26141" y="1783970"/>
            <a:ext cx="7664824" cy="3246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Провести исследование: как можно использовать русские национальные традиции в современной женской одежде. Выяснить, какие элементы традиционного русского костюма проявляются в моде</a:t>
            </a:r>
            <a:endParaRPr lang="ru-RU" sz="28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1663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09344"/>
            <a:ext cx="8705088" cy="896209"/>
          </a:xfrm>
        </p:spPr>
        <p:txBody>
          <a:bodyPr/>
          <a:lstStyle/>
          <a:p>
            <a:r>
              <a:rPr lang="ru-RU" b="1" dirty="0" smtClean="0">
                <a:solidFill>
                  <a:srgbClr val="792E61"/>
                </a:solidFill>
              </a:rPr>
              <a:t>Задачи проекта</a:t>
            </a:r>
            <a:endParaRPr lang="en-US" b="1" dirty="0">
              <a:solidFill>
                <a:srgbClr val="792E61"/>
              </a:solidFill>
            </a:endParaRPr>
          </a:p>
        </p:txBody>
      </p:sp>
      <p:grpSp>
        <p:nvGrpSpPr>
          <p:cNvPr id="81" name="Group 2"/>
          <p:cNvGrpSpPr>
            <a:grpSpLocks/>
          </p:cNvGrpSpPr>
          <p:nvPr/>
        </p:nvGrpSpPr>
        <p:grpSpPr bwMode="auto">
          <a:xfrm>
            <a:off x="2072640" y="4453673"/>
            <a:ext cx="5767388" cy="1692276"/>
            <a:chOff x="1248" y="1176"/>
            <a:chExt cx="3633" cy="1066"/>
          </a:xfrm>
        </p:grpSpPr>
        <p:sp>
          <p:nvSpPr>
            <p:cNvPr id="82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84" name="Text Box 5"/>
            <p:cNvSpPr txBox="1">
              <a:spLocks noChangeArrowheads="1"/>
            </p:cNvSpPr>
            <p:nvPr/>
          </p:nvSpPr>
          <p:spPr bwMode="gray">
            <a:xfrm>
              <a:off x="1799" y="1176"/>
              <a:ext cx="3082" cy="10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lvl="0"/>
              <a:r>
                <a:rPr lang="ru-RU" sz="2400" dirty="0"/>
                <a:t>Произвести расчет экономии </a:t>
              </a:r>
              <a:endParaRPr lang="ru-RU" sz="2400" dirty="0" smtClean="0"/>
            </a:p>
            <a:p>
              <a:pPr lvl="0"/>
              <a:r>
                <a:rPr lang="ru-RU" sz="2400" dirty="0" smtClean="0"/>
                <a:t>собственноручно </a:t>
              </a:r>
              <a:r>
                <a:rPr lang="ru-RU" sz="2400" dirty="0"/>
                <a:t>сшитого изделия </a:t>
              </a:r>
              <a:endParaRPr lang="ru-RU" sz="2400" dirty="0" smtClean="0"/>
            </a:p>
            <a:p>
              <a:pPr lvl="0"/>
              <a:r>
                <a:rPr lang="ru-RU" sz="2400" dirty="0" smtClean="0"/>
                <a:t>по </a:t>
              </a:r>
              <a:r>
                <a:rPr lang="ru-RU" sz="2400" dirty="0"/>
                <a:t>сравнению с покупным, готовым</a:t>
              </a:r>
            </a:p>
            <a:p>
              <a:endParaRPr lang="en-US" sz="3200" dirty="0"/>
            </a:p>
          </p:txBody>
        </p:sp>
        <p:sp>
          <p:nvSpPr>
            <p:cNvPr id="85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/>
                <a:t>4</a:t>
              </a:r>
            </a:p>
          </p:txBody>
        </p:sp>
      </p:grpSp>
      <p:grpSp>
        <p:nvGrpSpPr>
          <p:cNvPr id="86" name="Group 7"/>
          <p:cNvGrpSpPr>
            <a:grpSpLocks/>
          </p:cNvGrpSpPr>
          <p:nvPr/>
        </p:nvGrpSpPr>
        <p:grpSpPr bwMode="auto">
          <a:xfrm>
            <a:off x="1984073" y="1386134"/>
            <a:ext cx="5184779" cy="874714"/>
            <a:chOff x="1248" y="2030"/>
            <a:chExt cx="3266" cy="551"/>
          </a:xfrm>
        </p:grpSpPr>
        <p:sp>
          <p:nvSpPr>
            <p:cNvPr id="87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89" name="Text Box 10"/>
            <p:cNvSpPr txBox="1">
              <a:spLocks noChangeArrowheads="1"/>
            </p:cNvSpPr>
            <p:nvPr/>
          </p:nvSpPr>
          <p:spPr bwMode="gray">
            <a:xfrm>
              <a:off x="1799" y="2058"/>
              <a:ext cx="2715" cy="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lvl="0"/>
              <a:r>
                <a:rPr lang="ru-RU" sz="2400" dirty="0"/>
                <a:t>Изучить </a:t>
              </a:r>
              <a:r>
                <a:rPr lang="ru-RU" sz="2400" dirty="0" smtClean="0"/>
                <a:t>особенности вышивки </a:t>
              </a:r>
            </a:p>
            <a:p>
              <a:pPr lvl="0"/>
              <a:r>
                <a:rPr lang="ru-RU" sz="2400" dirty="0" smtClean="0"/>
                <a:t>в технике «перьевой стежок»</a:t>
              </a:r>
              <a:endParaRPr lang="ru-RU" sz="2400" dirty="0"/>
            </a:p>
          </p:txBody>
        </p:sp>
        <p:sp>
          <p:nvSpPr>
            <p:cNvPr id="90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1</a:t>
              </a:r>
            </a:p>
          </p:txBody>
        </p:sp>
      </p:grpSp>
      <p:grpSp>
        <p:nvGrpSpPr>
          <p:cNvPr id="91" name="Group 12"/>
          <p:cNvGrpSpPr>
            <a:grpSpLocks/>
          </p:cNvGrpSpPr>
          <p:nvPr/>
        </p:nvGrpSpPr>
        <p:grpSpPr bwMode="auto">
          <a:xfrm>
            <a:off x="1996440" y="2574547"/>
            <a:ext cx="5956300" cy="830263"/>
            <a:chOff x="1248" y="2624"/>
            <a:chExt cx="3752" cy="523"/>
          </a:xfrm>
        </p:grpSpPr>
        <p:sp>
          <p:nvSpPr>
            <p:cNvPr id="92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94" name="Text Box 15"/>
            <p:cNvSpPr txBox="1">
              <a:spLocks noChangeArrowheads="1"/>
            </p:cNvSpPr>
            <p:nvPr/>
          </p:nvSpPr>
          <p:spPr bwMode="gray">
            <a:xfrm>
              <a:off x="1799" y="2624"/>
              <a:ext cx="3201" cy="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lvl="0"/>
              <a:r>
                <a:rPr lang="ru-RU" sz="2400" dirty="0"/>
                <a:t>Выяснить особенности снятия мерок </a:t>
              </a:r>
              <a:endParaRPr lang="ru-RU" sz="2400" dirty="0" smtClean="0"/>
            </a:p>
            <a:p>
              <a:pPr lvl="0"/>
              <a:r>
                <a:rPr lang="ru-RU" sz="2400" dirty="0" smtClean="0"/>
                <a:t>и </a:t>
              </a:r>
              <a:r>
                <a:rPr lang="ru-RU" sz="2400" dirty="0"/>
                <a:t>конструирования платья </a:t>
              </a:r>
              <a:endParaRPr lang="ru-RU" sz="2400" dirty="0" smtClean="0"/>
            </a:p>
          </p:txBody>
        </p:sp>
        <p:sp>
          <p:nvSpPr>
            <p:cNvPr id="95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2</a:t>
              </a:r>
            </a:p>
          </p:txBody>
        </p:sp>
      </p:grpSp>
      <p:grpSp>
        <p:nvGrpSpPr>
          <p:cNvPr id="96" name="Group 17"/>
          <p:cNvGrpSpPr>
            <a:grpSpLocks/>
          </p:cNvGrpSpPr>
          <p:nvPr/>
        </p:nvGrpSpPr>
        <p:grpSpPr bwMode="auto">
          <a:xfrm>
            <a:off x="1989297" y="3603242"/>
            <a:ext cx="6845300" cy="555625"/>
            <a:chOff x="1248" y="3230"/>
            <a:chExt cx="4312" cy="350"/>
          </a:xfrm>
        </p:grpSpPr>
        <p:sp>
          <p:nvSpPr>
            <p:cNvPr id="97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99" name="Text Box 20"/>
            <p:cNvSpPr txBox="1">
              <a:spLocks noChangeArrowheads="1"/>
            </p:cNvSpPr>
            <p:nvPr/>
          </p:nvSpPr>
          <p:spPr bwMode="gray">
            <a:xfrm>
              <a:off x="1799" y="3258"/>
              <a:ext cx="3761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lvl="0"/>
              <a:r>
                <a:rPr lang="ru-RU" sz="2400" dirty="0"/>
                <a:t>Узнать способы обработки основных </a:t>
              </a:r>
              <a:r>
                <a:rPr lang="ru-RU" sz="2400" dirty="0" smtClean="0"/>
                <a:t>узлов</a:t>
              </a:r>
              <a:endParaRPr lang="ru-RU" sz="2400" dirty="0"/>
            </a:p>
          </p:txBody>
        </p:sp>
        <p:sp>
          <p:nvSpPr>
            <p:cNvPr id="100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3</a:t>
              </a:r>
            </a:p>
          </p:txBody>
        </p:sp>
      </p:grpSp>
      <p:grpSp>
        <p:nvGrpSpPr>
          <p:cNvPr id="101" name="Group 22"/>
          <p:cNvGrpSpPr>
            <a:grpSpLocks/>
          </p:cNvGrpSpPr>
          <p:nvPr/>
        </p:nvGrpSpPr>
        <p:grpSpPr bwMode="auto">
          <a:xfrm>
            <a:off x="1994095" y="5892743"/>
            <a:ext cx="5105400" cy="584200"/>
            <a:chOff x="1248" y="3230"/>
            <a:chExt cx="3216" cy="368"/>
          </a:xfrm>
        </p:grpSpPr>
        <p:sp>
          <p:nvSpPr>
            <p:cNvPr id="102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" name="Rectangle 24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04" name="Text Box 25"/>
            <p:cNvSpPr txBox="1">
              <a:spLocks noChangeArrowheads="1"/>
            </p:cNvSpPr>
            <p:nvPr/>
          </p:nvSpPr>
          <p:spPr bwMode="gray">
            <a:xfrm>
              <a:off x="1880" y="3307"/>
              <a:ext cx="1458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dirty="0" smtClean="0"/>
                <a:t>Составить отчет </a:t>
              </a:r>
              <a:endParaRPr lang="en-US" sz="2400" dirty="0"/>
            </a:p>
          </p:txBody>
        </p:sp>
        <p:sp>
          <p:nvSpPr>
            <p:cNvPr id="105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32891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Построение выкройки платья без вытачек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i.pinimg.com/originals/db/0f/7b/db0f7b375cc2d5b1daf73b37aab02658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5321" y="1825625"/>
            <a:ext cx="2933357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1933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9912" y="474133"/>
            <a:ext cx="723948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Экономическое обоснование</a:t>
            </a:r>
            <a:endParaRPr lang="ru-RU" sz="4400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-559316" y="1374775"/>
            <a:ext cx="14918226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6199219"/>
              </p:ext>
            </p:extLst>
          </p:nvPr>
        </p:nvGraphicFramePr>
        <p:xfrm>
          <a:off x="1512277" y="1457715"/>
          <a:ext cx="6096000" cy="16254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3651437029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782187645"/>
                    </a:ext>
                  </a:extLst>
                </a:gridCol>
              </a:tblGrid>
              <a:tr h="711054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Цена изделия, сшитого вручную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1000 рублей</a:t>
                      </a:r>
                      <a:endParaRPr lang="ru-RU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0349720"/>
                  </a:ext>
                </a:extLst>
              </a:tr>
              <a:tr h="550985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Цена готового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</a:rPr>
                        <a:t> платья, украшенного машинной вышивкой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Не менее 5000 рублей</a:t>
                      </a:r>
                      <a:endParaRPr lang="ru-RU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0865213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21976" y="3223846"/>
            <a:ext cx="734020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792E61"/>
                </a:solidFill>
              </a:rPr>
              <a:t>Вывод: Собственноручно сшитая одежда не только хорошо «сидит» на фигуре, но и стоит </a:t>
            </a:r>
            <a:r>
              <a:rPr lang="ru-RU" sz="2800" dirty="0" smtClean="0">
                <a:solidFill>
                  <a:srgbClr val="792E61"/>
                </a:solidFill>
              </a:rPr>
              <a:t>дешевле </a:t>
            </a:r>
            <a:r>
              <a:rPr lang="ru-RU" sz="2800" dirty="0" smtClean="0">
                <a:solidFill>
                  <a:srgbClr val="792E61"/>
                </a:solidFill>
              </a:rPr>
              <a:t>покупной. </a:t>
            </a:r>
            <a:endParaRPr lang="ru-RU" sz="2800" dirty="0">
              <a:solidFill>
                <a:srgbClr val="792E6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055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3822" y="344958"/>
            <a:ext cx="703025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Экологическое обоснование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23147" y="1668397"/>
            <a:ext cx="873559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792E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экологической точки зрения процесс изготовления </a:t>
            </a:r>
            <a:endParaRPr lang="ru-RU" sz="2400" dirty="0" smtClean="0">
              <a:solidFill>
                <a:srgbClr val="792E6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792E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dirty="0">
                <a:solidFill>
                  <a:srgbClr val="792E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эксплуатации моего изделия не повлекут </a:t>
            </a:r>
            <a:endParaRPr lang="ru-RU" sz="2400" dirty="0" smtClean="0">
              <a:solidFill>
                <a:srgbClr val="792E6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792E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400" dirty="0">
                <a:solidFill>
                  <a:srgbClr val="792E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собой изменений в окружающей среде, </a:t>
            </a:r>
            <a:endParaRPr lang="ru-RU" sz="2400" dirty="0" smtClean="0">
              <a:solidFill>
                <a:srgbClr val="792E6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792E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нарушений </a:t>
            </a:r>
            <a:r>
              <a:rPr lang="ru-RU" sz="2400" dirty="0">
                <a:solidFill>
                  <a:srgbClr val="792E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жизнедеятельности человека, </a:t>
            </a:r>
            <a:endParaRPr lang="ru-RU" sz="2400" dirty="0" smtClean="0">
              <a:solidFill>
                <a:srgbClr val="792E6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792E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</a:t>
            </a:r>
            <a:r>
              <a:rPr lang="ru-RU" sz="2400" dirty="0">
                <a:solidFill>
                  <a:srgbClr val="792E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2400" dirty="0" smtClean="0">
                <a:solidFill>
                  <a:srgbClr val="792E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платье и </a:t>
            </a:r>
            <a:r>
              <a:rPr lang="ru-RU" sz="2400" dirty="0" err="1" smtClean="0">
                <a:solidFill>
                  <a:srgbClr val="792E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снуд</a:t>
            </a:r>
            <a:r>
              <a:rPr lang="ru-RU" sz="2400" dirty="0" smtClean="0">
                <a:solidFill>
                  <a:srgbClr val="792E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сшиты </a:t>
            </a:r>
            <a:r>
              <a:rPr lang="ru-RU" sz="2400" dirty="0">
                <a:solidFill>
                  <a:srgbClr val="792E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экологически чистых материалов</a:t>
            </a:r>
          </a:p>
          <a:p>
            <a:r>
              <a:rPr lang="ru-RU" sz="2400" dirty="0">
                <a:solidFill>
                  <a:srgbClr val="792E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пошива </a:t>
            </a:r>
            <a:r>
              <a:rPr lang="ru-RU" sz="2400" dirty="0" smtClean="0">
                <a:solidFill>
                  <a:srgbClr val="792E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792E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экологически чистое производство!</a:t>
            </a:r>
          </a:p>
          <a:p>
            <a:endParaRPr lang="ru-RU" sz="2400" dirty="0">
              <a:solidFill>
                <a:srgbClr val="792E6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821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Итоги работы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45588" y="1690690"/>
            <a:ext cx="22853467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u="sng" dirty="0" smtClean="0">
                <a:solidFill>
                  <a:srgbClr val="792E61"/>
                </a:solidFill>
              </a:rPr>
              <a:t>Положительные </a:t>
            </a:r>
            <a:r>
              <a:rPr lang="ru-RU" sz="2400" b="1" i="1" u="sng" dirty="0">
                <a:solidFill>
                  <a:srgbClr val="792E61"/>
                </a:solidFill>
              </a:rPr>
              <a:t>оценки</a:t>
            </a:r>
            <a:r>
              <a:rPr lang="ru-RU" sz="2400" b="1" i="1" dirty="0">
                <a:solidFill>
                  <a:srgbClr val="792E61"/>
                </a:solidFill>
              </a:rPr>
              <a:t>.</a:t>
            </a:r>
            <a:r>
              <a:rPr lang="ru-RU" sz="2400" b="1" dirty="0">
                <a:solidFill>
                  <a:srgbClr val="792E61"/>
                </a:solidFill>
              </a:rPr>
              <a:t> </a:t>
            </a:r>
            <a:endParaRPr lang="ru-RU" sz="2400" b="1" dirty="0" smtClean="0">
              <a:solidFill>
                <a:srgbClr val="792E61"/>
              </a:solidFill>
            </a:endParaRPr>
          </a:p>
          <a:p>
            <a:r>
              <a:rPr lang="ru-RU" sz="2400" b="1" dirty="0" smtClean="0">
                <a:solidFill>
                  <a:srgbClr val="792E61"/>
                </a:solidFill>
              </a:rPr>
              <a:t>Внешний </a:t>
            </a:r>
            <a:r>
              <a:rPr lang="ru-RU" sz="2400" b="1" dirty="0">
                <a:solidFill>
                  <a:srgbClr val="792E61"/>
                </a:solidFill>
              </a:rPr>
              <a:t>вид изделия соответствует выбранной модели. </a:t>
            </a:r>
            <a:endParaRPr lang="ru-RU" sz="2400" b="1" dirty="0" smtClean="0">
              <a:solidFill>
                <a:srgbClr val="792E61"/>
              </a:solidFill>
            </a:endParaRPr>
          </a:p>
          <a:p>
            <a:r>
              <a:rPr lang="ru-RU" sz="2400" b="1" dirty="0" smtClean="0">
                <a:solidFill>
                  <a:srgbClr val="792E61"/>
                </a:solidFill>
              </a:rPr>
              <a:t>Обработка </a:t>
            </a:r>
            <a:r>
              <a:rPr lang="ru-RU" sz="2400" b="1" dirty="0">
                <a:solidFill>
                  <a:srgbClr val="792E61"/>
                </a:solidFill>
              </a:rPr>
              <a:t>выполнена в соответствии с требованиями. </a:t>
            </a:r>
            <a:endParaRPr lang="ru-RU" sz="2400" b="1" dirty="0" smtClean="0">
              <a:solidFill>
                <a:srgbClr val="792E61"/>
              </a:solidFill>
            </a:endParaRPr>
          </a:p>
          <a:p>
            <a:r>
              <a:rPr lang="ru-RU" sz="2400" b="1" dirty="0" smtClean="0">
                <a:solidFill>
                  <a:srgbClr val="792E61"/>
                </a:solidFill>
              </a:rPr>
              <a:t>Платье </a:t>
            </a:r>
            <a:r>
              <a:rPr lang="ru-RU" sz="2400" b="1" dirty="0">
                <a:solidFill>
                  <a:srgbClr val="792E61"/>
                </a:solidFill>
              </a:rPr>
              <a:t>хорошо сидит на фигуре. </a:t>
            </a:r>
            <a:r>
              <a:rPr lang="ru-RU" sz="2400" b="1" dirty="0" err="1" smtClean="0">
                <a:solidFill>
                  <a:srgbClr val="792E61"/>
                </a:solidFill>
              </a:rPr>
              <a:t>Снуд</a:t>
            </a:r>
            <a:r>
              <a:rPr lang="ru-RU" sz="2400" b="1" dirty="0" smtClean="0">
                <a:solidFill>
                  <a:srgbClr val="792E61"/>
                </a:solidFill>
              </a:rPr>
              <a:t> – теплый, модный.</a:t>
            </a:r>
          </a:p>
          <a:p>
            <a:r>
              <a:rPr lang="ru-RU" sz="2400" b="1" dirty="0" smtClean="0">
                <a:solidFill>
                  <a:srgbClr val="792E61"/>
                </a:solidFill>
              </a:rPr>
              <a:t>Выполненные изделия </a:t>
            </a:r>
            <a:r>
              <a:rPr lang="ru-RU" sz="2400" b="1" dirty="0">
                <a:solidFill>
                  <a:srgbClr val="792E61"/>
                </a:solidFill>
              </a:rPr>
              <a:t>мне </a:t>
            </a:r>
            <a:r>
              <a:rPr lang="ru-RU" sz="2400" b="1" dirty="0" smtClean="0">
                <a:solidFill>
                  <a:srgbClr val="792E61"/>
                </a:solidFill>
              </a:rPr>
              <a:t>понравилось, </a:t>
            </a:r>
          </a:p>
          <a:p>
            <a:r>
              <a:rPr lang="ru-RU" sz="2400" b="1" dirty="0" smtClean="0">
                <a:solidFill>
                  <a:srgbClr val="792E61"/>
                </a:solidFill>
              </a:rPr>
              <a:t>я их буду часто носить.</a:t>
            </a:r>
          </a:p>
          <a:p>
            <a:endParaRPr lang="ru-RU" sz="2400" b="1" dirty="0">
              <a:solidFill>
                <a:srgbClr val="792E61"/>
              </a:solidFill>
            </a:endParaRPr>
          </a:p>
          <a:p>
            <a:r>
              <a:rPr lang="ru-RU" sz="2400" b="1" i="1" u="sng" dirty="0">
                <a:solidFill>
                  <a:srgbClr val="792E61"/>
                </a:solidFill>
              </a:rPr>
              <a:t>Отрицательные оценки</a:t>
            </a:r>
            <a:r>
              <a:rPr lang="ru-RU" sz="2400" b="1" i="1" dirty="0">
                <a:solidFill>
                  <a:srgbClr val="792E61"/>
                </a:solidFill>
              </a:rPr>
              <a:t>.</a:t>
            </a:r>
            <a:r>
              <a:rPr lang="ru-RU" sz="2400" b="1" dirty="0">
                <a:solidFill>
                  <a:srgbClr val="792E61"/>
                </a:solidFill>
              </a:rPr>
              <a:t> </a:t>
            </a:r>
            <a:endParaRPr lang="ru-RU" sz="2400" b="1" dirty="0" smtClean="0">
              <a:solidFill>
                <a:srgbClr val="792E61"/>
              </a:solidFill>
            </a:endParaRPr>
          </a:p>
          <a:p>
            <a:r>
              <a:rPr lang="ru-RU" sz="2400" b="1" i="1" dirty="0" smtClean="0">
                <a:solidFill>
                  <a:srgbClr val="792E61"/>
                </a:solidFill>
              </a:rPr>
              <a:t>В </a:t>
            </a:r>
            <a:r>
              <a:rPr lang="ru-RU" sz="2400" b="1" i="1" dirty="0">
                <a:solidFill>
                  <a:srgbClr val="792E61"/>
                </a:solidFill>
              </a:rPr>
              <a:t>процессе работы у меня возникла одна </a:t>
            </a:r>
            <a:r>
              <a:rPr lang="ru-RU" sz="2400" b="1" i="1" dirty="0" smtClean="0">
                <a:solidFill>
                  <a:srgbClr val="792E61"/>
                </a:solidFill>
              </a:rPr>
              <a:t>проблема: </a:t>
            </a:r>
          </a:p>
          <a:p>
            <a:r>
              <a:rPr lang="ru-RU" sz="2400" b="1" i="1" dirty="0" smtClean="0">
                <a:solidFill>
                  <a:srgbClr val="792E61"/>
                </a:solidFill>
              </a:rPr>
              <a:t>Обработку горловину лучше выполнить с помощью</a:t>
            </a:r>
          </a:p>
          <a:p>
            <a:r>
              <a:rPr lang="ru-RU" sz="2400" b="1" i="1" dirty="0" smtClean="0">
                <a:solidFill>
                  <a:srgbClr val="792E61"/>
                </a:solidFill>
              </a:rPr>
              <a:t> обтачки, но мне также очень нравится и выбранный </a:t>
            </a:r>
          </a:p>
          <a:p>
            <a:r>
              <a:rPr lang="ru-RU" sz="2400" b="1" i="1" dirty="0" smtClean="0">
                <a:solidFill>
                  <a:srgbClr val="792E61"/>
                </a:solidFill>
              </a:rPr>
              <a:t>мною вариант (на </a:t>
            </a:r>
            <a:r>
              <a:rPr lang="ru-RU" sz="2400" b="1" i="1" dirty="0" err="1" smtClean="0">
                <a:solidFill>
                  <a:srgbClr val="792E61"/>
                </a:solidFill>
              </a:rPr>
              <a:t>распошивальной</a:t>
            </a:r>
            <a:r>
              <a:rPr lang="ru-RU" sz="2400" b="1" i="1" dirty="0" smtClean="0">
                <a:solidFill>
                  <a:srgbClr val="792E61"/>
                </a:solidFill>
              </a:rPr>
              <a:t> машине)</a:t>
            </a:r>
            <a:endParaRPr lang="ru-RU" sz="2400" b="1" dirty="0">
              <a:solidFill>
                <a:srgbClr val="792E6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1681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92E61"/>
                </a:solidFill>
              </a:rPr>
              <a:t>Спасибо за внимание!</a:t>
            </a:r>
            <a:endParaRPr lang="ru-RU" dirty="0">
              <a:solidFill>
                <a:srgbClr val="792E6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525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513</TotalTime>
  <Words>132</Words>
  <Application>Microsoft Office PowerPoint</Application>
  <PresentationFormat>Экран (4:3)</PresentationFormat>
  <Paragraphs>55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Office Theme</vt:lpstr>
      <vt:lpstr>КОНКУРСНАЯ РАБОТА «Использование народных мотивов в современной женской одежде  на примере платья «Жостовский поднос» и  шарфа – снуда из Павлопосадского платка» (творческий проект)</vt:lpstr>
      <vt:lpstr>Цель проекта</vt:lpstr>
      <vt:lpstr>Задачи проекта</vt:lpstr>
      <vt:lpstr>Построение выкройки платья без вытачек</vt:lpstr>
      <vt:lpstr>Презентация PowerPoint</vt:lpstr>
      <vt:lpstr>Презентация PowerPoint</vt:lpstr>
      <vt:lpstr>Итоги работы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Елена Смирнова</cp:lastModifiedBy>
  <cp:revision>41</cp:revision>
  <dcterms:created xsi:type="dcterms:W3CDTF">2018-09-04T12:10:47Z</dcterms:created>
  <dcterms:modified xsi:type="dcterms:W3CDTF">2019-12-04T16:42:28Z</dcterms:modified>
</cp:coreProperties>
</file>