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652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98" y="-9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687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3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5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93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4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762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72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4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39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490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60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F442A-6704-4B26-B888-1B5C79079E6E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AACE8-1087-49B9-909D-E8BF00F51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15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62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прямых, изображённых на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рисунке, является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графиком функции: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2" t="39179" r="28618" b="55453"/>
          <a:stretch/>
        </p:blipFill>
        <p:spPr bwMode="auto">
          <a:xfrm>
            <a:off x="1115616" y="1871089"/>
            <a:ext cx="3278963" cy="617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5157" r="27226" b="49946"/>
          <a:stretch/>
        </p:blipFill>
        <p:spPr bwMode="auto">
          <a:xfrm>
            <a:off x="4572000" y="1941036"/>
            <a:ext cx="3456384" cy="56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2" t="50614" r="23532" b="19543"/>
          <a:stretch/>
        </p:blipFill>
        <p:spPr bwMode="auto">
          <a:xfrm>
            <a:off x="2203273" y="2528162"/>
            <a:ext cx="5057333" cy="432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1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Построение графика функции </a:t>
            </a:r>
            <a:r>
              <a:rPr lang="ru-RU" dirty="0" smtClean="0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ru-RU" dirty="0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b="1" i="1" dirty="0" err="1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kf</a:t>
            </a:r>
            <a:r>
              <a:rPr lang="ru-RU" b="1" i="1" dirty="0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>
                <a:solidFill>
                  <a:srgbClr val="1A46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6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8229600" cy="8640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latin typeface="Times New Roman" pitchFamily="18" charset="0"/>
              </a:rPr>
              <a:t>План построения графика функции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56793"/>
            <a:ext cx="8229600" cy="187220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1.Заполнить таблицу значений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2.Построить точки на координатной плоскости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3.Соединить построенные точки плавной линией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4.Подписать название функции</a:t>
            </a:r>
          </a:p>
          <a:p>
            <a:pPr eaLnBrk="1" hangingPunct="1">
              <a:defRPr/>
            </a:pP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31640" y="3284984"/>
            <a:ext cx="2880320" cy="1958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i="1" dirty="0" smtClean="0">
                <a:latin typeface="Times New Roman" pitchFamily="18" charset="0"/>
              </a:rPr>
              <a:t>1 группа</a:t>
            </a:r>
          </a:p>
          <a:p>
            <a:pPr>
              <a:buFontTx/>
              <a:buNone/>
            </a:pPr>
            <a:r>
              <a:rPr lang="ru-RU" sz="1400" dirty="0" smtClean="0">
                <a:latin typeface="Times New Roman" pitchFamily="18" charset="0"/>
              </a:rPr>
              <a:t>                       </a:t>
            </a:r>
            <a:endParaRPr lang="ru-RU" dirty="0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</a:t>
            </a:r>
            <a:r>
              <a:rPr lang="ru-RU" b="1" i="1" dirty="0" smtClean="0">
                <a:latin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sz="1400" b="1" dirty="0" smtClean="0">
                <a:latin typeface="Times New Roman" pitchFamily="18" charset="0"/>
              </a:rPr>
              <a:t>     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2</a:t>
            </a:r>
            <a:r>
              <a:rPr lang="ru-RU" b="1" i="1" dirty="0" smtClean="0">
                <a:latin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baseline="30000" dirty="0" smtClean="0">
                <a:latin typeface="Times New Roman" pitchFamily="18" charset="0"/>
              </a:rPr>
              <a:t> </a:t>
            </a:r>
            <a:r>
              <a:rPr lang="ru-RU" b="1" baseline="30000" dirty="0" smtClean="0">
                <a:latin typeface="Times New Roman" pitchFamily="18" charset="0"/>
              </a:rPr>
              <a:t> </a:t>
            </a:r>
            <a:endParaRPr lang="ru-RU" b="1" baseline="30000" dirty="0"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5148064" y="3290343"/>
                <a:ext cx="2880320" cy="195273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600" b="1" i="1" dirty="0" smtClean="0">
                    <a:latin typeface="Times New Roman" pitchFamily="18" charset="0"/>
                  </a:rPr>
                  <a:t>2 группа</a:t>
                </a:r>
              </a:p>
              <a:p>
                <a:pPr>
                  <a:buFontTx/>
                  <a:buNone/>
                </a:pPr>
                <a:r>
                  <a:rPr lang="ru-RU" sz="1400" dirty="0" smtClean="0">
                    <a:latin typeface="Times New Roman" pitchFamily="18" charset="0"/>
                  </a:rPr>
                  <a:t>                       </a:t>
                </a:r>
                <a:endParaRPr lang="ru-RU" dirty="0" smtClean="0">
                  <a:latin typeface="Times New Roman" pitchFamily="18" charset="0"/>
                </a:endParaRPr>
              </a:p>
              <a:p>
                <a:pPr>
                  <a:buFontTx/>
                  <a:buNone/>
                </a:pPr>
                <a:r>
                  <a:rPr lang="ru-RU" b="1" dirty="0" smtClean="0">
                    <a:latin typeface="Times New Roman" pitchFamily="18" charset="0"/>
                  </a:rPr>
                  <a:t>    </a:t>
                </a:r>
                <a:r>
                  <a:rPr lang="ru-RU" b="1" i="1" dirty="0" smtClean="0">
                    <a:latin typeface="Times New Roman" pitchFamily="18" charset="0"/>
                  </a:rPr>
                  <a:t>у</a:t>
                </a:r>
                <a:r>
                  <a:rPr lang="ru-RU" b="1" dirty="0" smtClean="0">
                    <a:latin typeface="Times New Roman" pitchFamily="18" charset="0"/>
                  </a:rPr>
                  <a:t> = </a:t>
                </a:r>
                <a:r>
                  <a:rPr lang="ru-RU" b="1" i="1" dirty="0" smtClean="0">
                    <a:latin typeface="Times New Roman" pitchFamily="18" charset="0"/>
                  </a:rPr>
                  <a:t>х</a:t>
                </a:r>
                <a:r>
                  <a:rPr lang="ru-RU" b="1" baseline="30000" dirty="0" smtClean="0">
                    <a:latin typeface="Times New Roman" pitchFamily="18" charset="0"/>
                  </a:rPr>
                  <a:t>2</a:t>
                </a:r>
                <a:r>
                  <a:rPr lang="ru-RU" sz="1400" b="1" dirty="0" smtClean="0">
                    <a:latin typeface="Times New Roman" pitchFamily="18" charset="0"/>
                  </a:rPr>
                  <a:t> </a:t>
                </a:r>
              </a:p>
              <a:p>
                <a:pPr>
                  <a:buFontTx/>
                  <a:buNone/>
                </a:pPr>
                <a:r>
                  <a:rPr lang="ru-RU" sz="1400" b="1" dirty="0" smtClean="0">
                    <a:latin typeface="Times New Roman" pitchFamily="18" charset="0"/>
                  </a:rPr>
                  <a:t>         </a:t>
                </a:r>
                <a:r>
                  <a:rPr lang="ru-RU" b="1" i="1" dirty="0" smtClean="0">
                    <a:latin typeface="Times New Roman" pitchFamily="18" charset="0"/>
                  </a:rPr>
                  <a:t>у</a:t>
                </a:r>
                <a:r>
                  <a:rPr lang="ru-RU" b="1" dirty="0" smtClean="0">
                    <a:latin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dirty="0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b="1" i="1" dirty="0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b="1" i="1" dirty="0" smtClean="0">
                    <a:latin typeface="Times New Roman" pitchFamily="18" charset="0"/>
                  </a:rPr>
                  <a:t>х</a:t>
                </a:r>
                <a:r>
                  <a:rPr lang="ru-RU" b="1" baseline="30000" dirty="0" smtClean="0">
                    <a:latin typeface="Times New Roman" pitchFamily="18" charset="0"/>
                  </a:rPr>
                  <a:t>2</a:t>
                </a:r>
                <a:r>
                  <a:rPr lang="ru-RU" sz="1400" b="1" baseline="30000" dirty="0" smtClean="0">
                    <a:latin typeface="Times New Roman" pitchFamily="18" charset="0"/>
                  </a:rPr>
                  <a:t> </a:t>
                </a:r>
                <a:r>
                  <a:rPr lang="ru-RU" b="1" baseline="30000" dirty="0" smtClean="0">
                    <a:latin typeface="Times New Roman" pitchFamily="18" charset="0"/>
                  </a:rPr>
                  <a:t> </a:t>
                </a:r>
                <a:endParaRPr lang="ru-RU" b="1" baseline="30000" dirty="0"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290343"/>
                <a:ext cx="2880320" cy="1952737"/>
              </a:xfrm>
              <a:prstGeom prst="rect">
                <a:avLst/>
              </a:prstGeom>
              <a:blipFill rotWithShape="1">
                <a:blip r:embed="rId2"/>
                <a:stretch>
                  <a:fillRect l="-2306" t="-3704" b="-3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1475656" y="5530607"/>
            <a:ext cx="63367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</a:rPr>
              <a:t>Сделайте вывод как расположен график </a:t>
            </a:r>
            <a:endParaRPr lang="ru-RU" sz="2800" dirty="0" smtClean="0">
              <a:latin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</a:rPr>
              <a:t>зависимости от  коэффициента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  <a:r>
              <a:rPr lang="ru-RU" sz="2800" dirty="0" smtClean="0">
                <a:latin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63786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  <p:bldP spid="89090" grpId="1" animBg="1"/>
      <p:bldP spid="89091" grpId="0" build="p"/>
      <p:bldP spid="89091" grpId="1" build="allAtOnce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33" t="11055" r="24489" b="44448"/>
          <a:stretch/>
        </p:blipFill>
        <p:spPr bwMode="auto">
          <a:xfrm>
            <a:off x="387890" y="678706"/>
            <a:ext cx="4203511" cy="433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513808" y="1398786"/>
            <a:ext cx="12310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rgbClr val="A50021"/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=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A50021"/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584661" y="1167971"/>
            <a:ext cx="1080121" cy="4468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= 2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002060"/>
                </a:solidFill>
                <a:latin typeface="Times New Roman" pitchFamily="18" charset="0"/>
              </a:rPr>
              <a:t>2</a:t>
            </a:r>
            <a:r>
              <a:rPr lang="ru-RU" sz="1400" b="1" baseline="300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b="1" baseline="300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endParaRPr lang="ru-RU" b="1" baseline="300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3" t="10494" r="21754" b="42211"/>
          <a:stretch/>
        </p:blipFill>
        <p:spPr bwMode="auto">
          <a:xfrm>
            <a:off x="4834253" y="1038746"/>
            <a:ext cx="4274251" cy="413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7156642" y="1364583"/>
            <a:ext cx="12310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rgbClr val="A50021"/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=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A50021"/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>
              <a:xfrm>
                <a:off x="8316416" y="2368750"/>
                <a:ext cx="927074" cy="47995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b="1" i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у</a:t>
                </a:r>
                <a:r>
                  <a:rPr lang="ru-RU" b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dirty="0" smtClean="0">
                            <a:solidFill>
                              <a:srgbClr val="1A465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dirty="0" smtClean="0">
                            <a:solidFill>
                              <a:srgbClr val="1A4652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b="1" i="1" dirty="0" smtClean="0">
                            <a:solidFill>
                              <a:srgbClr val="1A4652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b="1" i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х</a:t>
                </a:r>
                <a:r>
                  <a:rPr lang="ru-RU" b="1" baseline="30000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2</a:t>
                </a:r>
                <a:r>
                  <a:rPr lang="ru-RU" sz="1400" b="1" baseline="30000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 </a:t>
                </a:r>
                <a:r>
                  <a:rPr lang="ru-RU" b="1" baseline="30000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 </a:t>
                </a:r>
                <a:endParaRPr lang="ru-RU" b="1" baseline="30000" dirty="0">
                  <a:solidFill>
                    <a:srgbClr val="1A4652"/>
                  </a:solidFill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416" y="2368750"/>
                <a:ext cx="927074" cy="479950"/>
              </a:xfrm>
              <a:prstGeom prst="rect">
                <a:avLst/>
              </a:prstGeom>
              <a:blipFill rotWithShape="1">
                <a:blip r:embed="rId4"/>
                <a:stretch>
                  <a:fillRect l="-6579" t="-6410" b="-641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08798" y="4812316"/>
            <a:ext cx="1771314" cy="41688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  </a:t>
            </a:r>
            <a:endParaRPr lang="ru-RU" sz="24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011242" y="3919066"/>
            <a:ext cx="0" cy="7883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470586" y="1614810"/>
            <a:ext cx="0" cy="30925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3470586" y="3161098"/>
            <a:ext cx="0" cy="1546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813133" y="3270994"/>
            <a:ext cx="0" cy="14363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7818362" y="3270994"/>
            <a:ext cx="0" cy="7181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8236762" y="1614810"/>
            <a:ext cx="0" cy="30925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8236762" y="1618578"/>
            <a:ext cx="0" cy="14363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43" y="5197170"/>
            <a:ext cx="8374420" cy="896126"/>
          </a:xfrm>
          <a:prstGeom prst="rect">
            <a:avLst/>
          </a:prstGeom>
          <a:noFill/>
          <a:ln w="38100">
            <a:solidFill>
              <a:srgbClr val="A5002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82" y="5186412"/>
            <a:ext cx="8517814" cy="1194916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4" name="Прямая со стрелкой 43"/>
          <p:cNvCxnSpPr/>
          <p:nvPr/>
        </p:nvCxnSpPr>
        <p:spPr>
          <a:xfrm flipV="1">
            <a:off x="3015120" y="4296864"/>
            <a:ext cx="0" cy="4081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89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8229600" cy="8640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latin typeface="Times New Roman" pitchFamily="18" charset="0"/>
              </a:rPr>
              <a:t>План построения графика функции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56793"/>
            <a:ext cx="8229600" cy="187220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1.Заполнить таблицу значений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2.Построить точки на координатной плоскости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3.Соединить построенные точки плавной линией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4.Подписать название функции</a:t>
            </a:r>
          </a:p>
          <a:p>
            <a:pPr eaLnBrk="1" hangingPunct="1">
              <a:defRPr/>
            </a:pP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31640" y="3284984"/>
            <a:ext cx="2880320" cy="1958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i="1" dirty="0" smtClean="0">
                <a:latin typeface="Times New Roman" pitchFamily="18" charset="0"/>
              </a:rPr>
              <a:t>1 группа</a:t>
            </a:r>
          </a:p>
          <a:p>
            <a:pPr>
              <a:buFontTx/>
              <a:buNone/>
            </a:pPr>
            <a:r>
              <a:rPr lang="ru-RU" sz="1400" dirty="0" smtClean="0">
                <a:latin typeface="Times New Roman" pitchFamily="18" charset="0"/>
              </a:rPr>
              <a:t>                       </a:t>
            </a:r>
            <a:endParaRPr lang="ru-RU" dirty="0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– </a:t>
            </a:r>
            <a:r>
              <a:rPr lang="ru-RU" b="1" i="1" dirty="0" smtClean="0">
                <a:latin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sz="1400" b="1" dirty="0" smtClean="0">
                <a:latin typeface="Times New Roman" pitchFamily="18" charset="0"/>
              </a:rPr>
              <a:t>     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</a:t>
            </a:r>
            <a:r>
              <a:rPr lang="ru-RU" b="1" dirty="0" smtClean="0">
                <a:latin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</a:rPr>
              <a:t>2</a:t>
            </a:r>
            <a:r>
              <a:rPr lang="ru-RU" b="1" i="1" dirty="0" smtClean="0">
                <a:latin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baseline="30000" dirty="0" smtClean="0">
                <a:latin typeface="Times New Roman" pitchFamily="18" charset="0"/>
              </a:rPr>
              <a:t> </a:t>
            </a:r>
            <a:r>
              <a:rPr lang="ru-RU" b="1" baseline="30000" dirty="0" smtClean="0">
                <a:latin typeface="Times New Roman" pitchFamily="18" charset="0"/>
              </a:rPr>
              <a:t> </a:t>
            </a:r>
            <a:endParaRPr lang="ru-RU" b="1" baseline="30000" dirty="0"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5148064" y="3290343"/>
                <a:ext cx="2880320" cy="195273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600" b="1" i="1" dirty="0" smtClean="0">
                    <a:latin typeface="Times New Roman" pitchFamily="18" charset="0"/>
                  </a:rPr>
                  <a:t>2 группа</a:t>
                </a:r>
              </a:p>
              <a:p>
                <a:pPr>
                  <a:buFontTx/>
                  <a:buNone/>
                </a:pPr>
                <a:r>
                  <a:rPr lang="ru-RU" sz="1400" dirty="0" smtClean="0">
                    <a:latin typeface="Times New Roman" pitchFamily="18" charset="0"/>
                  </a:rPr>
                  <a:t>                       </a:t>
                </a:r>
                <a:endParaRPr lang="ru-RU" dirty="0" smtClean="0">
                  <a:latin typeface="Times New Roman" pitchFamily="18" charset="0"/>
                </a:endParaRPr>
              </a:p>
              <a:p>
                <a:pPr>
                  <a:buFontTx/>
                  <a:buNone/>
                </a:pPr>
                <a:r>
                  <a:rPr lang="ru-RU" b="1" dirty="0" smtClean="0">
                    <a:latin typeface="Times New Roman" pitchFamily="18" charset="0"/>
                  </a:rPr>
                  <a:t>    </a:t>
                </a:r>
                <a:r>
                  <a:rPr lang="ru-RU" b="1" i="1" dirty="0" smtClean="0">
                    <a:latin typeface="Times New Roman" pitchFamily="18" charset="0"/>
                  </a:rPr>
                  <a:t>у</a:t>
                </a:r>
                <a:r>
                  <a:rPr lang="ru-RU" b="1" dirty="0" smtClean="0">
                    <a:latin typeface="Times New Roman" pitchFamily="18" charset="0"/>
                  </a:rPr>
                  <a:t> =</a:t>
                </a:r>
                <a:r>
                  <a:rPr lang="ru-RU" b="1" dirty="0" smtClean="0">
                    <a:latin typeface="Times New Roman" pitchFamily="18" charset="0"/>
                  </a:rPr>
                  <a:t> – </a:t>
                </a:r>
                <a:r>
                  <a:rPr lang="ru-RU" b="1" i="1" dirty="0" smtClean="0">
                    <a:latin typeface="Times New Roman" pitchFamily="18" charset="0"/>
                  </a:rPr>
                  <a:t>х</a:t>
                </a:r>
                <a:r>
                  <a:rPr lang="ru-RU" b="1" baseline="30000" dirty="0" smtClean="0">
                    <a:latin typeface="Times New Roman" pitchFamily="18" charset="0"/>
                  </a:rPr>
                  <a:t>2</a:t>
                </a:r>
                <a:r>
                  <a:rPr lang="ru-RU" sz="1400" b="1" dirty="0" smtClean="0">
                    <a:latin typeface="Times New Roman" pitchFamily="18" charset="0"/>
                  </a:rPr>
                  <a:t> </a:t>
                </a:r>
              </a:p>
              <a:p>
                <a:pPr>
                  <a:buFontTx/>
                  <a:buNone/>
                </a:pPr>
                <a:r>
                  <a:rPr lang="ru-RU" sz="1400" b="1" dirty="0" smtClean="0">
                    <a:latin typeface="Times New Roman" pitchFamily="18" charset="0"/>
                  </a:rPr>
                  <a:t>         </a:t>
                </a:r>
                <a:r>
                  <a:rPr lang="ru-RU" b="1" i="1" dirty="0" smtClean="0">
                    <a:latin typeface="Times New Roman" pitchFamily="18" charset="0"/>
                  </a:rPr>
                  <a:t>у</a:t>
                </a:r>
                <a:r>
                  <a:rPr lang="ru-RU" b="1" dirty="0" smtClean="0">
                    <a:latin typeface="Times New Roman" pitchFamily="18" charset="0"/>
                  </a:rPr>
                  <a:t> = </a:t>
                </a:r>
                <a:r>
                  <a:rPr lang="ru-RU" b="1" dirty="0" smtClean="0">
                    <a:latin typeface="Times New Roman" pitchFamily="18" charset="0"/>
                  </a:rPr>
                  <a:t>–</a:t>
                </a:r>
                <a14:m>
                  <m:oMath xmlns:m="http://schemas.openxmlformats.org/officeDocument/2006/math">
                    <m:r>
                      <a:rPr lang="ru-RU" b="1" i="0" dirty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dirty="0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b="1" i="1" dirty="0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b="1" i="1" dirty="0" smtClean="0">
                    <a:latin typeface="Times New Roman" pitchFamily="18" charset="0"/>
                  </a:rPr>
                  <a:t>х</a:t>
                </a:r>
                <a:r>
                  <a:rPr lang="ru-RU" b="1" baseline="30000" dirty="0" smtClean="0">
                    <a:latin typeface="Times New Roman" pitchFamily="18" charset="0"/>
                  </a:rPr>
                  <a:t>2</a:t>
                </a:r>
                <a:r>
                  <a:rPr lang="ru-RU" sz="1400" b="1" baseline="30000" dirty="0" smtClean="0">
                    <a:latin typeface="Times New Roman" pitchFamily="18" charset="0"/>
                  </a:rPr>
                  <a:t> </a:t>
                </a:r>
                <a:r>
                  <a:rPr lang="ru-RU" b="1" baseline="30000" dirty="0" smtClean="0">
                    <a:latin typeface="Times New Roman" pitchFamily="18" charset="0"/>
                  </a:rPr>
                  <a:t> </a:t>
                </a:r>
                <a:endParaRPr lang="ru-RU" b="1" baseline="30000" dirty="0"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290343"/>
                <a:ext cx="2880320" cy="1952737"/>
              </a:xfrm>
              <a:prstGeom prst="rect">
                <a:avLst/>
              </a:prstGeom>
              <a:blipFill rotWithShape="1">
                <a:blip r:embed="rId2"/>
                <a:stretch>
                  <a:fillRect l="-2306" t="-3704" b="-3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1475656" y="5530607"/>
            <a:ext cx="63367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</a:rPr>
              <a:t>Сделайте вывод как расположен график </a:t>
            </a:r>
            <a:endParaRPr lang="ru-RU" sz="2800" dirty="0" smtClean="0">
              <a:latin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</a:rPr>
              <a:t>зависимости от  коэффициента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  <a:r>
              <a:rPr lang="ru-RU" sz="2800" dirty="0" smtClean="0">
                <a:latin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644379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8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1" dur="5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4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7" dur="5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  <p:bldP spid="89090" grpId="1" animBg="1"/>
      <p:bldP spid="89091" grpId="0" build="p"/>
      <p:bldP spid="89091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47" t="22527" r="27127" b="15486"/>
          <a:stretch/>
        </p:blipFill>
        <p:spPr bwMode="auto">
          <a:xfrm>
            <a:off x="899592" y="620688"/>
            <a:ext cx="2747845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72" t="18482" r="21455" b="8058"/>
          <a:stretch/>
        </p:blipFill>
        <p:spPr bwMode="auto">
          <a:xfrm>
            <a:off x="4644007" y="620688"/>
            <a:ext cx="3320255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898261" y="966738"/>
            <a:ext cx="12310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rgbClr val="A50021"/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=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A50021"/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051719" y="753569"/>
            <a:ext cx="1080121" cy="4468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= 2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002060"/>
                </a:solidFill>
                <a:latin typeface="Times New Roman" pitchFamily="18" charset="0"/>
              </a:rPr>
              <a:t>2</a:t>
            </a:r>
            <a:r>
              <a:rPr lang="ru-RU" sz="1400" b="1" baseline="300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b="1" baseline="300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endParaRPr lang="ru-RU" b="1" baseline="300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084168" y="743318"/>
            <a:ext cx="12310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rgbClr val="A50021"/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=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A50021"/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 txBox="1">
                <a:spLocks noChangeArrowheads="1"/>
              </p:cNvSpPr>
              <p:nvPr/>
            </p:nvSpPr>
            <p:spPr>
              <a:xfrm>
                <a:off x="7310376" y="1398786"/>
                <a:ext cx="1078048" cy="686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b="1" i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у</a:t>
                </a:r>
                <a:r>
                  <a:rPr lang="ru-RU" b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dirty="0" smtClean="0">
                            <a:solidFill>
                              <a:srgbClr val="1A465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dirty="0" smtClean="0">
                            <a:solidFill>
                              <a:srgbClr val="1A4652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b="1" i="1" dirty="0" smtClean="0">
                            <a:solidFill>
                              <a:srgbClr val="1A4652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b="1" i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х</a:t>
                </a:r>
                <a:r>
                  <a:rPr lang="ru-RU" b="1" baseline="30000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2</a:t>
                </a:r>
                <a:r>
                  <a:rPr lang="ru-RU" sz="1400" b="1" baseline="30000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 </a:t>
                </a:r>
                <a:r>
                  <a:rPr lang="ru-RU" b="1" baseline="30000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 </a:t>
                </a:r>
                <a:endParaRPr lang="ru-RU" b="1" baseline="30000" dirty="0">
                  <a:solidFill>
                    <a:srgbClr val="1A4652"/>
                  </a:solidFill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0376" y="1398786"/>
                <a:ext cx="1078048" cy="686220"/>
              </a:xfrm>
              <a:prstGeom prst="rect">
                <a:avLst/>
              </a:prstGeom>
              <a:blipFill rotWithShape="1">
                <a:blip r:embed="rId4"/>
                <a:stretch>
                  <a:fillRect l="-9040" t="-7080" r="-33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945358" y="4581128"/>
            <a:ext cx="1404157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rgbClr val="A50021"/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= 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–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A50021"/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907704" y="4809547"/>
            <a:ext cx="1080121" cy="4468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=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–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2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002060"/>
                </a:solidFill>
                <a:latin typeface="Times New Roman" pitchFamily="18" charset="0"/>
              </a:rPr>
              <a:t>2</a:t>
            </a:r>
            <a:r>
              <a:rPr lang="ru-RU" sz="1400" b="1" baseline="300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b="1" baseline="300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endParaRPr lang="ru-RU" b="1" baseline="300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6012160" y="5013176"/>
            <a:ext cx="1381539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rgbClr val="A50021"/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=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–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A50021"/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3"/>
              <p:cNvSpPr txBox="1">
                <a:spLocks noChangeArrowheads="1"/>
              </p:cNvSpPr>
              <p:nvPr/>
            </p:nvSpPr>
            <p:spPr>
              <a:xfrm>
                <a:off x="7670416" y="4834957"/>
                <a:ext cx="1078048" cy="686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b="1" i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у</a:t>
                </a:r>
                <a:r>
                  <a:rPr lang="ru-RU" b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 = </a:t>
                </a:r>
                <a:r>
                  <a:rPr lang="ru-RU" b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–</a:t>
                </a:r>
                <a14:m>
                  <m:oMath xmlns:m="http://schemas.openxmlformats.org/officeDocument/2006/math">
                    <m:r>
                      <a:rPr lang="ru-RU" b="1" i="0" dirty="0" smtClean="0">
                        <a:solidFill>
                          <a:srgbClr val="1A4652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b="1" i="1" dirty="0" smtClean="0">
                            <a:solidFill>
                              <a:srgbClr val="1A4652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 dirty="0" smtClean="0">
                            <a:solidFill>
                              <a:srgbClr val="1A4652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b="1" i="1" dirty="0" smtClean="0">
                            <a:solidFill>
                              <a:srgbClr val="1A4652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b="1" i="1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х</a:t>
                </a:r>
                <a:r>
                  <a:rPr lang="ru-RU" b="1" baseline="30000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2</a:t>
                </a:r>
                <a:r>
                  <a:rPr lang="ru-RU" sz="1400" b="1" baseline="30000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 </a:t>
                </a:r>
                <a:r>
                  <a:rPr lang="ru-RU" b="1" baseline="30000" dirty="0" smtClean="0">
                    <a:solidFill>
                      <a:srgbClr val="1A4652"/>
                    </a:solidFill>
                    <a:latin typeface="Times New Roman" pitchFamily="18" charset="0"/>
                  </a:rPr>
                  <a:t> </a:t>
                </a:r>
                <a:endParaRPr lang="ru-RU" b="1" baseline="30000" dirty="0">
                  <a:solidFill>
                    <a:srgbClr val="1A4652"/>
                  </a:solidFill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13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416" y="4834957"/>
                <a:ext cx="1078048" cy="686220"/>
              </a:xfrm>
              <a:prstGeom prst="rect">
                <a:avLst/>
              </a:prstGeom>
              <a:blipFill rotWithShape="1">
                <a:blip r:embed="rId5"/>
                <a:stretch>
                  <a:fillRect l="-5650" t="-4425" r="-113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Прямоугольник 19"/>
          <p:cNvSpPr/>
          <p:nvPr/>
        </p:nvSpPr>
        <p:spPr>
          <a:xfrm>
            <a:off x="843350" y="3044250"/>
            <a:ext cx="3312368" cy="3312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653828" y="2924944"/>
            <a:ext cx="4094635" cy="3312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987824" y="1741896"/>
            <a:ext cx="0" cy="2551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948264" y="1830834"/>
            <a:ext cx="0" cy="210222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573094" y="755179"/>
            <a:ext cx="0" cy="425960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2627784" y="2348880"/>
            <a:ext cx="0" cy="12241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32" y="6066293"/>
            <a:ext cx="8209440" cy="52714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759191" y="5589240"/>
            <a:ext cx="7989272" cy="4004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</a:rPr>
              <a:t>График функции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</a:t>
            </a:r>
            <a:r>
              <a:rPr lang="ru-RU" b="1" i="1" dirty="0" smtClean="0">
                <a:latin typeface="Times New Roman" pitchFamily="18" charset="0"/>
              </a:rPr>
              <a:t>ах</a:t>
            </a:r>
            <a:r>
              <a:rPr lang="ru-RU" b="1" baseline="30000" dirty="0" smtClean="0">
                <a:latin typeface="Times New Roman" pitchFamily="18" charset="0"/>
              </a:rPr>
              <a:t>2 </a:t>
            </a:r>
            <a:r>
              <a:rPr lang="ru-RU" b="1" dirty="0" smtClean="0">
                <a:latin typeface="Times New Roman" pitchFamily="18" charset="0"/>
              </a:rPr>
              <a:t>называется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параболой.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 </a:t>
            </a:r>
            <a:endParaRPr lang="ru-RU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94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20" grpId="0" animBg="1"/>
      <p:bldP spid="23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Свойства функции 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i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≠ 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1757536" y="1340768"/>
            <a:ext cx="4038600" cy="9361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группа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Свойства для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&gt; 0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5789984" y="1340768"/>
            <a:ext cx="4038600" cy="9361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группа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Свойства для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&lt; 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1" name="Объект 7"/>
          <p:cNvSpPr txBox="1">
            <a:spLocks/>
          </p:cNvSpPr>
          <p:nvPr/>
        </p:nvSpPr>
        <p:spPr>
          <a:xfrm>
            <a:off x="1547664" y="2420888"/>
            <a:ext cx="6993716" cy="4158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Заполнить таблицу со свойствами функции по следующим пунктам: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Область определения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Область значения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Нули функции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Промежутки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знакопостоянства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Возрастает на промежутке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Убывает на промежутке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92" y="2280310"/>
            <a:ext cx="8721908" cy="44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750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5"/>
            <a:ext cx="8136904" cy="458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41168"/>
            <a:ext cx="6552728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99792" y="6237312"/>
            <a:ext cx="5112568" cy="3135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994158" y="5229200"/>
            <a:ext cx="1800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259632" y="5589240"/>
            <a:ext cx="57606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915816" y="6237312"/>
            <a:ext cx="48965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403648" y="6550893"/>
            <a:ext cx="12961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16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259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Какая из прямых, изображённых на рисунке, является графиком функции:</vt:lpstr>
      <vt:lpstr>Построение графика функции  y = kf (x)</vt:lpstr>
      <vt:lpstr>План построения графика функции</vt:lpstr>
      <vt:lpstr>Вывод:  </vt:lpstr>
      <vt:lpstr>План построения графика функции</vt:lpstr>
      <vt:lpstr>Презентация PowerPoint</vt:lpstr>
      <vt:lpstr>Свойства функции у = aх2 , a ≠ 0</vt:lpstr>
      <vt:lpstr>Презентация PowerPoint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-</cp:lastModifiedBy>
  <cp:revision>11</cp:revision>
  <dcterms:created xsi:type="dcterms:W3CDTF">2019-10-23T17:15:59Z</dcterms:created>
  <dcterms:modified xsi:type="dcterms:W3CDTF">2019-10-23T19:28:36Z</dcterms:modified>
</cp:coreProperties>
</file>