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6" r:id="rId10"/>
    <p:sldId id="265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5B0D2A-E41A-B149-A1F0-E121C07314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2447" y="239234"/>
            <a:ext cx="6275682" cy="3076172"/>
          </a:xfrm>
        </p:spPr>
        <p:txBody>
          <a:bodyPr/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Марина Дружинина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5D97666-169D-9A4D-8FD3-A5E1EAD1E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08120" y="3647669"/>
            <a:ext cx="8915399" cy="1126283"/>
          </a:xfrm>
        </p:spPr>
        <p:txBody>
          <a:bodyPr/>
          <a:lstStyle/>
          <a:p>
            <a:r>
              <a:rPr lang="ru-RU" b="1" i="1" dirty="0"/>
              <a:t>Мир детства в произведениях автора</a:t>
            </a:r>
          </a:p>
        </p:txBody>
      </p:sp>
    </p:spTree>
    <p:extLst>
      <p:ext uri="{BB962C8B-B14F-4D97-AF65-F5344CB8AC3E}">
        <p14:creationId xmlns="" xmlns:p14="http://schemas.microsoft.com/office/powerpoint/2010/main" val="3891360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1D9CB7CC-E9E6-3B48-95BC-2281E9E4F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91768">
            <a:off x="1797778" y="501258"/>
            <a:ext cx="4061099" cy="5418667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743E7B03-7F18-1944-BD1A-7E8CA1B39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45887">
            <a:off x="6893054" y="947308"/>
            <a:ext cx="4709930" cy="54186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8210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34FDBE6-6F10-3F4E-BD5D-04ECCB7F5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1207"/>
            <a:ext cx="12192000" cy="2425392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Некоторые произведения М. Дружининой переведены на украинский и финский языки.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книгу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 Мой весёлый выходной»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поэтесса награждена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дипломом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Международной литературной премии «Облака» (2007 г.).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Сборник сказок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«Волшебная флейта»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был признан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Ассоциацией книгоиздателей России 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лучшей книгой 2007 года для детей и юношества.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E22BD089-F4F1-D144-A4B6-9647F0726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17993"/>
            <a:ext cx="3701972" cy="4140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C8D1CD13-4CA9-B44D-B696-A6BD58ECB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2497409"/>
            <a:ext cx="3943350" cy="4360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34388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77B4F09-B692-1D44-8B7F-EA132B190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3414"/>
            <a:ext cx="11963400" cy="377762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настоящее время Марина Дружинина автор более 80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книг,выпущенных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различными издательствами. Это сборники рассказов для детей младшего и среднего школьного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возраста,стихи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для самых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маленьких,обучающая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литература в стихотворной и игровой форме для подготовки детей к школе.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Марина Владимировна Дружинина –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лауреат Литературной премии А.П.Чехова (2009 г.).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786EF964-2B95-4C47-90C5-5EC73A355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667000"/>
            <a:ext cx="3810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251125E-66CE-F34F-A931-1A2835D5DE5D}"/>
              </a:ext>
            </a:extLst>
          </p:cNvPr>
          <p:cNvSpPr txBox="1"/>
          <p:nvPr/>
        </p:nvSpPr>
        <p:spPr>
          <a:xfrm>
            <a:off x="5219256" y="2862151"/>
            <a:ext cx="659617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НАСТОЯЩИЙ ЧИТАТЕЛЬ РОЖДАЕТСЯ В РАННЕМ ДЕТСТВЕ!!!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750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157CA46D-EE4A-394A-AC5A-E4392821B3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9437" y="0"/>
            <a:ext cx="3802563" cy="6160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28600" y="304800"/>
            <a:ext cx="6934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устойчивый интерес к творчеству детских писателей у детей и их родителей.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работы: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 к художественной литературе, формировать навыки устной речи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Совершенствовать умение декларировать стихи, слушать и понимать произведения, драматизировать и инсценировать.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 для совместной деятельности детей, их родителей и педагогов.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875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B69B66-4E3A-6D45-BFB0-EB810E44C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09" y="119615"/>
            <a:ext cx="8911687" cy="1306919"/>
          </a:xfrm>
        </p:spPr>
        <p:txBody>
          <a:bodyPr/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Марина Владимировна Дружинина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8C1B8F6-A587-014F-B501-4F7A2CFB9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147428"/>
            <a:ext cx="11125200" cy="5405771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Родилась 31 декабря  1953 года в Москве.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Окончила Московский институт стали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сплавов,работала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инженером,затем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научным сотрудником во Всесоюзном научной- исследовательском институте автоматизации чёрной металлургии. В это же время Дружинина начала серьёзно заниматься литературой.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1980 году в «Литературной газете» был напечатан её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первый рассказ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«Монолог правдивого человека».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Первоначально литературная жизнь Марины Дружининой не была связана с детской поэзией.</a:t>
            </a:r>
          </a:p>
        </p:txBody>
      </p:sp>
    </p:spTree>
    <p:extLst>
      <p:ext uri="{BB962C8B-B14F-4D97-AF65-F5344CB8AC3E}">
        <p14:creationId xmlns="" xmlns:p14="http://schemas.microsoft.com/office/powerpoint/2010/main" val="1363681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29E94CA-F700-B949-B0B7-48A576010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398721"/>
            <a:ext cx="11047412" cy="6230679"/>
          </a:xfrm>
        </p:spPr>
        <p:txBody>
          <a:bodyPr/>
          <a:lstStyle/>
          <a:p>
            <a:r>
              <a:rPr lang="ru-RU" dirty="0"/>
              <a:t>Долгое время Дружинина редактировала детский журнал «Весёлые картинки». И в 1988 году в данном журнале было опубликовано её </a:t>
            </a:r>
            <a:r>
              <a:rPr lang="ru-RU" b="1" dirty="0"/>
              <a:t>первое стихотворение для детей «</a:t>
            </a:r>
            <a:r>
              <a:rPr lang="ru-RU" b="1" i="1" dirty="0"/>
              <a:t>Подарок».</a:t>
            </a:r>
          </a:p>
          <a:p>
            <a:r>
              <a:rPr lang="ru-RU" dirty="0"/>
              <a:t>Стихи М.Дружинина начала писать во многом благодаря рождению сына. Сын </a:t>
            </a:r>
            <a:r>
              <a:rPr lang="ru-RU" dirty="0" err="1"/>
              <a:t>подрос,а</a:t>
            </a:r>
            <a:r>
              <a:rPr lang="ru-RU" dirty="0"/>
              <a:t> желание писать для самых маленьких осталось.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2F6AF50-8E43-7247-B9FA-281D005D02EB}"/>
              </a:ext>
            </a:extLst>
          </p:cNvPr>
          <p:cNvSpPr txBox="1"/>
          <p:nvPr/>
        </p:nvSpPr>
        <p:spPr>
          <a:xfrm>
            <a:off x="5179385" y="3154971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91087DA-ADD2-4242-B1E5-1F47922D729B}"/>
              </a:ext>
            </a:extLst>
          </p:cNvPr>
          <p:cNvSpPr txBox="1"/>
          <p:nvPr/>
        </p:nvSpPr>
        <p:spPr>
          <a:xfrm>
            <a:off x="5331785" y="330737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b="1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F0DE0E0B-2420-AD41-99EF-4877F2B5D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48956">
            <a:off x="2808835" y="2436252"/>
            <a:ext cx="1847850" cy="3203741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2A21B11F-D2B4-E24B-A5E0-C6A7FA39F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23928">
            <a:off x="7379973" y="2272837"/>
            <a:ext cx="1876425" cy="27109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4678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70AC790-277A-3B49-92EB-2C436AC47351}"/>
              </a:ext>
            </a:extLst>
          </p:cNvPr>
          <p:cNvSpPr txBox="1"/>
          <p:nvPr/>
        </p:nvSpPr>
        <p:spPr>
          <a:xfrm>
            <a:off x="4387352" y="0"/>
            <a:ext cx="425160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0">
                <a:solidFill>
                  <a:srgbClr val="000000"/>
                </a:solidFill>
                <a:effectLst/>
                <a:latin typeface="verdana"/>
              </a:rPr>
              <a:t>Подарок</a:t>
            </a:r>
            <a:endParaRPr lang="ru-RU" sz="1600" b="0" i="0">
              <a:solidFill>
                <a:srgbClr val="000000"/>
              </a:solidFill>
              <a:effectLst/>
              <a:latin typeface="verdana"/>
            </a:endParaRP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Я решил сварить компот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В мамин день рожденья.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Взял изюм, орехи, мед,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Килограмм варенья.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Все в кастрюлю поместил,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Размешал, воды налил,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На плиту поставил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И огня прибавил.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Чтобы вышло повкуснее,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Ничего не пожалею!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Две моркови, лук, банан,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Огурец, муки стакан,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Половинку сухаря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В мой компот добавил я.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Все кипело, пар клубился...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Наконец компот сварился!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Маме я отнес кастрюлю: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- С днем рождения, мамуля!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Мама очень удивилась,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Засмеялась, восхитилась.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Я налил компота ей -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Пусть попробует скорей!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Мама выпила немножко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И... закашлялась в ладошку.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А потом сказала грустно:</a:t>
            </a:r>
          </a:p>
          <a:p>
            <a:r>
              <a:rPr lang="ru-RU" sz="1600" b="0" i="0">
                <a:solidFill>
                  <a:srgbClr val="000000"/>
                </a:solidFill>
                <a:effectLst/>
                <a:latin typeface="verdana"/>
              </a:rPr>
              <a:t>- Чудо щи! Спасибо, вкусно!</a:t>
            </a:r>
          </a:p>
        </p:txBody>
      </p:sp>
    </p:spTree>
    <p:extLst>
      <p:ext uri="{BB962C8B-B14F-4D97-AF65-F5344CB8AC3E}">
        <p14:creationId xmlns="" xmlns:p14="http://schemas.microsoft.com/office/powerpoint/2010/main" val="35702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50103CF-ACCB-8C4A-AA62-6596A3DFC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942"/>
            <a:ext cx="10666412" cy="1847407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Сотрудничество с журналом «Весёлые картинки» продолжается до сих пор. Так же М.Дружинина является постоянным автором журнала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Мурзилка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», напечатавшим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1991 году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первый рассказ для детей «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Непослушным цыплята».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1991 году в издательстве «Детская литература» вышла её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первая книжка стихов для малышей «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Дали Маши погремушка».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9DC5D29A-CD39-0B4B-9E43-FDD17320C1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891217"/>
            <a:ext cx="3738880" cy="4966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E85316DC-B34B-4543-821A-53D4944EB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993606"/>
            <a:ext cx="3793067" cy="4864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07738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CE965E5-3A88-AC44-B597-735CFE2A6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1262"/>
            <a:ext cx="12192000" cy="2432197"/>
          </a:xfrm>
        </p:spPr>
        <p:txBody>
          <a:bodyPr>
            <a:normAutofit/>
          </a:bodyPr>
          <a:lstStyle/>
          <a:p>
            <a:r>
              <a:rPr lang="ru-RU" dirty="0"/>
              <a:t>Стихи М.Дружининой воспитывают читателя с самого раннего </a:t>
            </a:r>
            <a:r>
              <a:rPr lang="ru-RU" dirty="0" err="1"/>
              <a:t>возраста.Со</a:t>
            </a:r>
            <a:r>
              <a:rPr lang="ru-RU" dirty="0"/>
              <a:t> временем автор объединила стихи в своеобразные развивающие циклы («Весёлый букварь», «Большая книга маленького почемучки» и многие другие).</a:t>
            </a:r>
          </a:p>
          <a:p>
            <a:r>
              <a:rPr lang="ru-RU" dirty="0"/>
              <a:t>Часто четверостишия поэтессы имеют форму </a:t>
            </a:r>
            <a:r>
              <a:rPr lang="ru-RU" dirty="0" err="1"/>
              <a:t>диалога.И</a:t>
            </a:r>
            <a:r>
              <a:rPr lang="ru-RU" dirty="0"/>
              <a:t> это не </a:t>
            </a:r>
            <a:r>
              <a:rPr lang="ru-RU" dirty="0" err="1"/>
              <a:t>случайно,ведь</a:t>
            </a:r>
            <a:r>
              <a:rPr lang="ru-RU" dirty="0"/>
              <a:t> М.Дружинина </a:t>
            </a:r>
            <a:r>
              <a:rPr lang="ru-RU" dirty="0" err="1"/>
              <a:t>полагает,что</a:t>
            </a:r>
            <a:r>
              <a:rPr lang="ru-RU" dirty="0"/>
              <a:t> вербальное </a:t>
            </a:r>
            <a:r>
              <a:rPr lang="ru-RU" dirty="0" err="1"/>
              <a:t>общение,это</a:t>
            </a:r>
            <a:r>
              <a:rPr lang="ru-RU" dirty="0"/>
              <a:t> наиболее важная форма межличностных </a:t>
            </a:r>
            <a:r>
              <a:rPr lang="ru-RU" dirty="0" err="1"/>
              <a:t>коммуникаций,которой</a:t>
            </a:r>
            <a:r>
              <a:rPr lang="ru-RU" dirty="0"/>
              <a:t> должен овладеть ребёнок в самом раннем возрасте. Поэтесса </a:t>
            </a:r>
            <a:r>
              <a:rPr lang="ru-RU" dirty="0" err="1"/>
              <a:t>уверенна,что</a:t>
            </a:r>
            <a:r>
              <a:rPr lang="ru-RU" dirty="0"/>
              <a:t> ребёнку </a:t>
            </a:r>
            <a:r>
              <a:rPr lang="ru-RU" b="1" dirty="0"/>
              <a:t>необходимо </a:t>
            </a:r>
            <a:r>
              <a:rPr lang="ru-RU" b="1" dirty="0" err="1"/>
              <a:t>общение,без</a:t>
            </a:r>
            <a:r>
              <a:rPr lang="ru-RU" b="1" dirty="0"/>
              <a:t> общения детская жизнь немыслима!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A942F2D6-BE5B-A441-AF8D-70DC3A2C9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09875"/>
            <a:ext cx="5247409" cy="4048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DFFE656D-0940-DE4F-8565-4166CA4B5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2057400"/>
            <a:ext cx="4725390" cy="4099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77276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747F3A7-8E07-4D46-A85F-8F2EA4CE6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457200"/>
            <a:ext cx="9931361" cy="4895813"/>
          </a:xfrm>
        </p:spPr>
        <p:txBody>
          <a:bodyPr>
            <a:normAutofit/>
          </a:bodyPr>
          <a:lstStyle/>
          <a:p>
            <a:r>
              <a:rPr lang="ru-RU" sz="2000" dirty="0"/>
              <a:t>Мамочка-мамуля,</a:t>
            </a:r>
          </a:p>
          <a:p>
            <a:r>
              <a:rPr lang="ru-RU" sz="2000" dirty="0"/>
              <a:t>Как тебя люблю я!!!</a:t>
            </a:r>
          </a:p>
          <a:p>
            <a:r>
              <a:rPr lang="ru-RU" sz="2000" dirty="0"/>
              <a:t>Как я </a:t>
            </a:r>
            <a:r>
              <a:rPr lang="ru-RU" sz="2000" dirty="0" err="1"/>
              <a:t>рад,когда</a:t>
            </a:r>
            <a:r>
              <a:rPr lang="ru-RU" sz="2000" dirty="0"/>
              <a:t> вдвоём</a:t>
            </a:r>
          </a:p>
          <a:p>
            <a:r>
              <a:rPr lang="ru-RU" sz="2000" dirty="0"/>
              <a:t>Мы с тобой гулять идём!!!</a:t>
            </a:r>
          </a:p>
          <a:p>
            <a:r>
              <a:rPr lang="ru-RU" sz="2000" dirty="0"/>
              <a:t>Или что-то мастером,</a:t>
            </a:r>
          </a:p>
          <a:p>
            <a:r>
              <a:rPr lang="ru-RU" sz="2000" dirty="0"/>
              <a:t>Или просто говорим,</a:t>
            </a:r>
          </a:p>
          <a:p>
            <a:r>
              <a:rPr lang="ru-RU" sz="2000" dirty="0"/>
              <a:t>И как жаль тебя опять</a:t>
            </a:r>
          </a:p>
          <a:p>
            <a:r>
              <a:rPr lang="ru-RU" sz="2000" dirty="0"/>
              <a:t>На работу отпускать!</a:t>
            </a:r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34AE2674-454A-B346-9E85-096030A8B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171" y="1447800"/>
            <a:ext cx="7455829" cy="541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83170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C5B19F62-892E-DC41-B40F-D5432AE66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3968496"/>
            <a:ext cx="2438400" cy="2889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ABDA9621-C839-6B4E-97D4-C385AE84C2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6338" y="-11620"/>
            <a:ext cx="3749597" cy="6488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8">
            <a:extLst>
              <a:ext uri="{FF2B5EF4-FFF2-40B4-BE49-F238E27FC236}">
                <a16:creationId xmlns="" xmlns:a16="http://schemas.microsoft.com/office/drawing/2014/main" id="{3856A1D5-70D0-3449-B95B-D078C3104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48000"/>
            <a:ext cx="2231774" cy="3559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10">
            <a:extLst>
              <a:ext uri="{FF2B5EF4-FFF2-40B4-BE49-F238E27FC236}">
                <a16:creationId xmlns="" xmlns:a16="http://schemas.microsoft.com/office/drawing/2014/main" id="{8F3913C7-E4D4-7D44-AE7E-D355BCB854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0186" y="-45475"/>
            <a:ext cx="3501814" cy="4715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2">
            <a:extLst>
              <a:ext uri="{FF2B5EF4-FFF2-40B4-BE49-F238E27FC236}">
                <a16:creationId xmlns="" xmlns:a16="http://schemas.microsoft.com/office/drawing/2014/main" id="{C2C4290C-79B5-1D45-8D76-D642DC8A73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323" y="0"/>
            <a:ext cx="1905000" cy="2981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20">
            <a:extLst>
              <a:ext uri="{FF2B5EF4-FFF2-40B4-BE49-F238E27FC236}">
                <a16:creationId xmlns="" xmlns:a16="http://schemas.microsoft.com/office/drawing/2014/main" id="{0D06318A-5308-414C-B7BC-1610512CFD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34000" y="0"/>
            <a:ext cx="3438525" cy="417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3780226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570</Words>
  <Application>Microsoft Office PowerPoint</Application>
  <PresentationFormat>Произвольный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Марина Дружинина</vt:lpstr>
      <vt:lpstr>Слайд 2</vt:lpstr>
      <vt:lpstr>Марина Владимировна Дружинина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Марина Дружинина</dc:title>
  <cp:lastModifiedBy>Admin</cp:lastModifiedBy>
  <cp:revision>7</cp:revision>
  <dcterms:modified xsi:type="dcterms:W3CDTF">2019-12-10T15:41:40Z</dcterms:modified>
</cp:coreProperties>
</file>