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3" r:id="rId6"/>
    <p:sldId id="265" r:id="rId7"/>
    <p:sldId id="264" r:id="rId8"/>
    <p:sldId id="266" r:id="rId9"/>
    <p:sldId id="268" r:id="rId10"/>
    <p:sldId id="267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20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A41-424D-A46E-CBB32F26381F}"/>
              </c:ext>
            </c:extLst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A41-424D-A46E-CBB32F26381F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A41-424D-A46E-CBB32F26381F}"/>
              </c:ext>
            </c:extLst>
          </c:dPt>
          <c:dPt>
            <c:idx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A41-424D-A46E-CBB32F26381F}"/>
              </c:ext>
            </c:extLst>
          </c:dPt>
          <c:dPt>
            <c:idx val="4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0A41-424D-A46E-CBB32F26381F}"/>
              </c:ext>
            </c:extLst>
          </c:dPt>
          <c:dPt>
            <c:idx val="5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0A41-424D-A46E-CBB32F26381F}"/>
              </c:ext>
            </c:extLst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0A41-424D-A46E-CBB32F26381F}"/>
              </c:ext>
            </c:extLst>
          </c:dPt>
          <c:dPt>
            <c:idx val="7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0A41-424D-A46E-CBB32F26381F}"/>
              </c:ext>
            </c:extLst>
          </c:dPt>
          <c:cat>
            <c:strRef>
              <c:f>Лист1!$A$2:$A$9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20</c:v>
                </c:pt>
                <c:pt idx="6">
                  <c:v>8</c:v>
                </c:pt>
                <c:pt idx="7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0A41-424D-A46E-CBB32F26381F}"/>
            </c:ext>
          </c:extLst>
        </c:ser>
        <c:firstSliceAng val="0"/>
      </c:pie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00902-0D2B-4F2D-B825-4B231E625CD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F68F2-22A6-4D6A-AD89-BC44AB002F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00902-0D2B-4F2D-B825-4B231E625CD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F68F2-22A6-4D6A-AD89-BC44AB002F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00902-0D2B-4F2D-B825-4B231E625CD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F68F2-22A6-4D6A-AD89-BC44AB002F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00902-0D2B-4F2D-B825-4B231E625CD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F68F2-22A6-4D6A-AD89-BC44AB002F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00902-0D2B-4F2D-B825-4B231E625CD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F68F2-22A6-4D6A-AD89-BC44AB002F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00902-0D2B-4F2D-B825-4B231E625CD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F68F2-22A6-4D6A-AD89-BC44AB002F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00902-0D2B-4F2D-B825-4B231E625CD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F68F2-22A6-4D6A-AD89-BC44AB002F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00902-0D2B-4F2D-B825-4B231E625CD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F68F2-22A6-4D6A-AD89-BC44AB002F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00902-0D2B-4F2D-B825-4B231E625CD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F68F2-22A6-4D6A-AD89-BC44AB002F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00902-0D2B-4F2D-B825-4B231E625CD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F68F2-22A6-4D6A-AD89-BC44AB002F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00902-0D2B-4F2D-B825-4B231E625CD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F68F2-22A6-4D6A-AD89-BC44AB002F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00902-0D2B-4F2D-B825-4B231E625CDD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F68F2-22A6-4D6A-AD89-BC44AB002F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FF0000"/>
                </a:solidFill>
              </a:rPr>
              <a:t>Дифференциация частей речи: </a:t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>
                <a:solidFill>
                  <a:srgbClr val="FF0000"/>
                </a:solidFill>
              </a:rPr>
              <a:t>существительных,  прилагательных и глаголов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Презентация логопедического  занятия для школьников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                                        Составила: </a:t>
            </a:r>
            <a:r>
              <a:rPr lang="ru-RU" sz="1600" dirty="0" err="1" smtClean="0">
                <a:solidFill>
                  <a:schemeClr val="tx1"/>
                </a:solidFill>
              </a:rPr>
              <a:t>Пальцева</a:t>
            </a:r>
            <a:r>
              <a:rPr lang="ru-RU" sz="1600" dirty="0" smtClean="0">
                <a:solidFill>
                  <a:schemeClr val="tx1"/>
                </a:solidFill>
              </a:rPr>
              <a:t> Г.Л.                                                                                                                                        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                                                    учитель-логопед   школы № 59                                                                                                              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                                                               Приморского р-на Санкт-Петербурга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Теперь о </a:t>
            </a:r>
            <a:r>
              <a:rPr lang="ru-RU" sz="2000" b="1" dirty="0" smtClean="0">
                <a:solidFill>
                  <a:srgbClr val="00B050"/>
                </a:solidFill>
              </a:rPr>
              <a:t>гл</a:t>
            </a:r>
            <a:r>
              <a:rPr lang="ru-RU" sz="2000" b="1" dirty="0" smtClean="0"/>
              <a:t>аголах. Эта часть речи </a:t>
            </a:r>
            <a:r>
              <a:rPr lang="ru-RU" sz="2000" b="1" dirty="0" smtClean="0">
                <a:solidFill>
                  <a:srgbClr val="00B050"/>
                </a:solidFill>
              </a:rPr>
              <a:t>зелёная</a:t>
            </a:r>
            <a:r>
              <a:rPr lang="ru-RU" sz="2000" b="1" dirty="0" smtClean="0"/>
              <a:t>,  показывает   действия </a:t>
            </a:r>
            <a:r>
              <a:rPr lang="ru-RU" sz="2000" b="1" dirty="0" smtClean="0">
                <a:solidFill>
                  <a:srgbClr val="00B0F0"/>
                </a:solidFill>
              </a:rPr>
              <a:t>сущ</a:t>
            </a:r>
            <a:r>
              <a:rPr lang="ru-RU" sz="2000" b="1" dirty="0" smtClean="0"/>
              <a:t>ествительных и отвечает на вопросы </a:t>
            </a:r>
            <a:r>
              <a:rPr lang="ru-RU" sz="2000" b="1" dirty="0" smtClean="0">
                <a:solidFill>
                  <a:srgbClr val="00B050"/>
                </a:solidFill>
              </a:rPr>
              <a:t>что делать? что сделать?</a:t>
            </a:r>
            <a:br>
              <a:rPr lang="ru-RU" sz="2000" b="1" dirty="0" smtClean="0">
                <a:solidFill>
                  <a:srgbClr val="00B050"/>
                </a:solidFill>
              </a:rPr>
            </a:br>
            <a:r>
              <a:rPr lang="ru-RU" sz="2000" b="1" dirty="0" smtClean="0"/>
              <a:t>Скажите, что делают  люди  этих  профессий ?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7" name="Содержимое 6" descr="действия предм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1124" y="1214422"/>
            <a:ext cx="4931206" cy="550072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Давайте поиграем в </a:t>
            </a:r>
            <a:r>
              <a:rPr lang="ru-RU" b="1" dirty="0" smtClean="0">
                <a:solidFill>
                  <a:srgbClr val="00B050"/>
                </a:solidFill>
              </a:rPr>
              <a:t>гл</a:t>
            </a:r>
            <a:r>
              <a:rPr lang="ru-RU" dirty="0" smtClean="0"/>
              <a:t>аголы и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сущ</a:t>
            </a:r>
            <a:r>
              <a:rPr lang="ru-RU" dirty="0" smtClean="0"/>
              <a:t>ествительные.</a:t>
            </a:r>
          </a:p>
          <a:p>
            <a:pPr>
              <a:buNone/>
            </a:pPr>
            <a:r>
              <a:rPr lang="ru-RU" dirty="0" smtClean="0"/>
              <a:t>Я задаю вопросы, а вы отвечаете.</a:t>
            </a:r>
          </a:p>
          <a:p>
            <a:pPr>
              <a:buNone/>
            </a:pPr>
            <a:r>
              <a:rPr lang="ru-RU" dirty="0" smtClean="0"/>
              <a:t>Например: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-Что делает? </a:t>
            </a:r>
          </a:p>
          <a:p>
            <a:pPr>
              <a:buNone/>
            </a:pPr>
            <a:r>
              <a:rPr lang="ru-RU" dirty="0" smtClean="0"/>
              <a:t>-Летит.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-Кто?</a:t>
            </a:r>
          </a:p>
          <a:p>
            <a:pPr>
              <a:buNone/>
            </a:pPr>
            <a:r>
              <a:rPr lang="ru-RU" dirty="0" smtClean="0"/>
              <a:t>-Птичка, муха, комар, утка, лебедь и т.д.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Что делал?</a:t>
            </a:r>
          </a:p>
          <a:p>
            <a:pPr>
              <a:buNone/>
            </a:pPr>
            <a:r>
              <a:rPr lang="ru-RU" dirty="0" smtClean="0"/>
              <a:t>-Учил.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-Что?</a:t>
            </a:r>
          </a:p>
          <a:p>
            <a:pPr>
              <a:buNone/>
            </a:pPr>
            <a:r>
              <a:rPr lang="ru-RU" dirty="0" smtClean="0"/>
              <a:t>-Уроки, стишок, доклад, правило и т.д.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Итог занятия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    Наше занятие подошло к концу. Вспомните стишок про Страшилу Мудрого из сказки Волкова А.М. «Волшебник Изумрудного города» и догадайтесь какие части речи зашифрованы в словах стишка.</a:t>
            </a:r>
          </a:p>
          <a:p>
            <a:pPr>
              <a:buNone/>
            </a:pPr>
            <a:r>
              <a:rPr lang="ru-RU" dirty="0" smtClean="0"/>
              <a:t>                     Какое?       -      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При</a:t>
            </a:r>
            <a:r>
              <a:rPr lang="ru-RU" dirty="0" smtClean="0"/>
              <a:t>ятное.</a:t>
            </a:r>
          </a:p>
          <a:p>
            <a:pPr>
              <a:buNone/>
            </a:pPr>
            <a:r>
              <a:rPr lang="ru-RU" dirty="0" smtClean="0"/>
              <a:t>                     Кто?          -          </a:t>
            </a:r>
            <a:r>
              <a:rPr lang="ru-RU" dirty="0" smtClean="0">
                <a:solidFill>
                  <a:srgbClr val="00B0F0"/>
                </a:solidFill>
              </a:rPr>
              <a:t>Сущ</a:t>
            </a:r>
            <a:r>
              <a:rPr lang="ru-RU" dirty="0" smtClean="0"/>
              <a:t>ество.</a:t>
            </a:r>
          </a:p>
          <a:p>
            <a:pPr>
              <a:buNone/>
            </a:pPr>
            <a:r>
              <a:rPr lang="ru-RU" dirty="0" smtClean="0"/>
              <a:t>                     Что делает?  -    </a:t>
            </a:r>
            <a:r>
              <a:rPr lang="ru-RU" dirty="0" smtClean="0">
                <a:solidFill>
                  <a:srgbClr val="C00000"/>
                </a:solidFill>
              </a:rPr>
              <a:t>Гл</a:t>
            </a:r>
            <a:r>
              <a:rPr lang="ru-RU" dirty="0" smtClean="0"/>
              <a:t>ядит.</a:t>
            </a:r>
          </a:p>
          <a:p>
            <a:pPr>
              <a:buNone/>
            </a:pPr>
            <a:r>
              <a:rPr lang="ru-RU" dirty="0" smtClean="0"/>
              <a:t>                     И о частях речи говорит.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Подсказка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В русском языке допускаются сокращения: имя существительное – сущ., имя прилагательное – прил., глагол – гл.</a:t>
            </a:r>
          </a:p>
          <a:p>
            <a:pPr>
              <a:buNone/>
            </a:pPr>
            <a:r>
              <a:rPr lang="ru-RU" dirty="0" smtClean="0"/>
              <a:t>     Какое? –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при</a:t>
            </a:r>
            <a:r>
              <a:rPr lang="ru-RU" dirty="0" smtClean="0"/>
              <a:t>ятное – это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при</a:t>
            </a:r>
            <a:r>
              <a:rPr lang="ru-RU" dirty="0" smtClean="0"/>
              <a:t>лагательное.</a:t>
            </a:r>
          </a:p>
          <a:p>
            <a:pPr>
              <a:buNone/>
            </a:pPr>
            <a:r>
              <a:rPr lang="ru-RU" dirty="0" smtClean="0"/>
              <a:t>     Кто? – </a:t>
            </a:r>
            <a:r>
              <a:rPr lang="ru-RU" dirty="0" smtClean="0">
                <a:solidFill>
                  <a:srgbClr val="00B0F0"/>
                </a:solidFill>
              </a:rPr>
              <a:t>сущ</a:t>
            </a:r>
            <a:r>
              <a:rPr lang="ru-RU" dirty="0" smtClean="0"/>
              <a:t>ество – это </a:t>
            </a:r>
            <a:r>
              <a:rPr lang="ru-RU" dirty="0" smtClean="0">
                <a:solidFill>
                  <a:srgbClr val="00B0F0"/>
                </a:solidFill>
              </a:rPr>
              <a:t>сущ</a:t>
            </a:r>
            <a:r>
              <a:rPr lang="ru-RU" dirty="0" smtClean="0"/>
              <a:t>ествительное. </a:t>
            </a:r>
          </a:p>
          <a:p>
            <a:pPr>
              <a:buNone/>
            </a:pPr>
            <a:r>
              <a:rPr lang="ru-RU" dirty="0" smtClean="0"/>
              <a:t>     Что делает?  –   </a:t>
            </a:r>
            <a:r>
              <a:rPr lang="ru-RU" dirty="0" smtClean="0">
                <a:solidFill>
                  <a:srgbClr val="C00000"/>
                </a:solidFill>
              </a:rPr>
              <a:t>гл</a:t>
            </a:r>
            <a:r>
              <a:rPr lang="ru-RU" dirty="0" smtClean="0"/>
              <a:t>ядит – это </a:t>
            </a:r>
            <a:r>
              <a:rPr lang="ru-RU" dirty="0" smtClean="0">
                <a:solidFill>
                  <a:srgbClr val="C00000"/>
                </a:solidFill>
              </a:rPr>
              <a:t>гл</a:t>
            </a:r>
            <a:r>
              <a:rPr lang="ru-RU" dirty="0" smtClean="0"/>
              <a:t>агол.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А теперь </a:t>
            </a:r>
            <a:r>
              <a:rPr lang="ru-RU" sz="2800" i="1" dirty="0" smtClean="0"/>
              <a:t>выберите </a:t>
            </a:r>
            <a:r>
              <a:rPr lang="ru-RU" sz="2800" dirty="0" smtClean="0"/>
              <a:t>смайлик: утомились;  рады, что всё поняли;  размышляете. 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смайл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357298"/>
            <a:ext cx="3071834" cy="1928826"/>
          </a:xfrm>
        </p:spPr>
      </p:pic>
      <p:pic>
        <p:nvPicPr>
          <p:cNvPr id="1026" name="Picture 2" descr="C:\Users\KGBeast\Desktop\Смайл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12" y="2104150"/>
            <a:ext cx="2286010" cy="2182100"/>
          </a:xfrm>
          <a:prstGeom prst="rect">
            <a:avLst/>
          </a:prstGeom>
          <a:noFill/>
        </p:spPr>
      </p:pic>
      <p:pic>
        <p:nvPicPr>
          <p:cNvPr id="1029" name="Picture 5" descr="C:\Users\KGBeast\Desktop\Смайл 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4286256"/>
            <a:ext cx="3360634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Электронные ресурсы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1800" dirty="0" smtClean="0"/>
              <a:t>При создании использовались рисунки и фотографии </a:t>
            </a:r>
            <a:r>
              <a:rPr lang="en-US" sz="1800" dirty="0" smtClean="0"/>
              <a:t>https://www.google.com/</a:t>
            </a:r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1714480" y="4500570"/>
            <a:ext cx="5564208" cy="214314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3" name="Рисунок 12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t="2076" b="2076"/>
          <a:stretch>
            <a:fillRect/>
          </a:stretch>
        </p:blipFill>
        <p:spPr>
          <a:xfrm>
            <a:off x="2285985" y="0"/>
            <a:ext cx="4429155" cy="4500571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2288" y="4572008"/>
            <a:ext cx="4851414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1800" b="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Какое?       </a:t>
            </a:r>
            <a:r>
              <a:rPr lang="ru-RU" sz="1800" dirty="0" smtClean="0"/>
              <a:t>–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ятное.</a:t>
            </a:r>
            <a:endParaRPr kumimoji="0" lang="ru-RU" sz="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Aft>
                <a:spcPct val="0"/>
              </a:spcAft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Кто?            </a:t>
            </a:r>
            <a:r>
              <a:rPr lang="ru-RU" sz="1800" dirty="0" smtClean="0"/>
              <a:t>–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Сущ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ество.</a:t>
            </a:r>
            <a:endParaRPr kumimoji="0" lang="ru-RU" sz="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Aft>
                <a:spcPct val="0"/>
              </a:spcAft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Что делает?   </a:t>
            </a:r>
            <a:r>
              <a:rPr lang="ru-RU" sz="1800" dirty="0" smtClean="0"/>
              <a:t>–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Гл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ядит.</a:t>
            </a:r>
            <a:endParaRPr kumimoji="0" lang="ru-RU" sz="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И о частях речи говорит.</a:t>
            </a:r>
            <a:endParaRPr kumimoji="0" lang="ru-RU" sz="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cs typeface="Arial" pitchFamily="34" charset="0"/>
              </a:rPr>
              <a:t>Кто это?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2714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1792288" y="5072074"/>
            <a:ext cx="5486400" cy="1357322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– </a:t>
            </a:r>
            <a:r>
              <a:rPr lang="ru-RU" sz="1800" b="1" dirty="0" smtClean="0"/>
              <a:t> Если подсолнух   разделить на  несколько  частей,        </a:t>
            </a:r>
          </a:p>
          <a:p>
            <a:pPr algn="just"/>
            <a:r>
              <a:rPr lang="ru-RU" sz="1800" b="1" dirty="0" smtClean="0"/>
              <a:t>    то в каждой части будет куча семечек.</a:t>
            </a:r>
            <a:endParaRPr lang="ru-RU" sz="1800" b="1" dirty="0"/>
          </a:p>
        </p:txBody>
      </p:sp>
      <p:pic>
        <p:nvPicPr>
          <p:cNvPr id="9" name="Рисунок 8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3800" dirty="0" smtClean="0"/>
              <a:t> </a:t>
            </a:r>
          </a:p>
          <a:p>
            <a:pPr>
              <a:buNone/>
            </a:pPr>
            <a:r>
              <a:rPr lang="ru-RU" sz="3800" dirty="0" smtClean="0"/>
              <a:t> </a:t>
            </a:r>
          </a:p>
          <a:p>
            <a:pPr>
              <a:buNone/>
            </a:pPr>
            <a:r>
              <a:rPr lang="ru-RU" sz="3800" dirty="0" smtClean="0"/>
              <a:t>                                                         </a:t>
            </a:r>
            <a:endParaRPr lang="ru-RU" dirty="0"/>
          </a:p>
        </p:txBody>
      </p:sp>
      <p:graphicFrame>
        <p:nvGraphicFramePr>
          <p:cNvPr id="12" name="Рисунок 7"/>
          <p:cNvGraphicFramePr>
            <a:graphicFrameLocks noGrp="1"/>
          </p:cNvGraphicFramePr>
          <p:nvPr>
            <p:ph type="pic" idx="1"/>
          </p:nvPr>
        </p:nvGraphicFramePr>
        <p:xfrm>
          <a:off x="1928794" y="1500174"/>
          <a:ext cx="5500726" cy="30003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1857356" y="500042"/>
            <a:ext cx="57864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</a:t>
            </a: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Рассмотрим схему</a:t>
            </a: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ru-RU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ea typeface="Calibri" pitchFamily="34" charset="0"/>
                <a:cs typeface="Times New Roman" pitchFamily="18" charset="0"/>
              </a:rPr>
              <a:t>Это  наша  </a:t>
            </a:r>
            <a:r>
              <a:rPr lang="ru-RU" b="1" i="1" dirty="0" smtClean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РЕЧЬ</a:t>
            </a:r>
            <a:r>
              <a:rPr lang="ru-RU" b="1" i="1" dirty="0" smtClean="0">
                <a:ea typeface="Calibri" pitchFamily="34" charset="0"/>
                <a:cs typeface="Times New Roman" pitchFamily="18" charset="0"/>
              </a:rPr>
              <a:t>.  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Она как и подсолнух  делится на </a:t>
            </a:r>
            <a:r>
              <a:rPr lang="ru-RU" b="1" i="1" dirty="0" smtClean="0">
                <a:ea typeface="Calibri" pitchFamily="34" charset="0"/>
                <a:cs typeface="Times New Roman" pitchFamily="18" charset="0"/>
              </a:rPr>
              <a:t>части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. Только в каждой </a:t>
            </a:r>
            <a:r>
              <a:rPr lang="ru-RU" b="1" i="1" dirty="0" smtClean="0">
                <a:ea typeface="Calibri" pitchFamily="34" charset="0"/>
                <a:cs typeface="Times New Roman" pitchFamily="18" charset="0"/>
              </a:rPr>
              <a:t>части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 не семечки, а слова.</a:t>
            </a:r>
            <a:endParaRPr lang="ru-RU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00034" y="4572008"/>
            <a:ext cx="8286808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Основные </a:t>
            </a:r>
            <a:r>
              <a:rPr kumimoji="0" lang="ru-RU" sz="1800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части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800" i="1" dirty="0" smtClean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РЕЧИ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180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существительные</a:t>
            </a:r>
            <a:r>
              <a:rPr kumimoji="0" lang="ru-RU" sz="1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 </a:t>
            </a:r>
            <a:r>
              <a:rPr kumimoji="0" lang="ru-RU" sz="180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прилагательные</a:t>
            </a:r>
            <a:r>
              <a:rPr kumimoji="0" lang="ru-RU" sz="1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и </a:t>
            </a:r>
            <a:r>
              <a:rPr kumimoji="0" lang="ru-RU" sz="180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глаголы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Aft>
                <a:spcPct val="0"/>
              </a:spcAft>
            </a:pPr>
            <a:r>
              <a:rPr kumimoji="0" lang="ru-RU" sz="180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синей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части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РЕЧИ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800" dirty="0" smtClean="0"/>
              <a:t>–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слова  </a:t>
            </a:r>
            <a:r>
              <a:rPr kumimoji="0" lang="ru-RU" sz="180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сущ</a:t>
            </a:r>
            <a:r>
              <a:rPr kumimoji="0" lang="ru-RU" sz="1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ествительные.</a:t>
            </a:r>
            <a:endParaRPr kumimoji="0" lang="ru-RU" sz="18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Это всё, что мы </a:t>
            </a:r>
            <a:r>
              <a:rPr kumimoji="0" lang="ru-RU" sz="1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видим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дом, сад, мама, ребёнок, кот, снег, молния, свадьба….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Это всё, что мы</a:t>
            </a:r>
            <a:r>
              <a:rPr kumimoji="0" lang="ru-RU" sz="1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слышим 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–  гром, стук, песня, свист, смех,  шелест,  скрип…..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Это всё что мы </a:t>
            </a:r>
            <a:r>
              <a:rPr kumimoji="0" lang="ru-RU" sz="1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чувствуем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радость,  боль,  гнев,  восторг,  холод,  любовь…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3143248"/>
            <a:ext cx="6858048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Люди и животные – </a:t>
            </a:r>
            <a:r>
              <a:rPr lang="ru-RU" i="1" dirty="0" smtClean="0"/>
              <a:t>одушевлённые  </a:t>
            </a:r>
            <a:r>
              <a:rPr lang="ru-RU" dirty="0" smtClean="0">
                <a:solidFill>
                  <a:srgbClr val="0070C0"/>
                </a:solidFill>
              </a:rPr>
              <a:t>сущ</a:t>
            </a:r>
            <a:r>
              <a:rPr lang="ru-RU" dirty="0" smtClean="0"/>
              <a:t>ествительные, отвечают на вопрос </a:t>
            </a:r>
            <a:r>
              <a:rPr lang="ru-RU" i="1" dirty="0" smtClean="0">
                <a:solidFill>
                  <a:srgbClr val="0070C0"/>
                </a:solidFill>
              </a:rPr>
              <a:t>кто?,</a:t>
            </a:r>
            <a:br>
              <a:rPr lang="ru-RU" i="1" dirty="0" smtClean="0">
                <a:solidFill>
                  <a:srgbClr val="0070C0"/>
                </a:solidFill>
              </a:rPr>
            </a:br>
            <a:r>
              <a:rPr lang="ru-RU" dirty="0" smtClean="0"/>
              <a:t>а всё остальное – </a:t>
            </a:r>
            <a:r>
              <a:rPr lang="ru-RU" i="1" dirty="0" smtClean="0"/>
              <a:t>неодушевлённые</a:t>
            </a:r>
            <a:r>
              <a:rPr lang="ru-RU" dirty="0" smtClean="0"/>
              <a:t>, отвечают на вопрос </a:t>
            </a:r>
            <a:r>
              <a:rPr lang="ru-RU" i="1" dirty="0" smtClean="0">
                <a:solidFill>
                  <a:srgbClr val="0070C0"/>
                </a:solidFill>
              </a:rPr>
              <a:t>что?</a:t>
            </a:r>
            <a:br>
              <a:rPr lang="ru-RU" i="1" dirty="0" smtClean="0">
                <a:solidFill>
                  <a:srgbClr val="0070C0"/>
                </a:solidFill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4414" y="4000504"/>
            <a:ext cx="7072362" cy="2714644"/>
          </a:xfrm>
        </p:spPr>
        <p:txBody>
          <a:bodyPr>
            <a:noAutofit/>
          </a:bodyPr>
          <a:lstStyle/>
          <a:p>
            <a:endParaRPr lang="ru-RU" sz="1800" b="1" i="1" dirty="0">
              <a:solidFill>
                <a:srgbClr val="0070C0"/>
              </a:solidFill>
            </a:endParaRPr>
          </a:p>
        </p:txBody>
      </p:sp>
      <p:pic>
        <p:nvPicPr>
          <p:cNvPr id="6" name="Рисунок 5" descr="C:\Users\KGBeast\Desktop\Люди и животные.jpg"/>
          <p:cNvPicPr>
            <a:picLocks noGrp="1"/>
          </p:cNvPicPr>
          <p:nvPr>
            <p:ph type="pic" idx="1"/>
          </p:nvPr>
        </p:nvPicPr>
        <p:blipFill>
          <a:blip r:embed="rId2"/>
          <a:srcRect l="2822" r="2822"/>
          <a:stretch>
            <a:fillRect/>
          </a:stretch>
        </p:blipFill>
        <p:spPr bwMode="auto">
          <a:xfrm>
            <a:off x="2357422" y="0"/>
            <a:ext cx="4429156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KGBeast\Desktop\неодуш предм.jpg"/>
          <p:cNvPicPr>
            <a:picLocks noGrp="1"/>
          </p:cNvPicPr>
          <p:nvPr>
            <p:ph type="pic" idx="1"/>
          </p:nvPr>
        </p:nvPicPr>
        <p:blipFill>
          <a:blip r:embed="rId3"/>
          <a:srcRect t="4614" b="4614"/>
          <a:stretch>
            <a:fillRect/>
          </a:stretch>
        </p:blipFill>
        <p:spPr bwMode="auto">
          <a:xfrm>
            <a:off x="2357422" y="4000504"/>
            <a:ext cx="4357718" cy="268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>
                <a:latin typeface="+mn-lt"/>
              </a:rPr>
              <a:t>Рассмотрите картинку.  Назовите </a:t>
            </a:r>
            <a:r>
              <a:rPr lang="ru-RU" sz="2000" b="1" i="1" dirty="0" smtClean="0">
                <a:latin typeface="+mn-lt"/>
              </a:rPr>
              <a:t>одушевлённые</a:t>
            </a:r>
            <a:r>
              <a:rPr lang="ru-RU" sz="2000" b="1" dirty="0" smtClean="0">
                <a:latin typeface="+mn-lt"/>
              </a:rPr>
              <a:t> и </a:t>
            </a:r>
            <a:r>
              <a:rPr lang="ru-RU" sz="2000" b="1" i="1" dirty="0" smtClean="0">
                <a:latin typeface="+mn-lt"/>
              </a:rPr>
              <a:t>неодушевлённые </a:t>
            </a:r>
            <a:r>
              <a:rPr lang="ru-RU" sz="2000" b="1" dirty="0" smtClean="0">
                <a:solidFill>
                  <a:srgbClr val="00B0F0"/>
                </a:solidFill>
                <a:latin typeface="+mn-lt"/>
              </a:rPr>
              <a:t>сущ</a:t>
            </a:r>
            <a:r>
              <a:rPr lang="ru-RU" sz="2000" b="1" dirty="0" smtClean="0">
                <a:latin typeface="+mn-lt"/>
              </a:rPr>
              <a:t>ествительные.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" name="Содержимое 10" descr="C:\Users\KGBeast\Desktop\Сад-огород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144000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511288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1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Еще одна часть речи – </a:t>
            </a:r>
            <a:r>
              <a:rPr lang="ru-RU" sz="1800" b="1" i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оранжевая</a:t>
            </a:r>
            <a:r>
              <a:rPr lang="ru-RU" sz="1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– слова  </a:t>
            </a:r>
            <a:r>
              <a:rPr lang="ru-RU" sz="1800" b="1" i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прилагательные.</a:t>
            </a:r>
            <a:r>
              <a:rPr lang="ru-RU" sz="6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6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Эти слова являются </a:t>
            </a:r>
            <a:r>
              <a:rPr lang="ru-RU" sz="1800" b="1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признаками</a:t>
            </a:r>
            <a:r>
              <a:rPr lang="ru-RU" sz="1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2E74B5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сущ</a:t>
            </a:r>
            <a:r>
              <a:rPr lang="ru-RU" sz="1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ествительных. Они нужны для того, </a:t>
            </a:r>
            <a:br>
              <a:rPr lang="ru-RU" sz="1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1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чтобы различать  </a:t>
            </a:r>
            <a:r>
              <a:rPr lang="ru-RU" sz="18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сущ</a:t>
            </a:r>
            <a:r>
              <a:rPr lang="ru-RU" sz="1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ествительные, названные одинаково. </a:t>
            </a:r>
            <a:br>
              <a:rPr lang="ru-RU" sz="1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6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ru-RU" sz="6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1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Вот например, это </a:t>
            </a:r>
            <a:r>
              <a:rPr lang="ru-RU" sz="1800" b="1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цветок</a:t>
            </a:r>
            <a:r>
              <a:rPr lang="ru-RU" sz="1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и это </a:t>
            </a:r>
            <a:r>
              <a:rPr lang="ru-RU" sz="1800" b="1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цветок.</a:t>
            </a:r>
            <a:r>
              <a:rPr lang="ru-RU" sz="18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b="1" i="1" dirty="0" smtClean="0">
                <a:latin typeface="Arial" pitchFamily="34" charset="0"/>
                <a:cs typeface="Arial" pitchFamily="34" charset="0"/>
              </a:rPr>
            </a:br>
            <a:endParaRPr lang="ru-RU" sz="1800" dirty="0"/>
          </a:p>
        </p:txBody>
      </p:sp>
      <p:pic>
        <p:nvPicPr>
          <p:cNvPr id="27" name="Содержимое 26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1428737"/>
            <a:ext cx="3286148" cy="357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Содержимое 27"/>
          <p:cNvPicPr>
            <a:picLocks noGrp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 l="1506" t="919" r="-1" b="8802"/>
          <a:stretch/>
        </p:blipFill>
        <p:spPr bwMode="auto">
          <a:xfrm>
            <a:off x="2500298" y="1571612"/>
            <a:ext cx="2214578" cy="30003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/>
            </a:ext>
          </a:extLst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57158" y="5143512"/>
            <a:ext cx="864399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Но один цветок 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белый,  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 другой 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красный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Один цветок 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маленький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  а другой 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большой.</a:t>
            </a:r>
          </a:p>
          <a:p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b="1" i="1" dirty="0" smtClean="0">
                <a:latin typeface="Calibri" pitchFamily="34" charset="0"/>
                <a:cs typeface="Times New Roman" pitchFamily="18" charset="0"/>
              </a:rPr>
              <a:t>            </a:t>
            </a:r>
            <a:r>
              <a:rPr lang="ru-RU" b="1" dirty="0" smtClean="0"/>
              <a:t>Слова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при</a:t>
            </a:r>
            <a:r>
              <a:rPr lang="ru-RU" b="1" i="1" dirty="0" smtClean="0"/>
              <a:t>лагательные</a:t>
            </a:r>
            <a:r>
              <a:rPr lang="ru-RU" b="1" dirty="0" smtClean="0"/>
              <a:t> отвечают на вопросы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какой? какая? какое? какие?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629763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ИГРА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- Давайте  поиграем.  Отгадайте  </a:t>
            </a:r>
            <a:r>
              <a:rPr lang="ru-RU" sz="1800" b="1" i="1" dirty="0" smtClean="0">
                <a:solidFill>
                  <a:srgbClr val="0070C0"/>
                </a:solidFill>
              </a:rPr>
              <a:t>сущ</a:t>
            </a:r>
            <a:r>
              <a:rPr lang="ru-RU" sz="1800" b="1" i="1" dirty="0" smtClean="0"/>
              <a:t>ествительные</a:t>
            </a:r>
            <a:r>
              <a:rPr lang="ru-RU" sz="1800" b="1" dirty="0" smtClean="0"/>
              <a:t>  по  </a:t>
            </a:r>
            <a:r>
              <a:rPr lang="ru-RU" sz="1800" b="1" i="1" dirty="0" smtClean="0">
                <a:solidFill>
                  <a:schemeClr val="accent6">
                    <a:lumMod val="75000"/>
                  </a:schemeClr>
                </a:solidFill>
              </a:rPr>
              <a:t>прилагательным</a:t>
            </a:r>
            <a:r>
              <a:rPr lang="ru-RU" sz="1800" b="1" dirty="0" smtClean="0"/>
              <a:t>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0070C0"/>
                </a:solidFill>
              </a:rPr>
              <a:t>Кто это?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Рыжая, хитрая, дикая - …………….</a:t>
            </a:r>
            <a:br>
              <a:rPr lang="ru-RU" sz="2800" dirty="0" smtClean="0"/>
            </a:br>
            <a:r>
              <a:rPr lang="ru-RU" sz="2800" dirty="0" smtClean="0"/>
              <a:t>Белый, длинноухий, трусливый - ………….</a:t>
            </a:r>
            <a:br>
              <a:rPr lang="ru-RU" sz="2800" dirty="0" smtClean="0"/>
            </a:br>
            <a:r>
              <a:rPr lang="ru-RU" sz="2800" dirty="0" smtClean="0"/>
              <a:t>Большой, бурый, косолапый - ……………</a:t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0070C0"/>
                </a:solidFill>
              </a:rPr>
              <a:t>Что это ?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Жаркое, лучистое, летнее - ……………</a:t>
            </a:r>
            <a:br>
              <a:rPr lang="ru-RU" sz="2800" dirty="0" smtClean="0"/>
            </a:br>
            <a:r>
              <a:rPr lang="ru-RU" sz="2800" dirty="0" smtClean="0"/>
              <a:t>Прохладный, быстрый, журчащий - ………….</a:t>
            </a:r>
            <a:br>
              <a:rPr lang="ru-RU" sz="2800" dirty="0" smtClean="0"/>
            </a:br>
            <a:r>
              <a:rPr lang="ru-RU" sz="2800" dirty="0" smtClean="0"/>
              <a:t>Зелёная, новогодняя, колючая - ………..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Проверьте, правильно ли вы ответили?</a:t>
            </a:r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000760" y="1428736"/>
            <a:ext cx="2214578" cy="1834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14282" y="1571612"/>
            <a:ext cx="2428892" cy="2143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364" y="1500174"/>
            <a:ext cx="2571768" cy="1714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/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3929066"/>
            <a:ext cx="2428892" cy="2214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/>
          <p:nvPr/>
        </p:nvPicPr>
        <p:blipFill>
          <a:blip r:embed="rId6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000760" y="3429000"/>
            <a:ext cx="2214578" cy="3214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/>
          <p:cNvPicPr/>
          <p:nvPr/>
        </p:nvPicPr>
        <p:blipFill>
          <a:blip r:embed="rId7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714612" y="3286124"/>
            <a:ext cx="3214710" cy="25003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392</TotalTime>
  <Words>443</Words>
  <Application>Microsoft Office PowerPoint</Application>
  <PresentationFormat>Экран (4:3)</PresentationFormat>
  <Paragraphs>64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Дифференциация частей речи:  существительных,  прилагательных и глаголов</vt:lpstr>
      <vt:lpstr>                        Какое?       –  Приятное.                         Кто?            –   Существо.                         Что делает?   –  Глядит.                         И о частях речи говорит. Кто это?</vt:lpstr>
      <vt:lpstr>                      </vt:lpstr>
      <vt:lpstr>Основные части РЕЧИ: существительные,  прилагательные  и глаголы. В синей части РЕЧИ –  слова  существительные. Это всё, что мы видим – дом, сад, мама, ребёнок, кот, снег, молния, свадьба…. Это всё, что мы слышим –  гром, стук, песня, свист, смех,  шелест,  скрип….. Это всё что мы чувствуем – радость,  боль,  гнев,  восторг,  холод,  любовь… </vt:lpstr>
      <vt:lpstr>Люди и животные – одушевлённые  существительные, отвечают на вопрос кто?, а всё остальное – неодушевлённые, отвечают на вопрос что? </vt:lpstr>
      <vt:lpstr>Рассмотрите картинку.  Назовите одушевлённые и неодушевлённые существительные. </vt:lpstr>
      <vt:lpstr>Еще одна часть речи – оранжевая– слова  прилагательные. Эти слова являются признаками существительных. Они нужны для того,  чтобы различать  существительные, названные одинаково.   Вот например, это цветок                          и это цветок. </vt:lpstr>
      <vt:lpstr>ИГРА - Давайте  поиграем.  Отгадайте  существительные  по  прилагательным.   Кто это? Рыжая, хитрая, дикая - ……………. Белый, длинноухий, трусливый - …………. Большой, бурый, косолапый - …………… Что это ? Жаркое, лучистое, летнее - …………… Прохладный, быстрый, журчащий - …………. Зелёная, новогодняя, колючая - ………..   </vt:lpstr>
      <vt:lpstr>Проверьте, правильно ли вы ответили?</vt:lpstr>
      <vt:lpstr>Теперь о глаголах. Эта часть речи зелёная,  показывает   действия существительных и отвечает на вопросы что делать? что сделать? Скажите, что делают  люди  этих  профессий ? </vt:lpstr>
      <vt:lpstr>Игра</vt:lpstr>
      <vt:lpstr>Итог занятия </vt:lpstr>
      <vt:lpstr>Подсказка</vt:lpstr>
      <vt:lpstr>А теперь выберите смайлик: утомились;  рады, что всё поняли;  размышляете.  </vt:lpstr>
      <vt:lpstr>Электронные ресурсы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KGBeast</dc:creator>
  <cp:lastModifiedBy>KGBeast</cp:lastModifiedBy>
  <cp:revision>80</cp:revision>
  <dcterms:created xsi:type="dcterms:W3CDTF">2019-12-11T21:35:07Z</dcterms:created>
  <dcterms:modified xsi:type="dcterms:W3CDTF">2019-12-14T17:44:09Z</dcterms:modified>
</cp:coreProperties>
</file>