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5"/>
  </p:notesMasterIdLst>
  <p:sldIdLst>
    <p:sldId id="258" r:id="rId2"/>
    <p:sldId id="257" r:id="rId3"/>
    <p:sldId id="259" r:id="rId4"/>
    <p:sldId id="261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8" r:id="rId17"/>
    <p:sldId id="289" r:id="rId18"/>
    <p:sldId id="290" r:id="rId19"/>
    <p:sldId id="291" r:id="rId20"/>
    <p:sldId id="292" r:id="rId21"/>
    <p:sldId id="280" r:id="rId22"/>
    <p:sldId id="281" r:id="rId23"/>
    <p:sldId id="287" r:id="rId24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744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46BFE9-3EB8-4161-9A83-F003C2124737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10A7DCC3-4911-45CC-B7A3-980EFAC44DB0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По итогам диагностики, выделяем наиболее сохранные функциональные зоны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46A1009C-11A1-4307-BAF4-8D7602F0ADEA}" type="parTrans" cxnId="{B724DE82-6547-49EC-8F51-E0CB62343942}">
      <dgm:prSet/>
      <dgm:spPr/>
      <dgm:t>
        <a:bodyPr/>
        <a:lstStyle/>
        <a:p>
          <a:endParaRPr lang="ru-RU"/>
        </a:p>
      </dgm:t>
    </dgm:pt>
    <dgm:pt modelId="{D3CEB8AF-6BFC-439C-90F8-8A2E061714CF}" type="sibTrans" cxnId="{B724DE82-6547-49EC-8F51-E0CB62343942}">
      <dgm:prSet/>
      <dgm:spPr/>
      <dgm:t>
        <a:bodyPr/>
        <a:lstStyle/>
        <a:p>
          <a:endParaRPr lang="ru-RU"/>
        </a:p>
      </dgm:t>
    </dgm:pt>
    <dgm:pt modelId="{E45F4667-A7D4-4A4F-8CE0-005B3A420B18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Сильные стороны, на которые мы опираемся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AD2217CD-8CF6-4787-9BB4-53F17470F42C}" type="parTrans" cxnId="{46435D62-B749-4C68-951C-DBA79DBFF317}">
      <dgm:prSet/>
      <dgm:spPr/>
      <dgm:t>
        <a:bodyPr/>
        <a:lstStyle/>
        <a:p>
          <a:endParaRPr lang="ru-RU"/>
        </a:p>
      </dgm:t>
    </dgm:pt>
    <dgm:pt modelId="{4989E694-C700-4850-ABAF-E5ECDD27E234}" type="sibTrans" cxnId="{46435D62-B749-4C68-951C-DBA79DBFF317}">
      <dgm:prSet/>
      <dgm:spPr/>
      <dgm:t>
        <a:bodyPr/>
        <a:lstStyle/>
        <a:p>
          <a:endParaRPr lang="ru-RU"/>
        </a:p>
      </dgm:t>
    </dgm:pt>
    <dgm:pt modelId="{3FFE355F-A65A-450E-A74C-39C63C8B3FA2}" type="pres">
      <dgm:prSet presAssocID="{3046BFE9-3EB8-4161-9A83-F003C2124737}" presName="linearFlow" presStyleCnt="0">
        <dgm:presLayoutVars>
          <dgm:resizeHandles val="exact"/>
        </dgm:presLayoutVars>
      </dgm:prSet>
      <dgm:spPr/>
    </dgm:pt>
    <dgm:pt modelId="{54A178D4-D101-4D8F-AA14-C96BF62FFF0C}" type="pres">
      <dgm:prSet presAssocID="{10A7DCC3-4911-45CC-B7A3-980EFAC44DB0}" presName="node" presStyleLbl="node1" presStyleIdx="0" presStyleCnt="2" custLinFactNeighborX="95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42C963-9D68-4A4D-AA08-0952AC8E2C4D}" type="pres">
      <dgm:prSet presAssocID="{D3CEB8AF-6BFC-439C-90F8-8A2E061714CF}" presName="sibTrans" presStyleLbl="sibTrans2D1" presStyleIdx="0" presStyleCnt="1"/>
      <dgm:spPr/>
      <dgm:t>
        <a:bodyPr/>
        <a:lstStyle/>
        <a:p>
          <a:endParaRPr lang="ru-RU"/>
        </a:p>
      </dgm:t>
    </dgm:pt>
    <dgm:pt modelId="{5AF0706B-AE25-4855-BC03-898F7A44ED8A}" type="pres">
      <dgm:prSet presAssocID="{D3CEB8AF-6BFC-439C-90F8-8A2E061714CF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EA6058AC-DE10-4215-A386-90EA2890EF53}" type="pres">
      <dgm:prSet presAssocID="{E45F4667-A7D4-4A4F-8CE0-005B3A420B18}" presName="node" presStyleLbl="node1" presStyleIdx="1" presStyleCnt="2" custLinFactNeighborX="9596" custLinFactNeighborY="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1DDE60A-F7DF-4030-B7CE-13466F0615E4}" type="presOf" srcId="{E45F4667-A7D4-4A4F-8CE0-005B3A420B18}" destId="{EA6058AC-DE10-4215-A386-90EA2890EF53}" srcOrd="0" destOrd="0" presId="urn:microsoft.com/office/officeart/2005/8/layout/process2"/>
    <dgm:cxn modelId="{46435D62-B749-4C68-951C-DBA79DBFF317}" srcId="{3046BFE9-3EB8-4161-9A83-F003C2124737}" destId="{E45F4667-A7D4-4A4F-8CE0-005B3A420B18}" srcOrd="1" destOrd="0" parTransId="{AD2217CD-8CF6-4787-9BB4-53F17470F42C}" sibTransId="{4989E694-C700-4850-ABAF-E5ECDD27E234}"/>
    <dgm:cxn modelId="{B724DE82-6547-49EC-8F51-E0CB62343942}" srcId="{3046BFE9-3EB8-4161-9A83-F003C2124737}" destId="{10A7DCC3-4911-45CC-B7A3-980EFAC44DB0}" srcOrd="0" destOrd="0" parTransId="{46A1009C-11A1-4307-BAF4-8D7602F0ADEA}" sibTransId="{D3CEB8AF-6BFC-439C-90F8-8A2E061714CF}"/>
    <dgm:cxn modelId="{2A4F94ED-4C7A-4FA9-9D25-8D6FF8D87134}" type="presOf" srcId="{3046BFE9-3EB8-4161-9A83-F003C2124737}" destId="{3FFE355F-A65A-450E-A74C-39C63C8B3FA2}" srcOrd="0" destOrd="0" presId="urn:microsoft.com/office/officeart/2005/8/layout/process2"/>
    <dgm:cxn modelId="{E458CFD6-AA89-433A-AFEC-C886BA772D24}" type="presOf" srcId="{D3CEB8AF-6BFC-439C-90F8-8A2E061714CF}" destId="{E042C963-9D68-4A4D-AA08-0952AC8E2C4D}" srcOrd="0" destOrd="0" presId="urn:microsoft.com/office/officeart/2005/8/layout/process2"/>
    <dgm:cxn modelId="{B09ECDFB-5DBD-4713-AC7D-A328C26DCDC6}" type="presOf" srcId="{10A7DCC3-4911-45CC-B7A3-980EFAC44DB0}" destId="{54A178D4-D101-4D8F-AA14-C96BF62FFF0C}" srcOrd="0" destOrd="0" presId="urn:microsoft.com/office/officeart/2005/8/layout/process2"/>
    <dgm:cxn modelId="{09D9B4FC-CF9E-4223-826D-738B1DA496D0}" type="presOf" srcId="{D3CEB8AF-6BFC-439C-90F8-8A2E061714CF}" destId="{5AF0706B-AE25-4855-BC03-898F7A44ED8A}" srcOrd="1" destOrd="0" presId="urn:microsoft.com/office/officeart/2005/8/layout/process2"/>
    <dgm:cxn modelId="{484D1F7B-2111-46B9-A66A-FF0FD0AA1BB6}" type="presParOf" srcId="{3FFE355F-A65A-450E-A74C-39C63C8B3FA2}" destId="{54A178D4-D101-4D8F-AA14-C96BF62FFF0C}" srcOrd="0" destOrd="0" presId="urn:microsoft.com/office/officeart/2005/8/layout/process2"/>
    <dgm:cxn modelId="{60F29228-68C9-4C6B-8D99-A1BA01082894}" type="presParOf" srcId="{3FFE355F-A65A-450E-A74C-39C63C8B3FA2}" destId="{E042C963-9D68-4A4D-AA08-0952AC8E2C4D}" srcOrd="1" destOrd="0" presId="urn:microsoft.com/office/officeart/2005/8/layout/process2"/>
    <dgm:cxn modelId="{5686F954-42E0-4AF4-B241-9BC9F49C59D2}" type="presParOf" srcId="{E042C963-9D68-4A4D-AA08-0952AC8E2C4D}" destId="{5AF0706B-AE25-4855-BC03-898F7A44ED8A}" srcOrd="0" destOrd="0" presId="urn:microsoft.com/office/officeart/2005/8/layout/process2"/>
    <dgm:cxn modelId="{FA4450E2-872D-4CE6-8A81-A6285993751A}" type="presParOf" srcId="{3FFE355F-A65A-450E-A74C-39C63C8B3FA2}" destId="{EA6058AC-DE10-4215-A386-90EA2890EF53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8C5DF8F8-E55D-4931-8FF8-F5898CDEE3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1592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7CB584-C979-4E57-921E-3CBF5E62FE65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1741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2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3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B5AB3EF-E7D4-4901-8BA8-B807A6CA0E2F}" type="slidenum">
              <a:rPr lang="ru-RU" sz="1200" b="0">
                <a:cs typeface="Arial" charset="0"/>
              </a:rPr>
              <a:pPr algn="r"/>
              <a:t>4</a:t>
            </a:fld>
            <a:endParaRPr lang="ru-RU" sz="1200" b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3BB668-D3EA-4247-B4DF-27934F9C9AF9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1843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6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7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FF123ED-858B-4265-B8AE-206CD2BC6DE5}" type="slidenum">
              <a:rPr lang="ru-RU" sz="1200" b="0">
                <a:cs typeface="Arial" charset="0"/>
              </a:rPr>
              <a:pPr algn="r"/>
              <a:t>5</a:t>
            </a:fld>
            <a:endParaRPr lang="ru-RU" sz="1200" b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5AB902-C7D2-4DBF-935D-6C1C10C2ECB1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19459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60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61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876ABAA-90A2-471D-94B0-EA3EDAAD5942}" type="slidenum">
              <a:rPr lang="ru-RU" sz="1200" b="0">
                <a:cs typeface="Arial" charset="0"/>
              </a:rPr>
              <a:pPr algn="r"/>
              <a:t>6</a:t>
            </a:fld>
            <a:endParaRPr lang="ru-RU" sz="1200" b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gray">
          <a:xfrm>
            <a:off x="3071813" y="0"/>
            <a:ext cx="1417637" cy="6858000"/>
          </a:xfrm>
          <a:prstGeom prst="rect">
            <a:avLst/>
          </a:prstGeom>
          <a:solidFill>
            <a:schemeClr val="accent2">
              <a:alpha val="70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gray">
          <a:xfrm>
            <a:off x="0" y="0"/>
            <a:ext cx="3152775" cy="68580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85882"/>
                  <a:invGamma/>
                </a:schemeClr>
              </a:gs>
            </a:gsLst>
            <a:lin ang="5400000" scaled="1"/>
          </a:gra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gray">
          <a:xfrm>
            <a:off x="6902450" y="-11113"/>
            <a:ext cx="303213" cy="6858001"/>
          </a:xfrm>
          <a:prstGeom prst="rect">
            <a:avLst/>
          </a:prstGeom>
          <a:solidFill>
            <a:schemeClr val="accent2">
              <a:alpha val="30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gray">
          <a:xfrm>
            <a:off x="7158038" y="12700"/>
            <a:ext cx="227012" cy="6858000"/>
          </a:xfrm>
          <a:prstGeom prst="rect">
            <a:avLst/>
          </a:prstGeom>
          <a:solidFill>
            <a:schemeClr val="accent2">
              <a:alpha val="20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gray">
          <a:xfrm>
            <a:off x="4375150" y="0"/>
            <a:ext cx="1060450" cy="6858000"/>
          </a:xfrm>
          <a:prstGeom prst="rect">
            <a:avLst/>
          </a:prstGeom>
          <a:solidFill>
            <a:schemeClr val="accent2">
              <a:alpha val="64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gray">
          <a:xfrm>
            <a:off x="5359400" y="-17463"/>
            <a:ext cx="728663" cy="6938963"/>
          </a:xfrm>
          <a:prstGeom prst="rect">
            <a:avLst/>
          </a:prstGeom>
          <a:solidFill>
            <a:schemeClr val="accent2">
              <a:alpha val="53999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gray">
          <a:xfrm>
            <a:off x="6018213" y="-19050"/>
            <a:ext cx="547687" cy="6938963"/>
          </a:xfrm>
          <a:prstGeom prst="rect">
            <a:avLst/>
          </a:prstGeom>
          <a:solidFill>
            <a:schemeClr val="accent2">
              <a:alpha val="47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gray">
          <a:xfrm>
            <a:off x="6505575" y="0"/>
            <a:ext cx="446088" cy="6858000"/>
          </a:xfrm>
          <a:prstGeom prst="rect">
            <a:avLst/>
          </a:prstGeom>
          <a:solidFill>
            <a:schemeClr val="accent2">
              <a:alpha val="37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gray">
          <a:xfrm>
            <a:off x="7339013" y="52388"/>
            <a:ext cx="136525" cy="6858000"/>
          </a:xfrm>
          <a:prstGeom prst="rect">
            <a:avLst/>
          </a:prstGeom>
          <a:solidFill>
            <a:schemeClr val="accent2">
              <a:alpha val="14999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gray">
          <a:xfrm>
            <a:off x="8366125" y="20638"/>
            <a:ext cx="344488" cy="6858000"/>
          </a:xfrm>
          <a:prstGeom prst="rect">
            <a:avLst/>
          </a:prstGeom>
          <a:solidFill>
            <a:schemeClr val="accent2">
              <a:alpha val="23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gray">
          <a:xfrm>
            <a:off x="8664575" y="0"/>
            <a:ext cx="474663" cy="6858000"/>
          </a:xfrm>
          <a:prstGeom prst="rect">
            <a:avLst/>
          </a:prstGeom>
          <a:solidFill>
            <a:schemeClr val="accent2">
              <a:alpha val="28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gray">
          <a:xfrm>
            <a:off x="7953375" y="4763"/>
            <a:ext cx="136525" cy="6858000"/>
          </a:xfrm>
          <a:prstGeom prst="rect">
            <a:avLst/>
          </a:prstGeom>
          <a:solidFill>
            <a:schemeClr val="accent2">
              <a:alpha val="6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gray">
          <a:xfrm>
            <a:off x="8045450" y="4763"/>
            <a:ext cx="168275" cy="6858000"/>
          </a:xfrm>
          <a:prstGeom prst="rect">
            <a:avLst/>
          </a:prstGeom>
          <a:solidFill>
            <a:schemeClr val="accent2">
              <a:alpha val="12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gray">
          <a:xfrm>
            <a:off x="8177213" y="-11113"/>
            <a:ext cx="230187" cy="6858001"/>
          </a:xfrm>
          <a:prstGeom prst="rect">
            <a:avLst/>
          </a:prstGeom>
          <a:solidFill>
            <a:schemeClr val="accent2">
              <a:alpha val="17999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186" name="Rectangle 18"/>
          <p:cNvSpPr>
            <a:spLocks noGrp="1" noChangeArrowheads="1"/>
          </p:cNvSpPr>
          <p:nvPr>
            <p:ph type="ctrTitle" sz="quarter"/>
          </p:nvPr>
        </p:nvSpPr>
        <p:spPr bwMode="gray">
          <a:xfrm>
            <a:off x="3802063" y="1314450"/>
            <a:ext cx="5105400" cy="1470025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US"/>
              <a:t>Образец заголовка</a:t>
            </a:r>
          </a:p>
        </p:txBody>
      </p:sp>
      <p:sp>
        <p:nvSpPr>
          <p:cNvPr id="7187" name="Rectangle 19"/>
          <p:cNvSpPr>
            <a:spLocks noGrp="1" noChangeArrowheads="1"/>
          </p:cNvSpPr>
          <p:nvPr>
            <p:ph type="subTitle" sz="quarter" idx="1"/>
          </p:nvPr>
        </p:nvSpPr>
        <p:spPr bwMode="gray">
          <a:xfrm>
            <a:off x="3810000" y="2762250"/>
            <a:ext cx="5151438" cy="757238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Образец подзаголовка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100"/>
                            </p:stCondLst>
                            <p:childTnLst>
                              <p:par>
                                <p:cTn id="6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75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77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6" presetClass="emph" presetSubtype="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79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6" presetClass="emph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81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6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6" presetClass="emph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6" presetClass="emph" presetSubtype="0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87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900"/>
                            </p:stCondLst>
                            <p:childTnLst>
                              <p:par>
                                <p:cTn id="8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92" dur="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94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96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FA463-A347-4942-904E-5B82346EF3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18338" y="65088"/>
            <a:ext cx="1995487" cy="64595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30288" y="65088"/>
            <a:ext cx="5835650" cy="64595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72017B-5ECD-460C-B1ED-1B5DF45E5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48D162-C00B-474D-B6B7-757B0E7351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F2DC6-A5FA-44B5-B776-DE6959B61A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30288" y="1163638"/>
            <a:ext cx="3903662" cy="5360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86350" y="1163638"/>
            <a:ext cx="3905250" cy="5360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E046C-6AE8-4EE1-939B-0873E4C0E7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6DBD2-9B51-4F63-B449-5EC5B66D1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DDC8A-2A63-4179-9A1C-AD105E019B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55398-00E9-4C0A-8346-49C46D9BA7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C9D9E-2823-4E13-BA0A-D09BA08958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DB6DE-967E-4645-B8E7-E3D381D695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"/>
          <p:cNvSpPr>
            <a:spLocks noChangeShapeType="1"/>
          </p:cNvSpPr>
          <p:nvPr/>
        </p:nvSpPr>
        <p:spPr bwMode="auto">
          <a:xfrm>
            <a:off x="1101725" y="1000125"/>
            <a:ext cx="7834313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gray">
          <a:xfrm>
            <a:off x="269875" y="0"/>
            <a:ext cx="284163" cy="6889750"/>
          </a:xfrm>
          <a:prstGeom prst="rect">
            <a:avLst/>
          </a:prstGeom>
          <a:solidFill>
            <a:schemeClr val="accent2">
              <a:alpha val="80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gray">
          <a:xfrm>
            <a:off x="-12700" y="0"/>
            <a:ext cx="330200" cy="6858000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shade val="28627"/>
                  <a:invGamma/>
                </a:schemeClr>
              </a:gs>
              <a:gs pos="100000">
                <a:schemeClr val="accent2"/>
              </a:gs>
            </a:gsLst>
            <a:lin ang="18900000" scaled="1"/>
          </a:gra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gray">
          <a:xfrm>
            <a:off x="749300" y="-14288"/>
            <a:ext cx="71438" cy="6872288"/>
          </a:xfrm>
          <a:prstGeom prst="rect">
            <a:avLst/>
          </a:prstGeom>
          <a:solidFill>
            <a:schemeClr val="accent2">
              <a:alpha val="20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gray">
          <a:xfrm>
            <a:off x="508000" y="0"/>
            <a:ext cx="168275" cy="6865938"/>
          </a:xfrm>
          <a:prstGeom prst="rect">
            <a:avLst/>
          </a:prstGeom>
          <a:solidFill>
            <a:schemeClr val="accent2">
              <a:alpha val="53999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gray">
          <a:xfrm>
            <a:off x="661988" y="0"/>
            <a:ext cx="114300" cy="6872288"/>
          </a:xfrm>
          <a:prstGeom prst="rect">
            <a:avLst/>
          </a:prstGeom>
          <a:solidFill>
            <a:schemeClr val="accent2">
              <a:alpha val="37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055688" y="65088"/>
            <a:ext cx="7958137" cy="101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0288" y="1163638"/>
            <a:ext cx="7961312" cy="536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7913" y="6616700"/>
            <a:ext cx="2133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38825" y="6616700"/>
            <a:ext cx="2895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87825" y="6616700"/>
            <a:ext cx="661988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5A795250-0F26-4938-B458-913836B1D9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57" name="Oval 13" descr="1346361232_autichnyy-rebenok"/>
          <p:cNvSpPr>
            <a:spLocks noChangeArrowheads="1"/>
          </p:cNvSpPr>
          <p:nvPr/>
        </p:nvSpPr>
        <p:spPr bwMode="gray">
          <a:xfrm>
            <a:off x="438150" y="1892300"/>
            <a:ext cx="619125" cy="614363"/>
          </a:xfrm>
          <a:prstGeom prst="ellipse">
            <a:avLst/>
          </a:prstGeom>
          <a:blipFill dpi="0" rotWithShape="1">
            <a:blip r:embed="rId13" cstate="screen"/>
            <a:srcRect/>
            <a:stretch>
              <a:fillRect/>
            </a:stretch>
          </a:blipFill>
          <a:ln w="28575" algn="ctr">
            <a:solidFill>
              <a:srgbClr val="F8F8F8">
                <a:alpha val="70000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58" name="Oval 14" descr="C04-22-1252"/>
          <p:cNvSpPr>
            <a:spLocks noChangeArrowheads="1"/>
          </p:cNvSpPr>
          <p:nvPr/>
        </p:nvSpPr>
        <p:spPr bwMode="gray">
          <a:xfrm>
            <a:off x="442913" y="315913"/>
            <a:ext cx="603250" cy="596900"/>
          </a:xfrm>
          <a:prstGeom prst="ellipse">
            <a:avLst/>
          </a:prstGeom>
          <a:blipFill dpi="0" rotWithShape="1">
            <a:blip r:embed="rId14" cstate="screen"/>
            <a:srcRect/>
            <a:stretch>
              <a:fillRect/>
            </a:stretch>
          </a:blipFill>
          <a:ln w="57150" algn="ctr">
            <a:solidFill>
              <a:srgbClr val="F8F8F8">
                <a:alpha val="70000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59" name="Oval 15" descr="A-autism-deti-reabelitaca- nevrolog-klinika-lehenie"/>
          <p:cNvSpPr>
            <a:spLocks noChangeArrowheads="1"/>
          </p:cNvSpPr>
          <p:nvPr/>
        </p:nvSpPr>
        <p:spPr bwMode="gray">
          <a:xfrm>
            <a:off x="430213" y="1128713"/>
            <a:ext cx="603250" cy="593725"/>
          </a:xfrm>
          <a:prstGeom prst="ellipse">
            <a:avLst/>
          </a:prstGeom>
          <a:blipFill dpi="0" rotWithShape="1">
            <a:blip r:embed="rId15" cstate="screen"/>
            <a:srcRect/>
            <a:stretch>
              <a:fillRect/>
            </a:stretch>
          </a:blipFill>
          <a:ln w="38100" algn="ctr">
            <a:solidFill>
              <a:srgbClr val="F8F8F8">
                <a:alpha val="70000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500" fill="hold"/>
                                        <p:tgtEl>
                                          <p:spTgt spid="614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1" dur="500" fill="hold"/>
                                        <p:tgtEl>
                                          <p:spTgt spid="61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61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6" presetClass="emph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35" dur="500" fill="hold"/>
                                        <p:tgtEl>
                                          <p:spTgt spid="614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61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nimBg="1"/>
      <p:bldP spid="6147" grpId="1" animBg="1"/>
      <p:bldP spid="6148" grpId="0" animBg="1"/>
      <p:bldP spid="6148" grpId="1" animBg="1"/>
      <p:bldP spid="6149" grpId="0" animBg="1"/>
      <p:bldP spid="6149" grpId="1" animBg="1"/>
      <p:bldP spid="6150" grpId="0" animBg="1"/>
      <p:bldP spid="6150" grpId="1" animBg="1"/>
      <p:bldP spid="6151" grpId="0" animBg="1"/>
      <p:bldP spid="6151" grpId="1" animBg="1"/>
      <p:bldP spid="6152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5000"/>
        <a:buFont typeface="Wingdings" pitchFamily="2" charset="2"/>
        <a:buChar char="£"/>
        <a:defRPr sz="32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5000"/>
        <a:buChar char="•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0" y="1828800"/>
            <a:ext cx="5526088" cy="1927225"/>
          </a:xfrm>
          <a:effectLst>
            <a:outerShdw dist="17961" dir="2700000" algn="ctr" rotWithShape="0">
              <a:srgbClr val="F8F8F8">
                <a:alpha val="50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4800" b="0" dirty="0" smtClean="0">
                <a:latin typeface="Comic Sans MS" pitchFamily="66" charset="0"/>
              </a:rPr>
              <a:t> </a:t>
            </a:r>
            <a:r>
              <a:rPr lang="ru-RU" sz="4800" b="0" dirty="0" smtClean="0">
                <a:latin typeface="Comic Sans MS" pitchFamily="66" charset="0"/>
              </a:rPr>
              <a:t>Загадка третьего тысячелетия</a:t>
            </a:r>
            <a:endParaRPr lang="en-US" sz="4800" dirty="0" smtClean="0">
              <a:latin typeface="Comic Sans MS" pitchFamily="66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780088" y="5480050"/>
            <a:ext cx="669925" cy="654050"/>
            <a:chOff x="4027" y="3016"/>
            <a:chExt cx="515" cy="505"/>
          </a:xfrm>
        </p:grpSpPr>
        <p:sp>
          <p:nvSpPr>
            <p:cNvPr id="10244" name="Oval 4"/>
            <p:cNvSpPr>
              <a:spLocks noChangeArrowheads="1"/>
            </p:cNvSpPr>
            <p:nvPr/>
          </p:nvSpPr>
          <p:spPr bwMode="gray">
            <a:xfrm>
              <a:off x="4027" y="3016"/>
              <a:ext cx="515" cy="50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4314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4314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3091" name="Picture 5" descr="sphere_highlight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4046" y="3018"/>
              <a:ext cx="470" cy="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7170738" y="5029200"/>
            <a:ext cx="349250" cy="339725"/>
            <a:chOff x="4027" y="3016"/>
            <a:chExt cx="515" cy="505"/>
          </a:xfrm>
        </p:grpSpPr>
        <p:sp>
          <p:nvSpPr>
            <p:cNvPr id="10247" name="Oval 7"/>
            <p:cNvSpPr>
              <a:spLocks noChangeArrowheads="1"/>
            </p:cNvSpPr>
            <p:nvPr/>
          </p:nvSpPr>
          <p:spPr bwMode="gray">
            <a:xfrm>
              <a:off x="4027" y="3016"/>
              <a:ext cx="515" cy="505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4314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4314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3089" name="Picture 8" descr="sphere_highlight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gray">
            <a:xfrm>
              <a:off x="4046" y="3018"/>
              <a:ext cx="470" cy="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49" name="Oval 9" descr="1346361232_autichnyy-rebenok"/>
          <p:cNvSpPr>
            <a:spLocks noChangeArrowheads="1"/>
          </p:cNvSpPr>
          <p:nvPr/>
        </p:nvSpPr>
        <p:spPr bwMode="gray">
          <a:xfrm>
            <a:off x="3960813" y="4986338"/>
            <a:ext cx="1082675" cy="1071562"/>
          </a:xfrm>
          <a:prstGeom prst="ellipse">
            <a:avLst/>
          </a:prstGeom>
          <a:blipFill dpi="0" rotWithShape="1">
            <a:blip r:embed="rId4" cstate="screen"/>
            <a:srcRect/>
            <a:stretch>
              <a:fillRect/>
            </a:stretch>
          </a:blipFill>
          <a:ln w="28575" algn="ctr">
            <a:solidFill>
              <a:schemeClr val="bg1">
                <a:alpha val="70000"/>
              </a:schemeClr>
            </a:solidFill>
            <a:round/>
            <a:headEnd/>
            <a:tailEnd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50" name="Oval 10" descr="C04-22-1252"/>
          <p:cNvSpPr>
            <a:spLocks noChangeArrowheads="1"/>
          </p:cNvSpPr>
          <p:nvPr/>
        </p:nvSpPr>
        <p:spPr bwMode="gray">
          <a:xfrm>
            <a:off x="428625" y="571500"/>
            <a:ext cx="2759075" cy="2730500"/>
          </a:xfrm>
          <a:prstGeom prst="ellipse">
            <a:avLst/>
          </a:prstGeom>
          <a:blipFill dpi="0" rotWithShape="1">
            <a:blip r:embed="rId5" cstate="screen"/>
            <a:srcRect/>
            <a:stretch>
              <a:fillRect/>
            </a:stretch>
          </a:blipFill>
          <a:ln w="76200" algn="ctr">
            <a:solidFill>
              <a:schemeClr val="bg1">
                <a:alpha val="70000"/>
              </a:schemeClr>
            </a:solidFill>
            <a:round/>
            <a:headEnd/>
            <a:tailEnd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51" name="Oval 11" descr="A-autism-deti-reabelitaca- nevrolog-klinika-lehenie"/>
          <p:cNvSpPr>
            <a:spLocks noChangeArrowheads="1"/>
          </p:cNvSpPr>
          <p:nvPr/>
        </p:nvSpPr>
        <p:spPr bwMode="gray">
          <a:xfrm>
            <a:off x="1851025" y="3505200"/>
            <a:ext cx="1911350" cy="1892300"/>
          </a:xfrm>
          <a:prstGeom prst="ellipse">
            <a:avLst/>
          </a:prstGeom>
          <a:blipFill dpi="0" rotWithShape="1">
            <a:blip r:embed="rId6" cstate="screen"/>
            <a:srcRect/>
            <a:stretch>
              <a:fillRect/>
            </a:stretch>
          </a:blipFill>
          <a:ln w="57150" algn="ctr">
            <a:solidFill>
              <a:schemeClr val="bg1">
                <a:alpha val="70000"/>
              </a:schemeClr>
            </a:solidFill>
            <a:round/>
            <a:headEnd/>
            <a:tailEnd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3080" name="Picture 12" descr="wate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gray">
          <a:xfrm rot="393398">
            <a:off x="3124200" y="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3" descr="wate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gray">
          <a:xfrm rot="393398">
            <a:off x="3276600" y="38862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5" descr="wate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gray">
          <a:xfrm rot="393398">
            <a:off x="6248400" y="3048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4" descr="wate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gray">
          <a:xfrm>
            <a:off x="6477000" y="4864100"/>
            <a:ext cx="2417763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6" descr="wate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gray">
          <a:xfrm rot="393398">
            <a:off x="0" y="46609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7" descr="wate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gray">
          <a:xfrm rot="393398">
            <a:off x="6172200" y="29718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18" descr="wate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gray">
          <a:xfrm rot="393398">
            <a:off x="609600" y="24384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19" descr="wate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gray">
          <a:xfrm rot="393398">
            <a:off x="3549296" y="2139977"/>
            <a:ext cx="1572217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88836" y="6289154"/>
            <a:ext cx="38639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Автор</a:t>
            </a:r>
            <a:r>
              <a:rPr lang="ru-RU" dirty="0" smtClean="0"/>
              <a:t>: Засядько В. 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7" presetClass="path" presetSubtype="0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0.0559 -0.10479 C 0.0559 -0.10456 0.05156 -0.05136 0.0401 -0.02661 C 0.02864 -0.00185 -0.00226 0.00462 -0.0184 -0.00579 " pathEditMode="relative" rAng="0" ptsTypes="fsf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00" y="55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path" presetSubtype="0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0.14236 -0.15476 C 0.14236 -0.15452 0.12535 -0.04603 0.10382 -0.01758 C 0.08229 0.01087 0.00382 0.02244 -0.0342 0.01874 " pathEditMode="relative" rAng="0" ptsTypes="fsf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00" y="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8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8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8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 animBg="1"/>
      <p:bldP spid="10250" grpId="0" animBg="1"/>
      <p:bldP spid="1025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Джон </a:t>
            </a:r>
            <a:r>
              <a:rPr lang="ru-RU" dirty="0" err="1" smtClean="0"/>
              <a:t>Траволта</a:t>
            </a:r>
            <a:endParaRPr lang="ru-RU" dirty="0"/>
          </a:p>
        </p:txBody>
      </p:sp>
      <p:pic>
        <p:nvPicPr>
          <p:cNvPr id="4098" name="Picture 2" descr="C:\Users\Администратор\Desktop\jett_travolt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7788" y="1828800"/>
            <a:ext cx="7358584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Константин </a:t>
            </a:r>
            <a:r>
              <a:rPr lang="ru-RU" dirty="0" err="1" smtClean="0"/>
              <a:t>Меладзе</a:t>
            </a:r>
            <a:endParaRPr lang="ru-RU" dirty="0"/>
          </a:p>
        </p:txBody>
      </p:sp>
      <p:pic>
        <p:nvPicPr>
          <p:cNvPr id="5122" name="Picture 2" descr="C:\Users\Администратор\Desktop\121885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1" y="1510160"/>
            <a:ext cx="7321346" cy="4738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Анна </a:t>
            </a:r>
            <a:r>
              <a:rPr lang="ru-RU" dirty="0" err="1" smtClean="0"/>
              <a:t>Нетрбко</a:t>
            </a:r>
            <a:endParaRPr lang="ru-RU" dirty="0"/>
          </a:p>
        </p:txBody>
      </p:sp>
      <p:pic>
        <p:nvPicPr>
          <p:cNvPr id="6146" name="Picture 2" descr="C:\Users\Администратор\Desktop\496x323_0_fd97745c72bb30ad0383a8466a1a1cce@496x323_0xd42ee429_1198932082138565334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799" y="1530350"/>
            <a:ext cx="7302697" cy="4794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688" y="65088"/>
            <a:ext cx="7958137" cy="1763712"/>
          </a:xfrm>
        </p:spPr>
        <p:txBody>
          <a:bodyPr/>
          <a:lstStyle/>
          <a:p>
            <a:pPr algn="ctr"/>
            <a:r>
              <a:rPr lang="ru-RU" sz="2800" dirty="0" smtClean="0"/>
              <a:t>Специальный федеральный государственный стандарт специального образования детей с нарушениями развития </a:t>
            </a:r>
            <a:r>
              <a:rPr lang="ru-RU" sz="2800" dirty="0" err="1" smtClean="0"/>
              <a:t>аутистического</a:t>
            </a:r>
            <a:r>
              <a:rPr lang="ru-RU" sz="2800" dirty="0" smtClean="0"/>
              <a:t> спектра.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30288" y="2286000"/>
            <a:ext cx="7961312" cy="4238625"/>
          </a:xfrm>
        </p:spPr>
        <p:txBody>
          <a:bodyPr/>
          <a:lstStyle/>
          <a:p>
            <a:pPr>
              <a:buNone/>
            </a:pPr>
            <a:r>
              <a:rPr lang="ru-RU" sz="2400" i="1" dirty="0" smtClean="0"/>
              <a:t>    </a:t>
            </a:r>
            <a:r>
              <a:rPr lang="ru-RU" sz="2400" i="1" dirty="0" smtClean="0">
                <a:solidFill>
                  <a:srgbClr val="FF0000"/>
                </a:solidFill>
              </a:rPr>
              <a:t>Стандарт образования </a:t>
            </a:r>
            <a:r>
              <a:rPr lang="ru-RU" sz="2400" dirty="0" smtClean="0"/>
              <a:t>детей с аутизмом, также как стандарты образования всех детей с ОВЗ, может реализовываться лишь на основе договоренности, согласия и взаимных обязательств личности, семьи, общества и государства.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i="1" dirty="0" smtClean="0">
                <a:solidFill>
                  <a:srgbClr val="FF0000"/>
                </a:solidFill>
              </a:rPr>
              <a:t>Стандарт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/>
              <a:t>должен стать правовым актом РФ, устанавливающим систему норм и правил, обязательных для исполнения в любом образовательном учреждении, где обучаются и воспитываются дети с аутизмом.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688" y="436563"/>
            <a:ext cx="7958137" cy="1011237"/>
          </a:xfrm>
        </p:spPr>
        <p:txBody>
          <a:bodyPr/>
          <a:lstStyle/>
          <a:p>
            <a:pPr algn="ctr"/>
            <a:r>
              <a:rPr lang="ru-RU" sz="3200" dirty="0" smtClean="0"/>
              <a:t>Реализация права детей с аутизмом на образование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30288" y="1905000"/>
            <a:ext cx="7961312" cy="4619625"/>
          </a:xfrm>
        </p:spPr>
        <p:txBody>
          <a:bodyPr/>
          <a:lstStyle/>
          <a:p>
            <a:endParaRPr lang="ru-RU" sz="2400" dirty="0" smtClean="0"/>
          </a:p>
          <a:p>
            <a:r>
              <a:rPr lang="ru-RU" sz="2400" dirty="0" smtClean="0"/>
              <a:t>Проект </a:t>
            </a:r>
            <a:r>
              <a:rPr lang="ru-RU" sz="2400" i="1" dirty="0" smtClean="0">
                <a:solidFill>
                  <a:srgbClr val="FF0000"/>
                </a:solidFill>
              </a:rPr>
              <a:t>специального федерального государственного стандарта образования </a:t>
            </a:r>
            <a:r>
              <a:rPr lang="ru-RU" sz="2400" dirty="0" smtClean="0"/>
              <a:t>детей с аутизмом направлен на определение структурно-функциональной, содержательной и технологической составляющих процесса образования, позволяющего ребенку с аутизмом реализовать свое право на обучение, отвечающее его образовательным потребностям и помогающее ему войти в жизнь сообщества.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Формы школьного образования, показанные детям с аутизмом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2000" dirty="0" smtClean="0"/>
          </a:p>
          <a:p>
            <a:r>
              <a:rPr lang="ru-RU" sz="2000" dirty="0" smtClean="0"/>
              <a:t>1. Обучение в существующих видах специальных образовательных учреждений и в массовых школах :</a:t>
            </a:r>
          </a:p>
          <a:p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    1.1 Интеграция в группу или класс детей с отсутствием или меньшей выраженностью проблем коммуникации;</a:t>
            </a:r>
          </a:p>
          <a:p>
            <a:pPr>
              <a:buNone/>
            </a:pPr>
            <a:r>
              <a:rPr lang="ru-RU" sz="2000" dirty="0" smtClean="0"/>
              <a:t>          1.2 На основе индивидуального сопровождения;</a:t>
            </a:r>
          </a:p>
          <a:p>
            <a:pPr>
              <a:buNone/>
            </a:pPr>
            <a:r>
              <a:rPr lang="ru-RU" sz="2000" dirty="0" smtClean="0"/>
              <a:t>          1.3 Индивидуальное обучение  на дому в массовой школе или в том или ином виде специальных (коррекционных) образовательных учреждений.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2. Специальные школы и даже специальные классы исключительно для </a:t>
            </a:r>
            <a:r>
              <a:rPr lang="ru-RU" sz="2000" dirty="0" err="1" smtClean="0"/>
              <a:t>аутичных</a:t>
            </a:r>
            <a:r>
              <a:rPr lang="ru-RU" sz="2000" dirty="0" smtClean="0"/>
              <a:t> детей. 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АУТИЗМ: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57188" y="2357438"/>
            <a:ext cx="850106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endParaRPr lang="ru-RU" sz="20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8313738" y="6094413"/>
            <a:ext cx="722312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endParaRPr lang="ru-RU" sz="20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charset="0"/>
            </a:endParaRPr>
          </a:p>
        </p:txBody>
      </p:sp>
      <p:sp>
        <p:nvSpPr>
          <p:cNvPr id="12293" name="Прямоугольник 7"/>
          <p:cNvSpPr>
            <a:spLocks noChangeArrowheads="1"/>
          </p:cNvSpPr>
          <p:nvPr/>
        </p:nvSpPr>
        <p:spPr bwMode="auto">
          <a:xfrm>
            <a:off x="990600" y="1752600"/>
            <a:ext cx="7796213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3050" indent="-273050" algn="just">
              <a:buFont typeface="Wingdings 2" pitchFamily="18" charset="2"/>
              <a:buChar char=""/>
            </a:pPr>
            <a:r>
              <a:rPr lang="ru-RU" sz="1600" b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 </a:t>
            </a:r>
            <a:r>
              <a:rPr lang="ru-RU" sz="2000" b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Большинство аутистов – талантливые и одаренные люди. В народе это заболевание часто называют «Болезнь гениев», хотя у каждого конкретного  аутиста  уровень интеллекта может быть от минимального до самого высокого. Доказательство тому — всемирно известный Билл Гейтс.</a:t>
            </a:r>
            <a:r>
              <a:rPr lang="ru-RU" sz="2000" b="0">
                <a:solidFill>
                  <a:srgbClr val="002060"/>
                </a:solidFill>
                <a:cs typeface="Arial" charset="0"/>
              </a:rPr>
              <a:t> </a:t>
            </a:r>
          </a:p>
          <a:p>
            <a:pPr marL="273050" indent="-273050" algn="just">
              <a:buFont typeface="Wingdings 2" pitchFamily="18" charset="2"/>
              <a:buNone/>
            </a:pPr>
            <a:r>
              <a:rPr lang="ru-RU" sz="2000" b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     К слову сказать, в США семья, имеющая ребенка с диагнозом «аутизм», получает от компании «</a:t>
            </a:r>
            <a:r>
              <a:rPr lang="en-US" sz="2000" b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Microsoft</a:t>
            </a:r>
            <a:r>
              <a:rPr lang="ru-RU" sz="2000" b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»</a:t>
            </a:r>
            <a:r>
              <a:rPr lang="en-US" sz="2000" b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 </a:t>
            </a:r>
            <a:r>
              <a:rPr lang="ru-RU" sz="2000" b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10 тысяч долларов в год на коррекционное лечение. А почти 45% ведущих программистов  «</a:t>
            </a:r>
            <a:r>
              <a:rPr lang="en-US" sz="2000" b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Microsoft</a:t>
            </a:r>
            <a:r>
              <a:rPr lang="ru-RU" sz="2000" b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»</a:t>
            </a:r>
            <a:r>
              <a:rPr lang="en-US" sz="2000" b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 </a:t>
            </a:r>
            <a:r>
              <a:rPr lang="ru-RU" sz="2000" b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-  аутисты.</a:t>
            </a:r>
            <a:endParaRPr lang="en-US" sz="2000" b="0">
              <a:solidFill>
                <a:srgbClr val="002060"/>
              </a:solidFill>
              <a:latin typeface="Arial Narrow" pitchFamily="34" charset="0"/>
              <a:cs typeface="Arial" charset="0"/>
            </a:endParaRPr>
          </a:p>
          <a:p>
            <a:pPr marL="273050" indent="-273050" algn="just">
              <a:buFont typeface="Wingdings 2" pitchFamily="18" charset="2"/>
              <a:buNone/>
            </a:pPr>
            <a:endParaRPr lang="ru-RU" sz="2000" b="0">
              <a:solidFill>
                <a:srgbClr val="002060"/>
              </a:solidFill>
              <a:latin typeface="Arial Narrow" pitchFamily="34" charset="0"/>
              <a:cs typeface="Arial" charset="0"/>
            </a:endParaRPr>
          </a:p>
          <a:p>
            <a:pPr marL="273050" indent="-273050" algn="just">
              <a:buFont typeface="Wingdings 2" pitchFamily="18" charset="2"/>
              <a:buChar char=""/>
            </a:pPr>
            <a:r>
              <a:rPr lang="ru-RU" sz="2000" b="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Многие выдающиеся личности страдали различными формами аутизма. Среди них: </a:t>
            </a:r>
            <a:r>
              <a:rPr lang="ru-RU" sz="2000" b="0">
                <a:solidFill>
                  <a:srgbClr val="002060"/>
                </a:solidFill>
                <a:cs typeface="Arial" charset="0"/>
              </a:rPr>
              <a:t> </a:t>
            </a:r>
            <a:r>
              <a:rPr lang="ru-RU" sz="2000">
                <a:solidFill>
                  <a:srgbClr val="002060"/>
                </a:solidFill>
                <a:latin typeface="Arial Narrow" pitchFamily="34" charset="0"/>
                <a:cs typeface="Arial" charset="0"/>
              </a:rPr>
              <a:t>Альберт Эйнштейн, Исаак Ньютон, Джордж Оруэлл , Герберт Уэллс, Моцарт, Кант, Сократ, Дарвин, Льюис Кэрролл, Леонардо да Винчи, Винсент Ван Гог,  Микеланджело, Пикассо, Йетс и другие великие люди.</a:t>
            </a:r>
            <a:endParaRPr lang="ru-RU" sz="1600" b="0">
              <a:solidFill>
                <a:srgbClr val="002060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2294" name="Rectangle 8"/>
          <p:cNvSpPr>
            <a:spLocks noChangeArrowheads="1"/>
          </p:cNvSpPr>
          <p:nvPr/>
        </p:nvSpPr>
        <p:spPr bwMode="auto">
          <a:xfrm>
            <a:off x="1771650" y="990600"/>
            <a:ext cx="6451600" cy="6413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chemeClr val="accent1"/>
                </a:solidFill>
                <a:latin typeface="Comic Sans MS" pitchFamily="66" charset="0"/>
              </a:rPr>
              <a:t>болезнь или гениальность?</a:t>
            </a:r>
          </a:p>
        </p:txBody>
      </p:sp>
      <p:pic>
        <p:nvPicPr>
          <p:cNvPr id="12295" name="Рисунок 7" descr="0115f0dcae42e13f938756ba5ea919e4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103188"/>
            <a:ext cx="1447800" cy="98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Особые образовательные потребности детей с аутизмом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sz="2000" dirty="0" smtClean="0"/>
          </a:p>
          <a:p>
            <a:pPr lvl="0"/>
            <a:r>
              <a:rPr lang="ru-RU" sz="2000" dirty="0" smtClean="0"/>
              <a:t>в получении специальной помощи средствами образования сразу же после выявления первичного нарушения развития; </a:t>
            </a:r>
          </a:p>
          <a:p>
            <a:pPr lvl="0"/>
            <a:r>
              <a:rPr lang="ru-RU" sz="2000" dirty="0" smtClean="0"/>
              <a:t>в периоде индивидуальной подготовки к школьному обучению; </a:t>
            </a:r>
          </a:p>
          <a:p>
            <a:pPr lvl="0"/>
            <a:r>
              <a:rPr lang="ru-RU" sz="2000" dirty="0" smtClean="0"/>
              <a:t>в индивидуально дозированном введении в ситуацию обучения в группе детей; </a:t>
            </a:r>
          </a:p>
          <a:p>
            <a:pPr lvl="0"/>
            <a:r>
              <a:rPr lang="ru-RU" sz="2000" dirty="0" smtClean="0"/>
              <a:t>в специальной работе педагога по установлению и развитию эмоционального контакта с ребенком, позволяющего оказать ему помощь в осмыслении происходящего; </a:t>
            </a:r>
          </a:p>
          <a:p>
            <a:pPr lvl="0"/>
            <a:r>
              <a:rPr lang="ru-RU" sz="2000" dirty="0" smtClean="0"/>
              <a:t>в создании условий обучения, обеспечивающих сенсорный и эмоциональный комфорт ребенка, дозировать введение в его жизнь новизны; 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Особые образовательные потребности детей с аутизмом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30288" y="1420813"/>
            <a:ext cx="7961312" cy="5360987"/>
          </a:xfrm>
        </p:spPr>
        <p:txBody>
          <a:bodyPr/>
          <a:lstStyle/>
          <a:p>
            <a:pPr lvl="0"/>
            <a:r>
              <a:rPr lang="ru-RU" sz="2000" dirty="0" smtClean="0"/>
              <a:t>в специальной отработке форм адекватного учебного поведения ребенка, навыков коммуникации и взаимодействия с учителем; </a:t>
            </a:r>
          </a:p>
          <a:p>
            <a:pPr lvl="0"/>
            <a:r>
              <a:rPr lang="ru-RU" sz="2000" dirty="0" smtClean="0"/>
              <a:t>в организации обучения с учетом специфики освоения навыков и усвоения информации при аутизме; </a:t>
            </a:r>
          </a:p>
          <a:p>
            <a:pPr lvl="0"/>
            <a:r>
              <a:rPr lang="ru-RU" sz="2000" dirty="0" smtClean="0"/>
              <a:t>в постоянной помощи ребенку в осмыслении усваиваемых знаний и умений; </a:t>
            </a:r>
          </a:p>
          <a:p>
            <a:pPr lvl="0"/>
            <a:r>
              <a:rPr lang="ru-RU" sz="2000" dirty="0" smtClean="0"/>
              <a:t>во введении специальных разделов обучения, способствующих формированию представлений об окружающем, отработке средств коммуникации социально-бытовых навыков; </a:t>
            </a:r>
          </a:p>
          <a:p>
            <a:pPr lvl="0"/>
            <a:r>
              <a:rPr lang="ru-RU" sz="2000" dirty="0" smtClean="0"/>
              <a:t>в индивидуализации программы обучения, в том числе для использования в социальном развитии ребенка существующих у него избирательных способностей; 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Особые образовательные потребности детей с аутизмом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30288" y="1344613"/>
            <a:ext cx="7961312" cy="5360987"/>
          </a:xfrm>
        </p:spPr>
        <p:txBody>
          <a:bodyPr/>
          <a:lstStyle/>
          <a:p>
            <a:pPr lvl="0"/>
            <a:r>
              <a:rPr lang="ru-RU" sz="2400" dirty="0" smtClean="0"/>
              <a:t>в оценке достижений ребенка с учетом специфики шкалы простого и сложного при аутизме; </a:t>
            </a:r>
          </a:p>
          <a:p>
            <a:pPr lvl="0"/>
            <a:r>
              <a:rPr lang="ru-RU" sz="2400" dirty="0" smtClean="0"/>
              <a:t>в психологическом сопровождении, оптимизирующем взаимодействие ребенка с педагогами и соучениками; </a:t>
            </a:r>
          </a:p>
          <a:p>
            <a:pPr lvl="0"/>
            <a:r>
              <a:rPr lang="ru-RU" sz="2400" dirty="0" smtClean="0"/>
              <a:t>в психологическом сопровождении, отлаживающем взаимодействие семьи и образовательного учреждения; </a:t>
            </a:r>
          </a:p>
          <a:p>
            <a:pPr lvl="0"/>
            <a:r>
              <a:rPr lang="ru-RU" sz="2400" dirty="0" smtClean="0"/>
              <a:t>в индивидуально дозированном и постепенном расширении образовательного пространства ребенка за пределы образовательного учреждения. 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0" descr="waad_poster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0"/>
            <a:ext cx="3606800" cy="304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1066800" y="2971800"/>
            <a:ext cx="7848600" cy="3325813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600">
                <a:solidFill>
                  <a:schemeClr val="accent1"/>
                </a:solidFill>
                <a:latin typeface="Comic Sans MS" pitchFamily="66" charset="0"/>
              </a:rPr>
              <a:t>С 2008 года Генеральная Ассамблея ООН объявила </a:t>
            </a:r>
          </a:p>
          <a:p>
            <a:pPr>
              <a:defRPr/>
            </a:pPr>
            <a:r>
              <a:rPr lang="ru-RU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 АПРЕЛЯ</a:t>
            </a:r>
            <a:endParaRPr lang="ru-RU" sz="3600">
              <a:solidFill>
                <a:schemeClr val="accent1"/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ru-RU" sz="3600">
                <a:solidFill>
                  <a:schemeClr val="accent1"/>
                </a:solidFill>
                <a:latin typeface="Comic Sans MS" pitchFamily="66" charset="0"/>
              </a:rPr>
              <a:t> Всемирным днем распространения информации </a:t>
            </a:r>
          </a:p>
          <a:p>
            <a:pPr>
              <a:defRPr/>
            </a:pPr>
            <a:r>
              <a:rPr lang="ru-RU" sz="3600">
                <a:solidFill>
                  <a:schemeClr val="accent1"/>
                </a:solidFill>
                <a:latin typeface="Comic Sans MS" pitchFamily="66" charset="0"/>
              </a:rPr>
              <a:t>об </a:t>
            </a:r>
            <a:r>
              <a:rPr lang="ru-RU" sz="320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АУТИЗМЕ</a:t>
            </a:r>
            <a:endParaRPr lang="ru-RU" sz="3600">
              <a:solidFill>
                <a:schemeClr val="accent1"/>
              </a:solidFill>
              <a:latin typeface="Comic Sans MS" pitchFamily="66" charset="0"/>
            </a:endParaRPr>
          </a:p>
        </p:txBody>
      </p:sp>
      <p:pic>
        <p:nvPicPr>
          <p:cNvPr id="4100" name="Picture 4" descr="wat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gray">
          <a:xfrm rot="393398">
            <a:off x="6400800" y="889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Текст 4"/>
          <p:cNvSpPr>
            <a:spLocks noGrp="1"/>
          </p:cNvSpPr>
          <p:nvPr>
            <p:ph type="body" idx="1"/>
          </p:nvPr>
        </p:nvSpPr>
        <p:spPr>
          <a:xfrm>
            <a:off x="995363" y="228600"/>
            <a:ext cx="3957637" cy="823913"/>
          </a:xfr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Особенности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аутичных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детей</a:t>
            </a:r>
          </a:p>
        </p:txBody>
      </p:sp>
      <p:sp>
        <p:nvSpPr>
          <p:cNvPr id="11267" name="Текст 6"/>
          <p:cNvSpPr>
            <a:spLocks noGrp="1"/>
          </p:cNvSpPr>
          <p:nvPr>
            <p:ph type="body" sz="half" idx="3"/>
          </p:nvPr>
        </p:nvSpPr>
        <p:spPr>
          <a:xfrm>
            <a:off x="4949825" y="76200"/>
            <a:ext cx="4041775" cy="838200"/>
          </a:xfr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Пути решения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>
          <a:xfrm>
            <a:off x="992188" y="1703388"/>
            <a:ext cx="3960812" cy="4392612"/>
          </a:xfrm>
        </p:spPr>
        <p:txBody>
          <a:bodyPr>
            <a:normAutofit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Парциальность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развития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Межличностные отношения  и установление контактов со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сверстниками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Способы решения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проблем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Особенное восприятие мира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окружения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Понимание речи, абстрактных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понятий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Усидчивость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Поведенческие проблемы</a:t>
            </a:r>
          </a:p>
          <a:p>
            <a:pPr marL="36576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quarter" idx="4"/>
          </p:nvPr>
        </p:nvGraphicFramePr>
        <p:xfrm>
          <a:off x="5289848" y="1628800"/>
          <a:ext cx="3168352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688" y="228600"/>
            <a:ext cx="7958137" cy="1066800"/>
          </a:xfrm>
        </p:spPr>
        <p:txBody>
          <a:bodyPr/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/>
              <a:t>ОСОБЕННОСТИ ОРГАНИЗАЦИИ ПРОЦЕССА ОБУЧЕНИЯ АУТИЧНОГО РЕБЕНКА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     </a:t>
            </a:r>
            <a:r>
              <a:rPr lang="ru-RU" sz="2400" i="1" dirty="0" smtClean="0">
                <a:solidFill>
                  <a:srgbClr val="FF0000"/>
                </a:solidFill>
              </a:rPr>
              <a:t>Учителю необходимо учитывать: </a:t>
            </a:r>
          </a:p>
          <a:p>
            <a:pPr>
              <a:lnSpc>
                <a:spcPct val="80000"/>
              </a:lnSpc>
            </a:pPr>
            <a:r>
              <a:rPr lang="ru-RU" sz="2400" dirty="0" smtClean="0"/>
              <a:t>особый темп работы, трудности организации внимания. Детям нужно соответствующее устройство школьной жизни с тщательно продуманным функциональным пространством класса, рабочего места, устойчивым порядком занятий; </a:t>
            </a:r>
          </a:p>
          <a:p>
            <a:pPr>
              <a:lnSpc>
                <a:spcPct val="80000"/>
              </a:lnSpc>
            </a:pPr>
            <a:r>
              <a:rPr lang="ru-RU" sz="2400" dirty="0" smtClean="0"/>
              <a:t>для установления контакта с ребенком можно использовать его стереотипный интерес, а впоследствии постепенно подходить к изучению возможности усложнения взаимодействия. В этих случаях необходимо оценивать как уровень стереотипного интереса, так и степень заинтересованности в собеседнике, возможности учета его реакций, восприятия новой информации, возможности организации диалога. 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200" y="404062"/>
            <a:ext cx="7543800" cy="5952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i="1" dirty="0" smtClean="0">
                <a:solidFill>
                  <a:srgbClr val="FF0000"/>
                </a:solidFill>
              </a:rPr>
              <a:t>Большое значение в коррекционной работе имеет:</a:t>
            </a:r>
          </a:p>
          <a:p>
            <a:pPr>
              <a:lnSpc>
                <a:spcPct val="80000"/>
              </a:lnSpc>
            </a:pPr>
            <a:endParaRPr lang="ru-RU" sz="2400" i="1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endParaRPr lang="ru-RU" sz="2000" dirty="0" smtClean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000" dirty="0" smtClean="0">
                <a:solidFill>
                  <a:schemeClr val="accent1"/>
                </a:solidFill>
                <a:latin typeface="+mn-lt"/>
              </a:rPr>
              <a:t>пространственно-временная организация </a:t>
            </a:r>
            <a:r>
              <a:rPr lang="ru-RU" sz="2000" dirty="0" err="1" smtClean="0">
                <a:solidFill>
                  <a:schemeClr val="accent1"/>
                </a:solidFill>
                <a:latin typeface="+mn-lt"/>
              </a:rPr>
              <a:t>аутичного</a:t>
            </a:r>
            <a:r>
              <a:rPr lang="ru-RU" sz="2000" dirty="0" smtClean="0">
                <a:solidFill>
                  <a:schemeClr val="accent1"/>
                </a:solidFill>
                <a:latin typeface="+mn-lt"/>
              </a:rPr>
              <a:t> ребенка в школе;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chemeClr val="accent1"/>
                </a:solidFill>
                <a:latin typeface="+mn-lt"/>
              </a:rPr>
              <a:t>  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000" dirty="0" smtClean="0">
                <a:solidFill>
                  <a:schemeClr val="accent1"/>
                </a:solidFill>
                <a:latin typeface="+mn-lt"/>
              </a:rPr>
              <a:t>создание устойчивого адекватного стереотипа школьного поведения;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ru-RU" sz="2000" dirty="0" smtClean="0">
              <a:solidFill>
                <a:schemeClr val="accent1"/>
              </a:solidFill>
              <a:latin typeface="+mn-lt"/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000" dirty="0" smtClean="0">
                <a:solidFill>
                  <a:schemeClr val="accent1"/>
                </a:solidFill>
                <a:latin typeface="+mn-lt"/>
              </a:rPr>
              <a:t>необходима помощь в организации себя во времени; 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ru-RU" sz="2000" dirty="0" smtClean="0">
              <a:solidFill>
                <a:schemeClr val="accent1"/>
              </a:solidFill>
              <a:latin typeface="+mn-lt"/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000" dirty="0" smtClean="0">
                <a:solidFill>
                  <a:schemeClr val="accent1"/>
                </a:solidFill>
                <a:latin typeface="+mn-lt"/>
              </a:rPr>
              <a:t>среда, в которой живет и учится </a:t>
            </a:r>
            <a:r>
              <a:rPr lang="ru-RU" sz="2000" dirty="0" err="1" smtClean="0">
                <a:solidFill>
                  <a:schemeClr val="accent1"/>
                </a:solidFill>
                <a:latin typeface="+mn-lt"/>
              </a:rPr>
              <a:t>аутичный</a:t>
            </a:r>
            <a:r>
              <a:rPr lang="ru-RU" sz="2000" dirty="0" smtClean="0">
                <a:solidFill>
                  <a:schemeClr val="accent1"/>
                </a:solidFill>
                <a:latin typeface="+mn-lt"/>
              </a:rPr>
              <a:t> ребенок, должна иметь максимально проработанную смысловую структуру;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000" dirty="0" smtClean="0">
                <a:solidFill>
                  <a:schemeClr val="accent1"/>
                </a:solidFill>
                <a:latin typeface="+mn-lt"/>
              </a:rPr>
              <a:t> 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000" dirty="0" smtClean="0">
                <a:solidFill>
                  <a:schemeClr val="accent1"/>
                </a:solidFill>
                <a:latin typeface="+mn-lt"/>
              </a:rPr>
              <a:t>важно предоставить ребенку возможность участвовать в общих экскурсиях, в организации праздников и концертов, даже если это участие пассивно; 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ru-RU" sz="2000" dirty="0" smtClean="0">
              <a:solidFill>
                <a:schemeClr val="accent1"/>
              </a:solidFill>
              <a:latin typeface="+mn-lt"/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000" dirty="0" smtClean="0">
                <a:solidFill>
                  <a:schemeClr val="accent1"/>
                </a:solidFill>
                <a:latin typeface="+mn-lt"/>
              </a:rPr>
              <a:t>необходима специальная индивидуальная программа физического развития.</a:t>
            </a:r>
          </a:p>
          <a:p>
            <a:pPr>
              <a:lnSpc>
                <a:spcPct val="80000"/>
              </a:lnSpc>
            </a:pPr>
            <a:endParaRPr lang="ru-RU" sz="2400" dirty="0" smtClean="0">
              <a:solidFill>
                <a:schemeClr val="accent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3000" y="1066800"/>
            <a:ext cx="76962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Протяни руку помощи </a:t>
            </a:r>
            <a:br>
              <a:rPr lang="ru-RU" sz="44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</a:br>
            <a:r>
              <a:rPr lang="ru-RU" sz="44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«особым детям», чтобы </a:t>
            </a:r>
            <a:br>
              <a:rPr lang="ru-RU" sz="44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</a:br>
            <a:r>
              <a:rPr lang="ru-RU" sz="44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у детей с ограниченными возможностями, возможности стали безграничными.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4884738"/>
            <a:ext cx="3505200" cy="197326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СТАТИСТИКА</a:t>
            </a:r>
          </a:p>
        </p:txBody>
      </p:sp>
      <p:sp>
        <p:nvSpPr>
          <p:cNvPr id="614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030288" y="1163638"/>
            <a:ext cx="7808912" cy="5360987"/>
          </a:xfrm>
          <a:noFill/>
        </p:spPr>
        <p:txBody>
          <a:bodyPr/>
          <a:lstStyle/>
          <a:p>
            <a:pPr algn="just" eaLnBrk="1" hangingPunct="1">
              <a:lnSpc>
                <a:spcPct val="95000"/>
              </a:lnSpc>
              <a:spcBef>
                <a:spcPct val="15000"/>
              </a:spcBef>
              <a:buSzTx/>
              <a:buFontTx/>
              <a:buNone/>
            </a:pPr>
            <a:r>
              <a:rPr kumimoji="1" lang="en-US" smtClean="0"/>
              <a:t>   </a:t>
            </a:r>
            <a:r>
              <a:rPr kumimoji="1" lang="ru-RU" smtClean="0"/>
              <a:t>		</a:t>
            </a:r>
            <a:r>
              <a:rPr lang="ru-RU" sz="2400" b="0" smtClean="0">
                <a:solidFill>
                  <a:srgbClr val="0066CC"/>
                </a:solidFill>
                <a:latin typeface="Comic Sans MS" pitchFamily="66" charset="0"/>
              </a:rPr>
              <a:t>На сегодняшний день  в мире официально зарегистрировано 6,5 миллионов</a:t>
            </a:r>
            <a:r>
              <a:rPr lang="en-US" sz="2400" b="0" smtClean="0">
                <a:solidFill>
                  <a:srgbClr val="0066CC"/>
                </a:solidFill>
                <a:latin typeface="Comic Sans MS" pitchFamily="66" charset="0"/>
              </a:rPr>
              <a:t> </a:t>
            </a:r>
            <a:r>
              <a:rPr lang="ru-RU" sz="2400" b="0" smtClean="0">
                <a:solidFill>
                  <a:srgbClr val="0066CC"/>
                </a:solidFill>
                <a:latin typeface="Comic Sans MS" pitchFamily="66" charset="0"/>
              </a:rPr>
              <a:t>аутистов.  </a:t>
            </a:r>
            <a:r>
              <a:rPr lang="en-US" sz="2400" b="0" smtClean="0">
                <a:solidFill>
                  <a:srgbClr val="0066CC"/>
                </a:solidFill>
                <a:latin typeface="Comic Sans MS" pitchFamily="66" charset="0"/>
              </a:rPr>
              <a:t/>
            </a:r>
            <a:br>
              <a:rPr lang="en-US" sz="2400" b="0" smtClean="0">
                <a:solidFill>
                  <a:srgbClr val="0066CC"/>
                </a:solidFill>
                <a:latin typeface="Comic Sans MS" pitchFamily="66" charset="0"/>
              </a:rPr>
            </a:br>
            <a:r>
              <a:rPr lang="en-US" sz="2400" b="0" smtClean="0">
                <a:solidFill>
                  <a:srgbClr val="0066CC"/>
                </a:solidFill>
                <a:latin typeface="Comic Sans MS" pitchFamily="66" charset="0"/>
              </a:rPr>
              <a:t>      </a:t>
            </a:r>
            <a:r>
              <a:rPr lang="ru-RU" sz="2400" b="0" smtClean="0">
                <a:solidFill>
                  <a:srgbClr val="0066CC"/>
                </a:solidFill>
                <a:latin typeface="Comic Sans MS" pitchFamily="66" charset="0"/>
              </a:rPr>
              <a:t>Только за последние 30 лет статистика этого заболевания резко увеличилась: </a:t>
            </a:r>
          </a:p>
          <a:p>
            <a:pPr algn="just" eaLnBrk="1" hangingPunct="1">
              <a:lnSpc>
                <a:spcPct val="95000"/>
              </a:lnSpc>
              <a:spcBef>
                <a:spcPct val="15000"/>
              </a:spcBef>
              <a:buSzTx/>
              <a:buFontTx/>
              <a:buNone/>
            </a:pPr>
            <a:r>
              <a:rPr lang="ru-RU" sz="2400" b="0" smtClean="0">
                <a:solidFill>
                  <a:srgbClr val="0066CC"/>
                </a:solidFill>
                <a:latin typeface="Comic Sans MS" pitchFamily="66" charset="0"/>
              </a:rPr>
              <a:t>	по данным «Всемирной</a:t>
            </a:r>
            <a:r>
              <a:rPr lang="en-US" sz="2400" b="0" smtClean="0">
                <a:solidFill>
                  <a:srgbClr val="0066CC"/>
                </a:solidFill>
                <a:latin typeface="Comic Sans MS" pitchFamily="66" charset="0"/>
              </a:rPr>
              <a:t> </a:t>
            </a:r>
            <a:r>
              <a:rPr lang="ru-RU" sz="2400" b="0" smtClean="0">
                <a:solidFill>
                  <a:srgbClr val="0066CC"/>
                </a:solidFill>
                <a:latin typeface="Comic Sans MS" pitchFamily="66" charset="0"/>
              </a:rPr>
              <a:t>организации аутизма», </a:t>
            </a:r>
            <a:r>
              <a:rPr lang="ru-RU" sz="2400" smtClean="0">
                <a:solidFill>
                  <a:srgbClr val="0066CC"/>
                </a:solidFill>
                <a:latin typeface="Comic Sans MS" pitchFamily="66" charset="0"/>
              </a:rPr>
              <a:t>в 2008 году 1 случай аутизма приходится на</a:t>
            </a:r>
            <a:r>
              <a:rPr lang="en-US" sz="2400" smtClean="0">
                <a:solidFill>
                  <a:srgbClr val="0066CC"/>
                </a:solidFill>
                <a:latin typeface="Comic Sans MS" pitchFamily="66" charset="0"/>
              </a:rPr>
              <a:t> </a:t>
            </a:r>
            <a:r>
              <a:rPr lang="ru-RU" sz="2400" smtClean="0">
                <a:solidFill>
                  <a:srgbClr val="0066CC"/>
                </a:solidFill>
                <a:latin typeface="Comic Sans MS" pitchFamily="66" charset="0"/>
              </a:rPr>
              <a:t> 150 детей</a:t>
            </a:r>
            <a:r>
              <a:rPr lang="ru-RU" sz="2400" b="0" smtClean="0">
                <a:solidFill>
                  <a:srgbClr val="0066CC"/>
                </a:solidFill>
                <a:latin typeface="Comic Sans MS" pitchFamily="66" charset="0"/>
              </a:rPr>
              <a:t>. За десять лет количество детей с аутизмом выросло в 10 раз. </a:t>
            </a:r>
          </a:p>
          <a:p>
            <a:pPr algn="just" eaLnBrk="1" hangingPunct="1">
              <a:lnSpc>
                <a:spcPct val="95000"/>
              </a:lnSpc>
              <a:spcBef>
                <a:spcPct val="15000"/>
              </a:spcBef>
              <a:buSzTx/>
              <a:buFontTx/>
              <a:buNone/>
            </a:pPr>
            <a:r>
              <a:rPr lang="ru-RU" sz="2400" b="0" smtClean="0">
                <a:solidFill>
                  <a:srgbClr val="0066CC"/>
                </a:solidFill>
                <a:latin typeface="Comic Sans MS" pitchFamily="66" charset="0"/>
              </a:rPr>
              <a:t>		Аутизм называют болезнью 21 века и главной загадкой третьего тысячелетия. </a:t>
            </a:r>
            <a:endParaRPr lang="en-US" sz="2400" b="0" smtClean="0">
              <a:solidFill>
                <a:srgbClr val="0066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55688" y="228600"/>
            <a:ext cx="7958137" cy="71755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АУТИСТЫ </a:t>
            </a:r>
            <a:r>
              <a:rPr lang="ru-RU" sz="3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/>
              </a:rPr>
              <a:t>–</a:t>
            </a:r>
            <a:r>
              <a:rPr lang="ru-RU" sz="3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ДЕТИ ДОЖДЯ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428625" y="2349500"/>
            <a:ext cx="85344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endParaRPr lang="ru-RU" sz="20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charset="0"/>
            </a:endParaRPr>
          </a:p>
        </p:txBody>
      </p:sp>
      <p:sp>
        <p:nvSpPr>
          <p:cNvPr id="8196" name="Содержимое 7"/>
          <p:cNvSpPr>
            <a:spLocks/>
          </p:cNvSpPr>
          <p:nvPr/>
        </p:nvSpPr>
        <p:spPr bwMode="auto">
          <a:xfrm>
            <a:off x="1676400" y="5715000"/>
            <a:ext cx="6705600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SzPct val="85000"/>
              <a:buFont typeface="Wingdings" pitchFamily="2" charset="2"/>
              <a:buNone/>
            </a:pPr>
            <a:r>
              <a:rPr lang="ru-RU" sz="2400" b="0">
                <a:solidFill>
                  <a:srgbClr val="0066CC"/>
                </a:solidFill>
                <a:latin typeface="Comic Sans MS" pitchFamily="66" charset="0"/>
              </a:rPr>
              <a:t>В основном, аутисты </a:t>
            </a:r>
            <a:r>
              <a:rPr lang="ru-RU" sz="2400" b="0">
                <a:solidFill>
                  <a:srgbClr val="0066CC"/>
                </a:solidFill>
                <a:latin typeface="Arial Narrow" pitchFamily="34" charset="0"/>
              </a:rPr>
              <a:t>–</a:t>
            </a:r>
            <a:r>
              <a:rPr lang="ru-RU" sz="2400" b="0">
                <a:solidFill>
                  <a:srgbClr val="0066CC"/>
                </a:solidFill>
                <a:latin typeface="Comic Sans MS" pitchFamily="66" charset="0"/>
              </a:rPr>
              <a:t> мальчики.  </a:t>
            </a:r>
            <a:r>
              <a:rPr lang="en-US" sz="2400" b="0">
                <a:solidFill>
                  <a:srgbClr val="0066CC"/>
                </a:solidFill>
                <a:latin typeface="Comic Sans MS" pitchFamily="66" charset="0"/>
              </a:rPr>
              <a:t/>
            </a:r>
            <a:br>
              <a:rPr lang="en-US" sz="2400" b="0">
                <a:solidFill>
                  <a:srgbClr val="0066CC"/>
                </a:solidFill>
                <a:latin typeface="Comic Sans MS" pitchFamily="66" charset="0"/>
              </a:rPr>
            </a:br>
            <a:r>
              <a:rPr lang="ru-RU" sz="2400" b="0">
                <a:solidFill>
                  <a:srgbClr val="0066CC"/>
                </a:solidFill>
                <a:latin typeface="Comic Sans MS" pitchFamily="66" charset="0"/>
              </a:rPr>
              <a:t>У девочек аутизм встречается редко, 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SzPct val="85000"/>
              <a:buFont typeface="Wingdings" pitchFamily="2" charset="2"/>
              <a:buNone/>
            </a:pPr>
            <a:r>
              <a:rPr lang="ru-RU" sz="2400" b="0">
                <a:solidFill>
                  <a:srgbClr val="0066CC"/>
                </a:solidFill>
                <a:latin typeface="Comic Sans MS" pitchFamily="66" charset="0"/>
              </a:rPr>
              <a:t>5-7 случаев  на 100  человек.</a:t>
            </a:r>
          </a:p>
        </p:txBody>
      </p:sp>
      <p:pic>
        <p:nvPicPr>
          <p:cNvPr id="10" name="Рисунок 9" descr="Рисунок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2209800"/>
            <a:ext cx="2192338" cy="3276600"/>
          </a:xfrm>
          <a:prstGeom prst="rect">
            <a:avLst/>
          </a:prstGeom>
          <a:ln>
            <a:solidFill>
              <a:srgbClr val="FF99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Рисунок1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600" y="1066800"/>
            <a:ext cx="2622550" cy="2432050"/>
          </a:xfrm>
          <a:prstGeom prst="rect">
            <a:avLst/>
          </a:prstGeom>
          <a:ln>
            <a:solidFill>
              <a:srgbClr val="FF99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Рисунок1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8400" y="3810000"/>
            <a:ext cx="2513013" cy="1838325"/>
          </a:xfrm>
          <a:prstGeom prst="rect">
            <a:avLst/>
          </a:prstGeom>
          <a:ln>
            <a:solidFill>
              <a:srgbClr val="FF99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 descr="Рисунок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57600" y="1676400"/>
            <a:ext cx="2301875" cy="3048000"/>
          </a:xfrm>
          <a:prstGeom prst="rect">
            <a:avLst/>
          </a:prstGeom>
          <a:ln>
            <a:solidFill>
              <a:srgbClr val="0066FF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201" name="Picture 15" descr="wate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gray">
          <a:xfrm rot="393398">
            <a:off x="6400800" y="889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16" descr="wate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gray">
          <a:xfrm rot="393398">
            <a:off x="3352800" y="43561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17" descr="wate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gray">
          <a:xfrm rot="393398">
            <a:off x="1066800" y="6858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9150" y="3276600"/>
            <a:ext cx="1822450" cy="28194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55688" y="228600"/>
            <a:ext cx="7958137" cy="71755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Почему АУТИСТЫ </a:t>
            </a:r>
            <a:r>
              <a:rPr lang="ru-RU" sz="3200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/>
              </a:rPr>
              <a:t>–</a:t>
            </a:r>
            <a:r>
              <a:rPr lang="ru-RU" sz="3200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ДЕТИ ДОЖДЯ?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428625" y="2349500"/>
            <a:ext cx="85344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endParaRPr lang="ru-RU" sz="20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charset="0"/>
            </a:endParaRPr>
          </a:p>
        </p:txBody>
      </p:sp>
      <p:pic>
        <p:nvPicPr>
          <p:cNvPr id="9221" name="Picture 9" descr="wat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 rot="393398">
            <a:off x="6480175" y="889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11" descr="wat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 rot="393398">
            <a:off x="533400" y="-2159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Rectangle 12"/>
          <p:cNvSpPr>
            <a:spLocks noChangeArrowheads="1"/>
          </p:cNvSpPr>
          <p:nvPr/>
        </p:nvSpPr>
        <p:spPr bwMode="auto">
          <a:xfrm>
            <a:off x="1066800" y="1371600"/>
            <a:ext cx="7620000" cy="277018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400" b="0">
                <a:solidFill>
                  <a:srgbClr val="0066CC"/>
                </a:solidFill>
                <a:latin typeface="Comic Sans MS" pitchFamily="66" charset="0"/>
              </a:rPr>
              <a:t>«Человек дождя» — так называется известный американский фильм, где главного героя звали Рэймонд, а его брату Чарли (Том Круз) в детстве слышалось его имя как Rain Man (англ. Человек дождя). Рэймонд был по сценарию аутистом с феноменальными математическими способностями. </a:t>
            </a:r>
            <a:r>
              <a:rPr lang="ru-RU" sz="2400" b="0">
                <a:solidFill>
                  <a:srgbClr val="0066CC"/>
                </a:solidFill>
              </a:rPr>
              <a:t>Он запросто производил</a:t>
            </a:r>
            <a:r>
              <a:rPr lang="ru-RU" sz="3200"/>
              <a:t> </a:t>
            </a:r>
          </a:p>
        </p:txBody>
      </p:sp>
      <p:sp>
        <p:nvSpPr>
          <p:cNvPr id="9224" name="Rectangle 16"/>
          <p:cNvSpPr>
            <a:spLocks noChangeArrowheads="1"/>
          </p:cNvSpPr>
          <p:nvPr/>
        </p:nvSpPr>
        <p:spPr bwMode="auto">
          <a:xfrm>
            <a:off x="1219200" y="914400"/>
            <a:ext cx="2149475" cy="6413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chemeClr val="accent1"/>
                </a:solidFill>
                <a:latin typeface="Comic Sans MS" pitchFamily="66" charset="0"/>
              </a:rPr>
              <a:t>1 версия</a:t>
            </a:r>
          </a:p>
        </p:txBody>
      </p:sp>
      <p:sp>
        <p:nvSpPr>
          <p:cNvPr id="9225" name="Rectangle 18"/>
          <p:cNvSpPr>
            <a:spLocks noChangeArrowheads="1"/>
          </p:cNvSpPr>
          <p:nvPr/>
        </p:nvSpPr>
        <p:spPr bwMode="auto">
          <a:xfrm>
            <a:off x="1219200" y="6035675"/>
            <a:ext cx="7162800" cy="82232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0">
                <a:solidFill>
                  <a:srgbClr val="0066CC"/>
                </a:solidFill>
                <a:latin typeface="Comic Sans MS" pitchFamily="66" charset="0"/>
              </a:rPr>
              <a:t>После этой киноленты появилась даже фраза: </a:t>
            </a:r>
            <a:r>
              <a:rPr lang="ru-RU" sz="2400">
                <a:solidFill>
                  <a:srgbClr val="0066CC"/>
                </a:solidFill>
                <a:latin typeface="Comic Sans MS" pitchFamily="66" charset="0"/>
              </a:rPr>
              <a:t>«Гении — это люди дождя». </a:t>
            </a:r>
          </a:p>
        </p:txBody>
      </p:sp>
      <p:sp>
        <p:nvSpPr>
          <p:cNvPr id="9226" name="Rectangle 20"/>
          <p:cNvSpPr>
            <a:spLocks noChangeArrowheads="1"/>
          </p:cNvSpPr>
          <p:nvPr/>
        </p:nvSpPr>
        <p:spPr bwMode="auto">
          <a:xfrm>
            <a:off x="1066800" y="4025900"/>
            <a:ext cx="6019800" cy="19177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0">
                <a:solidFill>
                  <a:srgbClr val="0066CC"/>
                </a:solidFill>
                <a:latin typeface="Comic Sans MS" pitchFamily="66" charset="0"/>
              </a:rPr>
              <a:t>в уме сложнейшие</a:t>
            </a:r>
            <a:r>
              <a:rPr lang="ru-RU" b="0">
                <a:solidFill>
                  <a:srgbClr val="0066CC"/>
                </a:solidFill>
              </a:rPr>
              <a:t> </a:t>
            </a:r>
            <a:r>
              <a:rPr lang="ru-RU" sz="2400" b="0">
                <a:solidFill>
                  <a:srgbClr val="0066CC"/>
                </a:solidFill>
                <a:latin typeface="Comic Sans MS" pitchFamily="66" charset="0"/>
              </a:rPr>
              <a:t>арифметические расчеты. Но в то же время он, словно пятилетний малыш, не в состоянии пойти в магазин за покупками. Его  блестяще играет Дастин Хоффман.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55688" y="228600"/>
            <a:ext cx="7958137" cy="71755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Почему АУТИСТЫ </a:t>
            </a:r>
            <a:r>
              <a:rPr lang="ru-RU" sz="3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/>
              </a:rPr>
              <a:t>–</a:t>
            </a:r>
            <a:r>
              <a:rPr lang="ru-RU" sz="32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ДЕТИ ДОЖДЯ?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428625" y="2349500"/>
            <a:ext cx="85344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endParaRPr lang="ru-RU" sz="200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charset="0"/>
            </a:endParaRPr>
          </a:p>
        </p:txBody>
      </p:sp>
      <p:pic>
        <p:nvPicPr>
          <p:cNvPr id="10244" name="Picture 5" descr="wat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gray">
          <a:xfrm rot="393398">
            <a:off x="6480175" y="889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6" descr="wat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gray">
          <a:xfrm rot="393398">
            <a:off x="3581400" y="5251450"/>
            <a:ext cx="1947863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7" descr="wat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gray">
          <a:xfrm rot="393398">
            <a:off x="533400" y="-2159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Rectangle 10"/>
          <p:cNvSpPr>
            <a:spLocks noChangeArrowheads="1"/>
          </p:cNvSpPr>
          <p:nvPr/>
        </p:nvSpPr>
        <p:spPr bwMode="auto">
          <a:xfrm>
            <a:off x="1295400" y="1787525"/>
            <a:ext cx="7315200" cy="33782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 </a:t>
            </a:r>
            <a:r>
              <a:rPr lang="ru-RU" sz="2400" b="0">
                <a:solidFill>
                  <a:srgbClr val="0066CC"/>
                </a:solidFill>
                <a:latin typeface="Comic Sans MS" pitchFamily="66" charset="0"/>
              </a:rPr>
              <a:t>«Людьми дождя" их звали задолго до одноимённого фильма. Было замечено, что в большинстве своём аутисты очень любят смотреть на дождь - только без грозы, грома и молнии. Для примера: все "нормальные" люди, когда хочется побыть наедине, тоже к дождю неравнодушны. </a:t>
            </a:r>
          </a:p>
          <a:p>
            <a:pPr algn="l"/>
            <a:endParaRPr lang="ru-RU" sz="2400">
              <a:solidFill>
                <a:srgbClr val="0066CC"/>
              </a:solidFill>
              <a:latin typeface="Comic Sans MS" pitchFamily="66" charset="0"/>
            </a:endParaRPr>
          </a:p>
          <a:p>
            <a:pPr algn="l"/>
            <a:r>
              <a:rPr lang="ru-RU" sz="2400">
                <a:solidFill>
                  <a:srgbClr val="0066CC"/>
                </a:solidFill>
                <a:latin typeface="Comic Sans MS" pitchFamily="66" charset="0"/>
              </a:rPr>
              <a:t>Аутисты "наедине" всегда...</a:t>
            </a:r>
          </a:p>
        </p:txBody>
      </p:sp>
      <p:sp>
        <p:nvSpPr>
          <p:cNvPr id="10248" name="Rectangle 12"/>
          <p:cNvSpPr>
            <a:spLocks noChangeArrowheads="1"/>
          </p:cNvSpPr>
          <p:nvPr/>
        </p:nvSpPr>
        <p:spPr bwMode="auto">
          <a:xfrm>
            <a:off x="1295400" y="1066800"/>
            <a:ext cx="2149475" cy="6413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chemeClr val="accent1"/>
                </a:solidFill>
                <a:latin typeface="Comic Sans MS" pitchFamily="66" charset="0"/>
              </a:rPr>
              <a:t>2 версия</a:t>
            </a:r>
          </a:p>
        </p:txBody>
      </p:sp>
      <p:pic>
        <p:nvPicPr>
          <p:cNvPr id="10249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4043363"/>
            <a:ext cx="3048000" cy="273843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pic>
        <p:nvPicPr>
          <p:cNvPr id="10250" name="Picture 14" descr="wate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gray">
          <a:xfrm>
            <a:off x="228600" y="4419600"/>
            <a:ext cx="274637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15" descr="wat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gray">
          <a:xfrm rot="393398">
            <a:off x="6480175" y="52578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100262"/>
            <a:ext cx="3008312" cy="566738"/>
          </a:xfrm>
        </p:spPr>
        <p:txBody>
          <a:bodyPr/>
          <a:lstStyle/>
          <a:p>
            <a:pPr algn="ctr"/>
            <a:r>
              <a:rPr lang="ru-RU" sz="2800" dirty="0" smtClean="0">
                <a:latin typeface="Arial Black" pitchFamily="34" charset="0"/>
              </a:rPr>
              <a:t>Тони </a:t>
            </a:r>
            <a:r>
              <a:rPr lang="ru-RU" sz="2800" dirty="0" err="1" smtClean="0">
                <a:latin typeface="Arial Black" pitchFamily="34" charset="0"/>
              </a:rPr>
              <a:t>Брекстон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1027" name="Picture 3" descr="C:\Users\Администратор\Desktop\rexfeatures_1042018b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76800" y="1066800"/>
            <a:ext cx="3810000" cy="55017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Сильвестр</a:t>
            </a:r>
            <a:r>
              <a:rPr lang="ru-RU" dirty="0" smtClean="0"/>
              <a:t> Сталлоне</a:t>
            </a:r>
            <a:endParaRPr lang="ru-RU" dirty="0"/>
          </a:p>
        </p:txBody>
      </p:sp>
      <p:pic>
        <p:nvPicPr>
          <p:cNvPr id="2050" name="Picture 2" descr="C:\Users\Администратор\Desktop\c3a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1" y="1135381"/>
            <a:ext cx="6997234" cy="52654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Наталья Водянова</a:t>
            </a:r>
            <a:endParaRPr lang="ru-RU" dirty="0"/>
          </a:p>
        </p:txBody>
      </p:sp>
      <p:pic>
        <p:nvPicPr>
          <p:cNvPr id="3074" name="Picture 2" descr="C:\Users\Администратор\Desktop\218363--637x0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99" y="1752601"/>
            <a:ext cx="7701323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37TGp_bizpeople_light_ani">
  <a:themeElements>
    <a:clrScheme name="437TGp_bizpeople_light_ani 1">
      <a:dk1>
        <a:srgbClr val="30311D"/>
      </a:dk1>
      <a:lt1>
        <a:srgbClr val="FFFFFF"/>
      </a:lt1>
      <a:dk2>
        <a:srgbClr val="003366"/>
      </a:dk2>
      <a:lt2>
        <a:srgbClr val="DDDDDD"/>
      </a:lt2>
      <a:accent1>
        <a:srgbClr val="7E52CC"/>
      </a:accent1>
      <a:accent2>
        <a:srgbClr val="4A9ACC"/>
      </a:accent2>
      <a:accent3>
        <a:srgbClr val="FFFFFF"/>
      </a:accent3>
      <a:accent4>
        <a:srgbClr val="272817"/>
      </a:accent4>
      <a:accent5>
        <a:srgbClr val="C0B3E2"/>
      </a:accent5>
      <a:accent6>
        <a:srgbClr val="428BB9"/>
      </a:accent6>
      <a:hlink>
        <a:srgbClr val="4582A7"/>
      </a:hlink>
      <a:folHlink>
        <a:srgbClr val="B2AF7A"/>
      </a:folHlink>
    </a:clrScheme>
    <a:fontScheme name="437TGp_bizpeople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8575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8575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437TGp_bizpeople_light_ani 1">
        <a:dk1>
          <a:srgbClr val="30311D"/>
        </a:dk1>
        <a:lt1>
          <a:srgbClr val="FFFFFF"/>
        </a:lt1>
        <a:dk2>
          <a:srgbClr val="003366"/>
        </a:dk2>
        <a:lt2>
          <a:srgbClr val="DDDDDD"/>
        </a:lt2>
        <a:accent1>
          <a:srgbClr val="7E52CC"/>
        </a:accent1>
        <a:accent2>
          <a:srgbClr val="4A9ACC"/>
        </a:accent2>
        <a:accent3>
          <a:srgbClr val="FFFFFF"/>
        </a:accent3>
        <a:accent4>
          <a:srgbClr val="272817"/>
        </a:accent4>
        <a:accent5>
          <a:srgbClr val="C0B3E2"/>
        </a:accent5>
        <a:accent6>
          <a:srgbClr val="428BB9"/>
        </a:accent6>
        <a:hlink>
          <a:srgbClr val="4582A7"/>
        </a:hlink>
        <a:folHlink>
          <a:srgbClr val="B2AF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37TGp_bizpeople_light_ani 2">
        <a:dk1>
          <a:srgbClr val="000000"/>
        </a:dk1>
        <a:lt1>
          <a:srgbClr val="FFFFFF"/>
        </a:lt1>
        <a:dk2>
          <a:srgbClr val="702424"/>
        </a:dk2>
        <a:lt2>
          <a:srgbClr val="C0C0C0"/>
        </a:lt2>
        <a:accent1>
          <a:srgbClr val="54BBBE"/>
        </a:accent1>
        <a:accent2>
          <a:srgbClr val="E49514"/>
        </a:accent2>
        <a:accent3>
          <a:srgbClr val="FFFFFF"/>
        </a:accent3>
        <a:accent4>
          <a:srgbClr val="000000"/>
        </a:accent4>
        <a:accent5>
          <a:srgbClr val="B3DADB"/>
        </a:accent5>
        <a:accent6>
          <a:srgbClr val="CF8711"/>
        </a:accent6>
        <a:hlink>
          <a:srgbClr val="6C9A42"/>
        </a:hlink>
        <a:folHlink>
          <a:srgbClr val="82AB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37TGp_bizpeople_light_ani 3">
        <a:dk1>
          <a:srgbClr val="003366"/>
        </a:dk1>
        <a:lt1>
          <a:srgbClr val="FFFFFF"/>
        </a:lt1>
        <a:dk2>
          <a:srgbClr val="000000"/>
        </a:dk2>
        <a:lt2>
          <a:srgbClr val="DDDDDD"/>
        </a:lt2>
        <a:accent1>
          <a:srgbClr val="438ACB"/>
        </a:accent1>
        <a:accent2>
          <a:srgbClr val="32A287"/>
        </a:accent2>
        <a:accent3>
          <a:srgbClr val="FFFFFF"/>
        </a:accent3>
        <a:accent4>
          <a:srgbClr val="002A56"/>
        </a:accent4>
        <a:accent5>
          <a:srgbClr val="B0C4E2"/>
        </a:accent5>
        <a:accent6>
          <a:srgbClr val="2C927A"/>
        </a:accent6>
        <a:hlink>
          <a:srgbClr val="729943"/>
        </a:hlink>
        <a:folHlink>
          <a:srgbClr val="82B4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437TGp_bizpeople_light_ani</Template>
  <TotalTime>508</TotalTime>
  <Words>855</Words>
  <Application>Microsoft Office PowerPoint</Application>
  <PresentationFormat>Экран (4:3)</PresentationFormat>
  <Paragraphs>112</Paragraphs>
  <Slides>23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437TGp_bizpeople_light_ani</vt:lpstr>
      <vt:lpstr> Загадка третьего тысячелетия</vt:lpstr>
      <vt:lpstr>Презентация PowerPoint</vt:lpstr>
      <vt:lpstr>СТАТИСТИКА</vt:lpstr>
      <vt:lpstr>АУТИСТЫ – ДЕТИ ДОЖДЯ</vt:lpstr>
      <vt:lpstr>Почему АУТИСТЫ – ДЕТИ ДОЖДЯ?</vt:lpstr>
      <vt:lpstr>Почему АУТИСТЫ – ДЕТИ ДОЖДЯ?</vt:lpstr>
      <vt:lpstr>Тони Брекстон</vt:lpstr>
      <vt:lpstr>Сильвестр Сталлоне</vt:lpstr>
      <vt:lpstr>Наталья Водянова</vt:lpstr>
      <vt:lpstr>Джон Траволта</vt:lpstr>
      <vt:lpstr>Константин Меладзе</vt:lpstr>
      <vt:lpstr>Анна Нетрбко</vt:lpstr>
      <vt:lpstr>Специальный федеральный государственный стандарт специального образования детей с нарушениями развития аутистического спектра.</vt:lpstr>
      <vt:lpstr>Реализация права детей с аутизмом на образование</vt:lpstr>
      <vt:lpstr>Формы школьного образования, показанные детям с аутизмом</vt:lpstr>
      <vt:lpstr>АУТИЗМ:</vt:lpstr>
      <vt:lpstr>Особые образовательные потребности детей с аутизмом</vt:lpstr>
      <vt:lpstr>Особые образовательные потребности детей с аутизмом</vt:lpstr>
      <vt:lpstr>Особые образовательные потребности детей с аутизмом</vt:lpstr>
      <vt:lpstr>Презентация PowerPoint</vt:lpstr>
      <vt:lpstr> ОСОБЕННОСТИ ОРГАНИЗАЦИИ ПРОЦЕССА ОБУЧЕНИЯ АУТИЧНОГО РЕБЕНКА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Администратор</dc:creator>
  <cp:lastModifiedBy>Admin</cp:lastModifiedBy>
  <cp:revision>94</cp:revision>
  <cp:lastPrinted>1601-01-01T00:00:00Z</cp:lastPrinted>
  <dcterms:created xsi:type="dcterms:W3CDTF">1601-01-01T00:00:00Z</dcterms:created>
  <dcterms:modified xsi:type="dcterms:W3CDTF">2019-12-15T18:09:10Z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