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58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9" autoAdjust="0"/>
    <p:restoredTop sz="94700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0790B-C112-4639-8E29-1BD88D56DADC}" type="datetimeFigureOut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789DA-05B9-4FCB-92D1-876C8DDBF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524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EDC92-D9F3-466A-A1EF-808CF59A392C}" type="datetimeFigureOut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10D73-0CA0-4B47-955F-2C9CCC272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790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2C328-0071-4085-A0C7-FF3F75C7C0C5}" type="datetimeFigureOut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25C87-8D72-4CDB-A136-0F28620C36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79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CA182-5887-4988-99C7-8B7792F60147}" type="datetimeFigureOut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B1A37-636A-43EE-8673-F7040E70C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66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874DD-339D-4B03-A76D-3BE853A46033}" type="datetimeFigureOut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54B70-856A-4237-BB81-0EE8C56E3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468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F12A8-5C25-4996-8355-432586192A06}" type="datetimeFigureOut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22CF5-9B1C-4EC6-B657-0C8B4060B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659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38AE1-EA9D-40DA-8082-40CB7857BFB9}" type="datetimeFigureOut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B4CC7-9744-4E79-912D-5EFC27856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48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834FD-7601-4017-8ABB-8F54144A9520}" type="datetimeFigureOut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E0CF-9BA3-4912-B00C-6852F9673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395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1548C-730E-490B-A5C3-36603DD2894D}" type="datetimeFigureOut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CFB87-7FF8-4A9D-9B93-D5E21ECE2C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435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80B5B-114C-4687-8129-93A289AE5868}" type="datetimeFigureOut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5D146-080E-4B6C-BEB2-E42D504616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217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D3592-4D23-4E63-8631-B70CD7A2EF3F}" type="datetimeFigureOut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0660F-8313-4577-B21B-D9BB394BDA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587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83B26B-0F75-40C9-8E57-8B02696B6D8D}" type="datetimeFigureOut">
              <a:rPr lang="ru-RU"/>
              <a:pPr>
                <a:defRPr/>
              </a:pPr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1F51F2-D8C8-4143-A76A-84706C7C5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хрень\Женя\hello_html_m4ca5b0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801938"/>
            <a:ext cx="4752975" cy="348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0600" y="548680"/>
            <a:ext cx="8280920" cy="212365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/>
              <a:t>«Употребление предлогов в речи»</a:t>
            </a:r>
            <a:endParaRPr lang="ru-RU" sz="6600" dirty="0"/>
          </a:p>
        </p:txBody>
      </p:sp>
      <p:sp>
        <p:nvSpPr>
          <p:cNvPr id="2054" name="Прямоугольник 4"/>
          <p:cNvSpPr>
            <a:spLocks noChangeArrowheads="1"/>
          </p:cNvSpPr>
          <p:nvPr/>
        </p:nvSpPr>
        <p:spPr bwMode="auto">
          <a:xfrm>
            <a:off x="5003800" y="4529138"/>
            <a:ext cx="41338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ru-RU" altLang="ru-RU">
                <a:ea typeface="Calibri" pitchFamily="34" charset="0"/>
                <a:cs typeface="Times New Roman" pitchFamily="18" charset="0"/>
              </a:rPr>
              <a:t>Подготовила: воспитатель группы № 7 </a:t>
            </a:r>
          </a:p>
          <a:p>
            <a:pPr algn="r">
              <a:lnSpc>
                <a:spcPct val="150000"/>
              </a:lnSpc>
            </a:pPr>
            <a:r>
              <a:rPr lang="ru-RU" altLang="ru-RU">
                <a:ea typeface="Calibri" pitchFamily="34" charset="0"/>
                <a:cs typeface="Times New Roman" pitchFamily="18" charset="0"/>
              </a:rPr>
              <a:t>общеобразовательной направленности</a:t>
            </a:r>
          </a:p>
          <a:p>
            <a:pPr algn="r">
              <a:lnSpc>
                <a:spcPct val="150000"/>
              </a:lnSpc>
            </a:pPr>
            <a:r>
              <a:rPr lang="ru-RU" altLang="ru-RU">
                <a:ea typeface="Calibri" pitchFamily="34" charset="0"/>
                <a:cs typeface="Times New Roman" pitchFamily="18" charset="0"/>
              </a:rPr>
              <a:t>МБДОУ № 22 пгт Кавалерово</a:t>
            </a:r>
          </a:p>
          <a:p>
            <a:pPr algn="r">
              <a:lnSpc>
                <a:spcPct val="150000"/>
              </a:lnSpc>
            </a:pPr>
            <a:r>
              <a:rPr lang="ru-RU" altLang="ru-RU">
                <a:ea typeface="Calibri" pitchFamily="34" charset="0"/>
                <a:cs typeface="Times New Roman" pitchFamily="18" charset="0"/>
              </a:rPr>
              <a:t>Козменко Т.П</a:t>
            </a:r>
            <a:r>
              <a:rPr lang="ru-RU" altLang="ru-RU" sz="1100" b="1">
                <a:ea typeface="Calibri" pitchFamily="34" charset="0"/>
                <a:cs typeface="Times New Roman" pitchFamily="18" charset="0"/>
              </a:rPr>
              <a:t>.</a:t>
            </a:r>
            <a:endParaRPr lang="ru-RU" altLang="ru-RU" sz="11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дрей\Desktop\хрень\Женя\depositphotos_97803958-stock-illustration-boy-in-plaid-shirt-wit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338" y="3006725"/>
            <a:ext cx="3636962" cy="355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0825" y="333375"/>
            <a:ext cx="8281988" cy="25542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Дети часто не осознают смысловую значимость предлогов, не выделяют из как отдельные слова, поэтому в речи они могут либо пропускать слова, либо соединять их с последующим словом.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Группа 5"/>
          <p:cNvGrpSpPr>
            <a:grpSpLocks/>
          </p:cNvGrpSpPr>
          <p:nvPr/>
        </p:nvGrpSpPr>
        <p:grpSpPr bwMode="auto">
          <a:xfrm>
            <a:off x="900113" y="1557338"/>
            <a:ext cx="7272337" cy="4953000"/>
            <a:chOff x="0" y="0"/>
            <a:chExt cx="5972175" cy="400050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0"/>
              <a:ext cx="2733824" cy="952683"/>
            </a:xfrm>
            <a:prstGeom prst="roundRect">
              <a:avLst/>
            </a:prstGeom>
            <a:ln w="381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ru-RU" sz="1400">
                  <a:latin typeface="Times New Roman"/>
                  <a:ea typeface="Calibri"/>
                  <a:cs typeface="Times New Roman"/>
                </a:rPr>
                <a:t>Перемещать различные предметы в пространстве</a:t>
              </a:r>
              <a:endParaRPr lang="ru-RU" sz="1100">
                <a:ea typeface="Calibri"/>
                <a:cs typeface="Times New Roman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0" y="1009100"/>
              <a:ext cx="2733824" cy="952684"/>
            </a:xfrm>
            <a:prstGeom prst="roundRect">
              <a:avLst/>
            </a:prstGeom>
            <a:ln w="381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ru-RU" sz="1400">
                  <a:latin typeface="Times New Roman"/>
                  <a:ea typeface="Calibri"/>
                  <a:cs typeface="Times New Roman"/>
                </a:rPr>
                <a:t>Определять положение предмета, изображенного на картинке</a:t>
              </a:r>
              <a:endParaRPr lang="ru-RU" sz="1100">
                <a:ea typeface="Calibri"/>
                <a:cs typeface="Times New Roman"/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0" y="2019483"/>
              <a:ext cx="2733824" cy="952684"/>
            </a:xfrm>
            <a:prstGeom prst="roundRect">
              <a:avLst/>
            </a:prstGeom>
            <a:ln w="381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ru-RU" sz="1400">
                  <a:latin typeface="Times New Roman"/>
                  <a:ea typeface="Calibri"/>
                  <a:cs typeface="Times New Roman"/>
                </a:rPr>
                <a:t>По-разному располагать изображение предмета относительно другого предмета в плоскости</a:t>
              </a:r>
              <a:endParaRPr lang="ru-RU" sz="1100">
                <a:ea typeface="Calibri"/>
                <a:cs typeface="Times New Roman"/>
              </a:endParaRP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0" y="3047816"/>
              <a:ext cx="2733824" cy="952684"/>
            </a:xfrm>
            <a:prstGeom prst="roundRect">
              <a:avLst/>
            </a:prstGeom>
            <a:ln w="381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ru-RU" sz="1400">
                  <a:latin typeface="Times New Roman"/>
                  <a:ea typeface="Calibri"/>
                  <a:cs typeface="Times New Roman"/>
                </a:rPr>
                <a:t>Узнавать и употреблять предлог в устной речи без зрительной опоры</a:t>
              </a:r>
              <a:endParaRPr lang="ru-RU" sz="1100">
                <a:ea typeface="Calibri"/>
                <a:cs typeface="Times New Roman"/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3514731" y="1324524"/>
              <a:ext cx="2457444" cy="1295034"/>
            </a:xfrm>
            <a:prstGeom prst="roundRect">
              <a:avLst/>
            </a:prstGeom>
            <a:ln w="381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ru-RU" sz="1400">
                  <a:latin typeface="Times New Roman"/>
                  <a:ea typeface="Calibri"/>
                  <a:cs typeface="Times New Roman"/>
                </a:rPr>
                <a:t>Вырабатывать навыки осознанного и уместного употребления предлогов в соответствии с контекстом высказывания</a:t>
              </a:r>
              <a:endParaRPr lang="ru-RU" sz="1100">
                <a:ea typeface="Calibri"/>
                <a:cs typeface="Times New Roman"/>
              </a:endParaRPr>
            </a:p>
          </p:txBody>
        </p:sp>
        <p:sp>
          <p:nvSpPr>
            <p:cNvPr id="12" name="Стрелка вправо 11"/>
            <p:cNvSpPr/>
            <p:nvPr/>
          </p:nvSpPr>
          <p:spPr>
            <a:xfrm>
              <a:off x="2838119" y="600075"/>
              <a:ext cx="438038" cy="2675975"/>
            </a:xfrm>
            <a:prstGeom prst="rightArrow">
              <a:avLst/>
            </a:prstGeom>
            <a:ln w="381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7938" y="260350"/>
            <a:ext cx="9136062" cy="12001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Рекомендации для родителей</a:t>
            </a: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Для работы над смысловым значением предлогов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(памятка)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3815916" y="5501809"/>
            <a:ext cx="4824536" cy="1200329"/>
          </a:xfrm>
          <a:prstGeom prst="round2Diag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31540" y="4149080"/>
            <a:ext cx="4824536" cy="1200329"/>
          </a:xfrm>
          <a:prstGeom prst="round2Diag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938" y="260350"/>
            <a:ext cx="9136062" cy="12001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Рекомендации для родителей</a:t>
            </a: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Для работы над смысловым значением предлогов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(памятка)</a:t>
            </a:r>
            <a:endParaRPr lang="ru-RU" sz="2400" dirty="0"/>
          </a:p>
        </p:txBody>
      </p:sp>
      <p:pic>
        <p:nvPicPr>
          <p:cNvPr id="512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1533525"/>
            <a:ext cx="7223125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0" name="TextBox 1"/>
          <p:cNvSpPr txBox="1">
            <a:spLocks noChangeArrowheads="1"/>
          </p:cNvSpPr>
          <p:nvPr/>
        </p:nvSpPr>
        <p:spPr bwMode="auto">
          <a:xfrm>
            <a:off x="431800" y="4149725"/>
            <a:ext cx="48244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b="1"/>
              <a:t>Используйте изображения для определения расположения предмета.</a:t>
            </a:r>
          </a:p>
          <a:p>
            <a:pPr algn="ctr"/>
            <a:r>
              <a:rPr lang="ru-RU" altLang="ru-RU" b="1"/>
              <a:t>(Например, анализированные изображения при чтении сказок и тд.)</a:t>
            </a:r>
          </a:p>
        </p:txBody>
      </p:sp>
      <p:sp>
        <p:nvSpPr>
          <p:cNvPr id="5131" name="TextBox 2"/>
          <p:cNvSpPr txBox="1">
            <a:spLocks noChangeArrowheads="1"/>
          </p:cNvSpPr>
          <p:nvPr/>
        </p:nvSpPr>
        <p:spPr bwMode="auto">
          <a:xfrm>
            <a:off x="3816350" y="5640388"/>
            <a:ext cx="49323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b="1"/>
              <a:t>Наглядная демонстрация взаимодействия предметов в пространстве (ваза/цветок, мяч/коробочка, любая игрушка/сумочка и тд.)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938" y="260350"/>
            <a:ext cx="9136062" cy="8001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Игры для закрепления работы над предлогами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(Используются в педагогической деятельности ДОУ, рекомендуется использовать дома) </a:t>
            </a:r>
            <a:endParaRPr lang="ru-RU" dirty="0"/>
          </a:p>
        </p:txBody>
      </p:sp>
      <p:pic>
        <p:nvPicPr>
          <p:cNvPr id="6147" name="Picture 3" descr="C:\Users\Андрей\Desktop\хрень\Женя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651000"/>
            <a:ext cx="1762125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 rot="21257053">
            <a:off x="3379786" y="1266825"/>
            <a:ext cx="2571845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0">
                  <a:solidFill>
                    <a:srgbClr val="009900"/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ndara" panose="020E0502030303020204" pitchFamily="34" charset="0"/>
                <a:cs typeface="Estrangelo Edessa" panose="03080600000000000000" pitchFamily="66" charset="0"/>
              </a:rPr>
              <a:t>«Прятки»</a:t>
            </a:r>
            <a:endParaRPr lang="ru-RU" sz="3600" b="1" dirty="0">
              <a:ln w="19050">
                <a:solidFill>
                  <a:srgbClr val="009900"/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andara" panose="020E0502030303020204" pitchFamily="34" charset="0"/>
              <a:cs typeface="Estrangelo Edessa" panose="03080600000000000000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3808" y="2177568"/>
            <a:ext cx="6048672" cy="132343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</a:t>
            </a:r>
            <a:r>
              <a:rPr lang="ru-RU" sz="2400" dirty="0">
                <a:latin typeface="+mn-lt"/>
                <a:cs typeface="+mn-cs"/>
              </a:rPr>
              <a:t>- </a:t>
            </a:r>
            <a:r>
              <a:rPr lang="ru-RU" sz="2400" b="1" dirty="0">
                <a:latin typeface="+mn-lt"/>
                <a:cs typeface="+mn-cs"/>
              </a:rPr>
              <a:t>За что вы спрячетесь? – </a:t>
            </a:r>
            <a:r>
              <a:rPr lang="ru-RU" sz="2800" b="1" dirty="0">
                <a:solidFill>
                  <a:srgbClr val="00682F"/>
                </a:solidFill>
                <a:latin typeface="+mn-lt"/>
                <a:cs typeface="+mn-cs"/>
              </a:rPr>
              <a:t>ЗА</a:t>
            </a:r>
            <a:r>
              <a:rPr lang="ru-RU" sz="2400" b="1" dirty="0">
                <a:latin typeface="+mn-lt"/>
                <a:cs typeface="+mn-cs"/>
              </a:rPr>
              <a:t> деревом!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- Откуда вы потом выйдете? – </a:t>
            </a:r>
            <a:r>
              <a:rPr lang="ru-RU" sz="2800" b="1" dirty="0">
                <a:solidFill>
                  <a:srgbClr val="00682F"/>
                </a:solidFill>
                <a:latin typeface="+mn-lt"/>
                <a:cs typeface="+mn-cs"/>
              </a:rPr>
              <a:t>Из-за </a:t>
            </a:r>
            <a:r>
              <a:rPr lang="ru-RU" sz="2400" b="1" dirty="0">
                <a:latin typeface="+mn-lt"/>
                <a:cs typeface="+mn-cs"/>
              </a:rPr>
              <a:t>дерева!</a:t>
            </a:r>
          </a:p>
        </p:txBody>
      </p:sp>
      <p:sp>
        <p:nvSpPr>
          <p:cNvPr id="11" name="Прямоугольник 10"/>
          <p:cNvSpPr/>
          <p:nvPr/>
        </p:nvSpPr>
        <p:spPr>
          <a:xfrm rot="21257053">
            <a:off x="1156155" y="3680323"/>
            <a:ext cx="6531395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0">
                  <a:solidFill>
                    <a:srgbClr val="009900"/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ndara" panose="020E0502030303020204" pitchFamily="34" charset="0"/>
                <a:cs typeface="Estrangelo Edessa" panose="03080600000000000000" pitchFamily="66" charset="0"/>
              </a:rPr>
              <a:t>«Кто это, где живет?»</a:t>
            </a:r>
          </a:p>
        </p:txBody>
      </p:sp>
      <p:pic>
        <p:nvPicPr>
          <p:cNvPr id="6153" name="Picture 7" descr="C:\Users\Андрей\Desktop\хрень\Женя\114924616_large______4xx__8_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788" y="4398963"/>
            <a:ext cx="172402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475657" y="5157191"/>
            <a:ext cx="3190051" cy="89255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– Где Живет собака?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– </a:t>
            </a:r>
            <a:r>
              <a:rPr lang="ru-RU" sz="2800" b="1" dirty="0">
                <a:solidFill>
                  <a:srgbClr val="00682F"/>
                </a:solidFill>
                <a:latin typeface="+mn-lt"/>
                <a:cs typeface="+mn-cs"/>
              </a:rPr>
              <a:t>В</a:t>
            </a:r>
            <a:r>
              <a:rPr lang="ru-RU" sz="2400" b="1" dirty="0">
                <a:latin typeface="+mn-lt"/>
                <a:cs typeface="+mn-cs"/>
              </a:rPr>
              <a:t> конуре!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ндрей\Desktop\хрень\Женя\hello_html_m7590fef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716338"/>
            <a:ext cx="7591425" cy="182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32497" y="1484784"/>
            <a:ext cx="787901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gradFill flip="none" rotWithShape="1">
                  <a:gsLst>
                    <a:gs pos="0">
                      <a:srgbClr val="00B050">
                        <a:shade val="30000"/>
                        <a:satMod val="115000"/>
                      </a:srgbClr>
                    </a:gs>
                    <a:gs pos="50000">
                      <a:srgbClr val="00B050">
                        <a:shade val="67500"/>
                        <a:satMod val="115000"/>
                      </a:srgbClr>
                    </a:gs>
                    <a:gs pos="100000">
                      <a:srgbClr val="00B05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215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Arial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6</cp:revision>
  <dcterms:created xsi:type="dcterms:W3CDTF">2019-10-28T05:25:27Z</dcterms:created>
  <dcterms:modified xsi:type="dcterms:W3CDTF">2019-10-28T06:38:26Z</dcterms:modified>
</cp:coreProperties>
</file>