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  <p:sldMasterId id="2147483918" r:id="rId2"/>
    <p:sldMasterId id="2147483990" r:id="rId3"/>
  </p:sldMasterIdLst>
  <p:sldIdLst>
    <p:sldId id="290" r:id="rId4"/>
    <p:sldId id="281" r:id="rId5"/>
    <p:sldId id="258" r:id="rId6"/>
    <p:sldId id="257" r:id="rId7"/>
    <p:sldId id="264" r:id="rId8"/>
    <p:sldId id="265" r:id="rId9"/>
    <p:sldId id="266" r:id="rId10"/>
    <p:sldId id="267" r:id="rId11"/>
    <p:sldId id="271" r:id="rId12"/>
    <p:sldId id="259" r:id="rId13"/>
    <p:sldId id="269" r:id="rId14"/>
    <p:sldId id="277" r:id="rId15"/>
    <p:sldId id="276" r:id="rId16"/>
    <p:sldId id="274" r:id="rId17"/>
    <p:sldId id="284" r:id="rId18"/>
    <p:sldId id="278" r:id="rId19"/>
    <p:sldId id="282" r:id="rId20"/>
    <p:sldId id="283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130425"/>
            <a:ext cx="7086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988" y="3886200"/>
            <a:ext cx="599281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274638"/>
            <a:ext cx="16954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74638"/>
            <a:ext cx="49339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130425"/>
            <a:ext cx="7086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988" y="3886200"/>
            <a:ext cx="599281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274638"/>
            <a:ext cx="16954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74638"/>
            <a:ext cx="49339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600200"/>
            <a:ext cx="6705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600200"/>
            <a:ext cx="6705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labs.ru/30&#8211;35/Location&#8211;35.html" TargetMode="Externa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20.xml"/><Relationship Id="rId5" Type="http://schemas.openxmlformats.org/officeDocument/2006/relationships/hyperlink" Target="http://www.newscrimea.ru/35-batareya-sevastopol/" TargetMode="External"/><Relationship Id="rId4" Type="http://schemas.openxmlformats.org/officeDocument/2006/relationships/hyperlink" Target="http://35batery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3608" y="1700808"/>
            <a:ext cx="7848872" cy="223224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Героические страницы обороны города Севастополя»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4725144"/>
            <a:ext cx="3312368" cy="1401019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Разработчик:</a:t>
            </a:r>
          </a:p>
          <a:p>
            <a:pPr marL="0" indent="0">
              <a:buNone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Сёмкин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Алексей Борисович, учитель истории и обществознания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МБОУ СОШ №12 с. Майкопского им.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А.В.Суворова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0096966"/>
      </p:ext>
    </p:extLst>
  </p:cSld>
  <p:clrMapOvr>
    <a:masterClrMapping/>
  </p:clrMapOvr>
  <p:transition advTm="10827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8072494" cy="1071570"/>
          </a:xfrm>
        </p:spPr>
        <p:txBody>
          <a:bodyPr/>
          <a:lstStyle/>
          <a:p>
            <a:pPr marL="4763" indent="-4763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Героическая и трагическая оборона Севастополя подошла к концу… </a:t>
            </a:r>
          </a:p>
        </p:txBody>
      </p:sp>
      <p:pic>
        <p:nvPicPr>
          <p:cNvPr id="4" name="Содержимое 3" descr="DSCN0320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2071678"/>
            <a:ext cx="6034617" cy="4025897"/>
          </a:xfrm>
        </p:spPr>
      </p:pic>
    </p:spTree>
    <p:custDataLst>
      <p:tags r:id="rId1"/>
    </p:custDataLst>
  </p:cSld>
  <p:clrMapOvr>
    <a:masterClrMapping/>
  </p:clrMapOvr>
  <p:transition advTm="7412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5409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 обороны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357298"/>
            <a:ext cx="7472386" cy="4768865"/>
          </a:xfrm>
        </p:spPr>
        <p:txBody>
          <a:bodyPr/>
          <a:lstStyle/>
          <a:p>
            <a:pPr marL="4763" indent="-4763" algn="just">
              <a:buNone/>
            </a:pPr>
            <a:r>
              <a:rPr lang="ru-RU" sz="2000" dirty="0" smtClean="0"/>
              <a:t>Но наибольшая трагедия Севастополя не в том, как и какой ценой он защищался, а в том, как он пал. Эту тему многие годы обходят в официальной трактовке истории, которая гласит, что 29 июня 1942 года в глубинах 35 батареи состоялся совет штабов Черноморского флота и Приморской армии, где было принято решение о прекращении обороны и эвакуации… командования. </a:t>
            </a:r>
          </a:p>
          <a:p>
            <a:pPr marL="4763" indent="-4763" algn="just">
              <a:buNone/>
            </a:pPr>
            <a:r>
              <a:rPr lang="ru-RU" sz="2000" dirty="0" smtClean="0"/>
              <a:t>Десятки тысяч чудовищно измученных, израненных и практически безоружных бойцов, лишенных даже возможности оказывать сопротивление, попали в немецкий плен. 1 июля 1942 года 35-я батарея выпустила последние 6 снарядов прямой наводкой по наступающей пехоте противника, и в ночь на 2 июля командир батареи капитан </a:t>
            </a:r>
            <a:r>
              <a:rPr lang="ru-RU" sz="2000" dirty="0" err="1" smtClean="0"/>
              <a:t>Лещенко</a:t>
            </a:r>
            <a:r>
              <a:rPr lang="ru-RU" sz="2000" dirty="0" smtClean="0"/>
              <a:t> организовал подрыв батареи. Бой в сохранившихся помещениях цитадели продолжался до 9 июля, когда противник пустил в подземную крепость ядовитые газы... </a:t>
            </a:r>
          </a:p>
          <a:p>
            <a:pPr marL="4763" indent="-4763" algn="just">
              <a:buNone/>
            </a:pPr>
            <a:endParaRPr lang="ru-RU" sz="2000" dirty="0" smtClean="0"/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1190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85729"/>
            <a:ext cx="7258072" cy="4929222"/>
          </a:xfrm>
        </p:spPr>
        <p:txBody>
          <a:bodyPr/>
          <a:lstStyle/>
          <a:p>
            <a:pPr marL="4763" indent="-4763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Приказом Народного комиссара Военно-морского флота от четвертого декабря 1943 года башенная береговая батарея № 35 была исключена из состава Военно-морского флота, как погибшая при выполнении боевых заданий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Tm="7982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9"/>
            <a:ext cx="7329510" cy="2786082"/>
          </a:xfrm>
        </p:spPr>
        <p:txBody>
          <a:bodyPr/>
          <a:lstStyle/>
          <a:p>
            <a:pPr marL="4763" indent="-4763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Оборона Севастополя вошла в историю не только как эпопея грандиозного подвига, но и как самая ожесточенная в истории войн артиллерийская дуэль…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876"/>
            <a:ext cx="4286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585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2082792"/>
          </a:xfrm>
        </p:spPr>
        <p:txBody>
          <a:bodyPr/>
          <a:lstStyle/>
          <a:p>
            <a:r>
              <a:rPr lang="ru-RU" sz="2000" dirty="0" smtClean="0"/>
              <a:t>В последние десятилетия XX века резко возрос интерес к тем давним героическим событиям. В этих местах стали проводиться встречи ветеранов, а также действовали различные поисковые отряды. Стали достоянием гласности и некоторые ранее неизвестные страницы обороны города и роль, которую сыграла в ней 35 батарея</a:t>
            </a:r>
          </a:p>
        </p:txBody>
      </p:sp>
      <p:pic>
        <p:nvPicPr>
          <p:cNvPr id="4" name="Содержимое 3" descr="DSCN0306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916" y="2428875"/>
            <a:ext cx="4929717" cy="3697288"/>
          </a:xfrm>
        </p:spPr>
      </p:pic>
    </p:spTree>
    <p:custDataLst>
      <p:tags r:id="rId1"/>
    </p:custDataLst>
  </p:cSld>
  <p:clrMapOvr>
    <a:masterClrMapping/>
  </p:clrMapOvr>
  <p:transition advTm="13153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2547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«35 береговая батарея»</a:t>
            </a:r>
            <a:endParaRPr lang="ru-RU" sz="4000" dirty="0"/>
          </a:p>
        </p:txBody>
      </p:sp>
      <p:pic>
        <p:nvPicPr>
          <p:cNvPr id="5" name="Содержимое 4" descr="музей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3108" y="1142984"/>
            <a:ext cx="5715040" cy="3929074"/>
          </a:xfrm>
        </p:spPr>
      </p:pic>
      <p:sp>
        <p:nvSpPr>
          <p:cNvPr id="6" name="Прямоугольник 5"/>
          <p:cNvSpPr/>
          <p:nvPr/>
        </p:nvSpPr>
        <p:spPr>
          <a:xfrm>
            <a:off x="1071538" y="5214950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В июне 2007 года группа севастопольцев-активистов создала «Учреждение объединения граждан «35 Береговая батарея», выиграв в конкурсе и получив земельный участок специально под сооружение музейно-мемориального комплекса. Все работы производились исключительно за счет народных пожертвований и силами неравнодушных жителей</a:t>
            </a:r>
            <a:endParaRPr lang="ru-RU" sz="1400" b="1" i="1" dirty="0"/>
          </a:p>
        </p:txBody>
      </p:sp>
    </p:spTree>
    <p:custDataLst>
      <p:tags r:id="rId1"/>
    </p:custDataLst>
  </p:cSld>
  <p:clrMapOvr>
    <a:masterClrMapping/>
  </p:clrMapOvr>
  <p:transition advTm="13058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2547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«35 береговая батарея»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357298"/>
            <a:ext cx="7615262" cy="4768865"/>
          </a:xfrm>
        </p:spPr>
        <p:txBody>
          <a:bodyPr/>
          <a:lstStyle/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  <a:p>
            <a:pPr marL="4763" indent="19050" algn="just">
              <a:buNone/>
            </a:pPr>
            <a:endParaRPr lang="ru-RU" sz="2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500702"/>
            <a:ext cx="71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Музей «35 береговая батарея» - одна из достопримечательностей Севастополя, расположена в районе </a:t>
            </a:r>
            <a:r>
              <a:rPr lang="ru-RU" sz="1400" b="1" i="1" dirty="0" err="1" smtClean="0"/>
              <a:t>Голубой</a:t>
            </a:r>
            <a:r>
              <a:rPr lang="ru-RU" sz="1400" b="1" i="1" dirty="0" smtClean="0"/>
              <a:t> бухты.</a:t>
            </a:r>
            <a:endParaRPr lang="ru-RU" sz="1400" b="1" i="1" dirty="0"/>
          </a:p>
        </p:txBody>
      </p:sp>
      <p:pic>
        <p:nvPicPr>
          <p:cNvPr id="1027" name="Picture 3" descr="C:\Documents and Settings\1\Рабочий стол\урок мультимедиа\35.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142984"/>
            <a:ext cx="6500858" cy="4181475"/>
          </a:xfrm>
          <a:prstGeom prst="rect">
            <a:avLst/>
          </a:prstGeom>
          <a:noFill/>
        </p:spPr>
      </p:pic>
    </p:spTree>
  </p:cSld>
  <p:clrMapOvr>
    <a:masterClrMapping/>
  </p:clrMapOvr>
  <p:transition advTm="4842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400948" cy="857256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Музейного историко-мемориального комплекса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algn="just"/>
            <a:r>
              <a:rPr lang="ru-RU" sz="2000" b="1" dirty="0" smtClean="0"/>
              <a:t>Массив 35 батареи</a:t>
            </a:r>
            <a:r>
              <a:rPr lang="ru-RU" sz="2000" dirty="0" smtClean="0"/>
              <a:t>. Защищённые казематированные помещения 35-й ББ.</a:t>
            </a:r>
          </a:p>
          <a:p>
            <a:pPr algn="just"/>
            <a:r>
              <a:rPr lang="ru-RU" sz="2000" b="1" dirty="0" smtClean="0"/>
              <a:t>Пантеон памяти. </a:t>
            </a:r>
            <a:r>
              <a:rPr lang="ru-RU" sz="2000" dirty="0" smtClean="0"/>
              <a:t>Создан для увековечивания памяти о последних защитниках Севастополя.</a:t>
            </a:r>
          </a:p>
          <a:p>
            <a:pPr algn="just"/>
            <a:r>
              <a:rPr lang="ru-RU" sz="2000" b="1" dirty="0" smtClean="0"/>
              <a:t>Некрополь.</a:t>
            </a:r>
            <a:r>
              <a:rPr lang="ru-RU" sz="2000" dirty="0" smtClean="0"/>
              <a:t> Место захоронения останков бойцов, найденных на рубежах обороны города.</a:t>
            </a:r>
          </a:p>
          <a:p>
            <a:pPr algn="just"/>
            <a:r>
              <a:rPr lang="ru-RU" sz="2000" b="1" dirty="0" smtClean="0"/>
              <a:t>Позиция 1-й башни</a:t>
            </a:r>
            <a:r>
              <a:rPr lang="ru-RU" sz="2000" dirty="0" smtClean="0"/>
              <a:t>. Место расположения 305-мм двухорудийной бронебашенной установки «МБ-2-12».</a:t>
            </a:r>
          </a:p>
          <a:p>
            <a:pPr algn="just"/>
            <a:r>
              <a:rPr lang="ru-RU" sz="2000" b="1" dirty="0" smtClean="0"/>
              <a:t>Позиция 2-й башни</a:t>
            </a:r>
            <a:r>
              <a:rPr lang="ru-RU" sz="2000" dirty="0" smtClean="0"/>
              <a:t>. Место расположения 305-мм двухорудийной бронебашенной установки «МБ-2-12». 17 декабря 1941 г.</a:t>
            </a:r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9254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858180" cy="92869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Объекты Музейного историко-мемориального комплекса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71612"/>
            <a:ext cx="7329510" cy="4572031"/>
          </a:xfrm>
        </p:spPr>
        <p:txBody>
          <a:bodyPr/>
          <a:lstStyle/>
          <a:p>
            <a:pPr algn="just"/>
            <a:r>
              <a:rPr lang="ru-RU" sz="2000" b="1" dirty="0" smtClean="0"/>
              <a:t>Памятник-карта СОР </a:t>
            </a:r>
            <a:r>
              <a:rPr lang="ru-RU" sz="2000" dirty="0" smtClean="0"/>
              <a:t>(Севастопольского оборонительного района). Чугунная рельефная карта укрепсооружений Севастопольского Оборонительного района 1941-1942 гг. </a:t>
            </a:r>
          </a:p>
          <a:p>
            <a:pPr algn="just"/>
            <a:r>
              <a:rPr lang="ru-RU" sz="2000" b="1" dirty="0" smtClean="0"/>
              <a:t>Часовня во имя Архистратига Михаила.</a:t>
            </a:r>
            <a:r>
              <a:rPr lang="ru-RU" sz="2000" dirty="0" smtClean="0"/>
              <a:t> Под спудом часовни покоятся останки 6-ти бойцов, найденных при строительстве храма.</a:t>
            </a:r>
          </a:p>
          <a:p>
            <a:pPr algn="just"/>
            <a:r>
              <a:rPr lang="ru-RU" sz="2000" b="1" dirty="0" smtClean="0"/>
              <a:t>Фрагменты бруствера с перечнем воинских частей оборонявших Севастополь.</a:t>
            </a:r>
          </a:p>
          <a:p>
            <a:pPr algn="just"/>
            <a:r>
              <a:rPr lang="ru-RU" sz="2000" b="1" dirty="0" smtClean="0"/>
              <a:t>Командно-дальномерный пост (КДП).</a:t>
            </a:r>
            <a:r>
              <a:rPr lang="ru-RU" sz="2000" dirty="0" smtClean="0"/>
              <a:t> Был связан с основным массивом батареи 200-метровым подземным коридором (потерной). </a:t>
            </a:r>
          </a:p>
          <a:p>
            <a:pPr algn="just"/>
            <a:r>
              <a:rPr lang="ru-RU" sz="2000" b="1" dirty="0" smtClean="0"/>
              <a:t>Братская могила. </a:t>
            </a:r>
            <a:r>
              <a:rPr lang="ru-RU" sz="2000" dirty="0" smtClean="0"/>
              <a:t>Место захоронения личного состава 2-й орудийной башни, погибшего при взрыве 17 декабря 1941 г.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12387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огонь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custDataLst>
      <p:tags r:id="rId1"/>
    </p:custDataLst>
  </p:cSld>
  <p:clrMapOvr>
    <a:masterClrMapping/>
  </p:clrMapOvr>
  <p:transition advTm="6849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929066"/>
            <a:ext cx="7400948" cy="2197097"/>
          </a:xfrm>
        </p:spPr>
        <p:txBody>
          <a:bodyPr/>
          <a:lstStyle/>
          <a:p>
            <a:pPr marL="0" indent="357188" algn="just">
              <a:buNone/>
            </a:pPr>
            <a:r>
              <a:rPr lang="ru-RU" sz="2000" dirty="0" smtClean="0"/>
              <a:t>Более 70-ти лет минуло со дня окончания легендарной обороны Севастополя. Время берет свое, мирная жизнь неузнаваемо преобразила город. Но есть в Севастополе место, практически не тронутое ветрами перемен. Место, которое чудом сохранило для потомков дух того времени. Это место – 35-я береговая батарея. 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1028" name="Picture 4" descr="K:\урок мультимедиа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28604"/>
            <a:ext cx="7288213" cy="309721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487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5409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Использованная литература и Интернет-ресурсы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ru-RU" sz="2000" dirty="0" smtClean="0"/>
              <a:t>Дорош, Е. «Нас не слышит «Земля»...: (О последних днях обороны Севастополя вспоминает Р.С. </a:t>
            </a:r>
            <a:r>
              <a:rPr lang="ru-RU" sz="2000" dirty="0" err="1" smtClean="0"/>
              <a:t>Холодняк</a:t>
            </a:r>
            <a:r>
              <a:rPr lang="ru-RU" sz="2000" dirty="0" smtClean="0"/>
              <a:t>, защитница 35-й батареи)/ Е. Дорош //Пенсионный курьер. 2011 г., 28 октября. </a:t>
            </a:r>
          </a:p>
          <a:p>
            <a:r>
              <a:rPr lang="ru-RU" sz="2000" dirty="0" smtClean="0"/>
              <a:t>Маношин, И. С. Героическая трагедия: О последних днях обороны Севастополя (29 июня — 12 июля 1942) / И.С. Маношин. — Симферополь: Таврида, 2001.</a:t>
            </a:r>
          </a:p>
          <a:p>
            <a:pPr algn="just"/>
            <a:r>
              <a:rPr lang="ru-RU" sz="2000" dirty="0" err="1" smtClean="0"/>
              <a:t>Смульская</a:t>
            </a:r>
            <a:r>
              <a:rPr lang="ru-RU" sz="2000" dirty="0" smtClean="0"/>
              <a:t> Л.М. Последние бои за Севастополь (июнь–июль 1942 г.) // Вестник Национального музея героической обороны и освобождения Севастополя. </a:t>
            </a:r>
            <a:r>
              <a:rPr lang="ru-RU" sz="2000" dirty="0" err="1" smtClean="0"/>
              <a:t>Вып</a:t>
            </a:r>
            <a:r>
              <a:rPr lang="ru-RU" sz="2000" dirty="0" smtClean="0"/>
              <a:t>. 1. — Симферополь, 2009.</a:t>
            </a:r>
          </a:p>
          <a:p>
            <a:pPr algn="just"/>
            <a:r>
              <a:rPr lang="ru-RU" sz="2000" dirty="0" smtClean="0"/>
              <a:t>Щербакова, Е. Пантеон памяти — героям!: (О музейном историко–мемориальном комплексе на тридцать пятой батарее) / Е. Щербакова // Регион — Севастополь. — 2011. — 8 июля.</a:t>
            </a:r>
          </a:p>
          <a:p>
            <a:pPr algn="just"/>
            <a:endParaRPr lang="ru-RU" sz="2000" dirty="0" smtClean="0"/>
          </a:p>
          <a:p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8647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Использованная литература и Интернет-ресурсы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r>
              <a:rPr lang="ru-RU" sz="2000" dirty="0" smtClean="0"/>
              <a:t>Шестаков, Н. Запоздавшие письма из ада: документальная драма Севастополя / Н.С. Шестаков.— Севастополь: Вебер, 2010.</a:t>
            </a:r>
          </a:p>
          <a:p>
            <a:r>
              <a:rPr lang="ru-RU" sz="2000" dirty="0" err="1" smtClean="0"/>
              <a:t>Ярошевская</a:t>
            </a:r>
            <a:r>
              <a:rPr lang="ru-RU" sz="2000" dirty="0" smtClean="0"/>
              <a:t>, Т. 35-я береговая батарея — мемориалу и пантеону памяти быть!: (О батарее на мысе Херсонес и ее защитниках) / Т. </a:t>
            </a:r>
            <a:r>
              <a:rPr lang="ru-RU" sz="2000" dirty="0" err="1" smtClean="0"/>
              <a:t>Ярошевская</a:t>
            </a:r>
            <a:r>
              <a:rPr lang="ru-RU" sz="2000" dirty="0" smtClean="0"/>
              <a:t> // Слава Севастополя. — 2006. — 14 декабря.</a:t>
            </a:r>
          </a:p>
          <a:p>
            <a:r>
              <a:rPr lang="ru-RU" sz="2000" u="sng" dirty="0" smtClean="0">
                <a:hlinkClick r:id="rId3"/>
              </a:rPr>
              <a:t>http://www.bellabs.ru/30–35/Location–35.html</a:t>
            </a:r>
            <a:r>
              <a:rPr lang="ru-RU" sz="2000" u="sng" dirty="0" smtClean="0"/>
              <a:t> - </a:t>
            </a:r>
            <a:r>
              <a:rPr lang="ru-RU" sz="2000" dirty="0" smtClean="0"/>
              <a:t>башенные береговые батареи Севастополя</a:t>
            </a:r>
          </a:p>
          <a:p>
            <a:r>
              <a:rPr lang="en-US" sz="2000" dirty="0" smtClean="0">
                <a:hlinkClick r:id="rId4"/>
              </a:rPr>
              <a:t>http://35batery.ru/</a:t>
            </a:r>
            <a:r>
              <a:rPr lang="ru-RU" sz="2000" dirty="0" smtClean="0"/>
              <a:t>  - бронебашенная береговая батарея № 35</a:t>
            </a:r>
          </a:p>
          <a:p>
            <a:r>
              <a:rPr lang="en-US" sz="2000" dirty="0" smtClean="0">
                <a:hlinkClick r:id="rId5"/>
              </a:rPr>
              <a:t>http://www.newscrimea.ru/35-batareya-sevastopol/</a:t>
            </a:r>
            <a:r>
              <a:rPr lang="ru-RU" sz="2000" dirty="0" smtClean="0"/>
              <a:t>  - новый Крым</a:t>
            </a:r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961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8286776" cy="128588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Защитникам Севастополя, шагнувшим в бессмертие, посвящается…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SCN031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2000240"/>
            <a:ext cx="6286543" cy="4143403"/>
          </a:xfrm>
        </p:spPr>
      </p:pic>
    </p:spTree>
    <p:custDataLst>
      <p:tags r:id="rId1"/>
    </p:custDataLst>
  </p:cSld>
  <p:clrMapOvr>
    <a:masterClrMapping/>
  </p:clrMapOvr>
  <p:transition advTm="625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929066"/>
            <a:ext cx="2928958" cy="2286016"/>
          </a:xfrm>
        </p:spPr>
        <p:txBody>
          <a:bodyPr>
            <a:normAutofit/>
          </a:bodyPr>
          <a:lstStyle/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357290" y="285728"/>
            <a:ext cx="7329510" cy="2286016"/>
          </a:xfrm>
        </p:spPr>
        <p:txBody>
          <a:bodyPr/>
          <a:lstStyle/>
          <a:p>
            <a:pPr marL="0" indent="14288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в 1941 году немецкие войска вторглись на территорию Крыма и подошли к Севастополю, их ждал поистине «теплый прием». Защитники города держали оборону больше 250-ти дней и ночей, и только в июле 1942 года он был захвачен оккупантами, которые потеряли здесь около 300 тысяч своих солдат и офицеров. Но самые трагические события разыгрались в районе мыса Херсонес, где находилась 35 береговая батарея.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2050" name="Picture 2" descr="C:\Documents and Settings\1\Рабочий стол\урок мультимедиа\памятн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500306"/>
            <a:ext cx="5214974" cy="3643338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786578" y="4929198"/>
            <a:ext cx="214314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Памятник героям обороны 35-й береговой батареи.</a:t>
            </a: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тоит у дороги к пляжам бухты Казачья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13028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296974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Строительство батареи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571612"/>
            <a:ext cx="7329510" cy="4554551"/>
          </a:xfrm>
        </p:spPr>
        <p:txBody>
          <a:bodyPr/>
          <a:lstStyle/>
          <a:p>
            <a:pPr marL="0" indent="14288" algn="just">
              <a:buNone/>
            </a:pPr>
            <a:r>
              <a:rPr lang="ru-RU" sz="2000" dirty="0" smtClean="0"/>
              <a:t>35 береговая батарея на полуострове Херсонес строилась с 1913 года. Революция и гражданская война прервали строительство, которое было завершено только в 1928 году. Колоссальное сооружение, уходящее в землю на 27 метров, могло выдержать попадание трех 2-тонных авиабомб в одну точку и было защищено от проникновения всех видов отравляющих веществ. Две орудийные башни, изготовленные в 1914-1916 гг. на </a:t>
            </a:r>
            <a:r>
              <a:rPr lang="ru-RU" sz="2000" dirty="0" err="1" smtClean="0"/>
              <a:t>Обуховском</a:t>
            </a:r>
            <a:r>
              <a:rPr lang="ru-RU" sz="2000" dirty="0" smtClean="0"/>
              <a:t> заводе были оснащены четырьмя 305-мм орудиями. Батарея могла удерживать круговую оборону, зона обстрела суши достигала на севере Бахчисарая, на юге – Симеиза. Приборы управления стрельбой находились на глубине 25 метров.</a:t>
            </a:r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13191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15304" cy="785818"/>
          </a:xfrm>
        </p:spPr>
        <p:txBody>
          <a:bodyPr/>
          <a:lstStyle/>
          <a:p>
            <a:pPr algn="just"/>
            <a:endParaRPr lang="ru-RU" sz="2000" dirty="0"/>
          </a:p>
        </p:txBody>
      </p:sp>
      <p:pic>
        <p:nvPicPr>
          <p:cNvPr id="6" name="Содержимое 5" descr="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571480"/>
            <a:ext cx="7429552" cy="5526095"/>
          </a:xfrm>
        </p:spPr>
      </p:pic>
    </p:spTree>
    <p:custDataLst>
      <p:tags r:id="rId1"/>
    </p:custDataLst>
  </p:cSld>
  <p:clrMapOvr>
    <a:masterClrMapping/>
  </p:clrMapOvr>
  <p:transition advTm="782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Начало обороны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marL="4763" indent="-4763" algn="just">
              <a:buNone/>
            </a:pPr>
            <a:r>
              <a:rPr lang="ru-RU" sz="2000" dirty="0" smtClean="0"/>
              <a:t>Оборона Севастополя началась 30 октября 1941 года, защитники города выдержали три штурма и непрерывные ежедневные бои, артобстрелы и авианалеты. Земля в Севастополе в буквальном смысле начинена металлом и пропитана кровью настолько, что после войны пришлось завозить эшелоны чернозема, чтобы приживить молодые деревья. Немецкие генералы и фортификаторы неоднократно признавали, что «форт Максим Горький-1» (под таким названием в немецких документах фигурировала севастопольская береговая батарея 30) и «форт Максим Горький-2» (севастопольская береговая батарея 35) являлись подлинными шедеврами инженерного искусства» и что именно они «в силу своих исключительных качеств смогли отсрочить падение Севастополя более чем на полгода».</a:t>
            </a:r>
            <a:endParaRPr lang="ru-RU" sz="2000" dirty="0"/>
          </a:p>
        </p:txBody>
      </p:sp>
    </p:spTree>
    <p:custDataLst>
      <p:tags r:id="rId1"/>
    </p:custDataLst>
  </p:cSld>
  <p:clrMapOvr>
    <a:masterClrMapping/>
  </p:clrMapOvr>
  <p:transition advTm="20534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2857496"/>
            <a:ext cx="3714776" cy="3143272"/>
          </a:xfrm>
        </p:spPr>
        <p:txBody>
          <a:bodyPr/>
          <a:lstStyle/>
          <a:p>
            <a:pPr indent="357188" algn="just"/>
            <a:r>
              <a:rPr lang="ru-RU" sz="2000" dirty="0" smtClean="0"/>
              <a:t>Здесь каждый участник обороны ежедневно совершал подвиг. Но у 35 батареи была особая роль. Условия местности не позволяли немцам взять город штурмом, пока не сдались два ключевых объекта обороны: </a:t>
            </a:r>
            <a:r>
              <a:rPr lang="ru-RU" sz="2000" dirty="0" err="1" smtClean="0"/>
              <a:t>Инкерман</a:t>
            </a:r>
            <a:r>
              <a:rPr lang="ru-RU" sz="2000" dirty="0" smtClean="0"/>
              <a:t> и 35 батарея, уничтожавшая технику и живую силу противника на дальних подступах к городу. </a:t>
            </a:r>
            <a:endParaRPr lang="ru-RU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214686"/>
            <a:ext cx="385765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85852" y="285729"/>
            <a:ext cx="40719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algn="just"/>
            <a:r>
              <a:rPr lang="ru-RU" sz="2000" dirty="0" smtClean="0"/>
              <a:t>Только в начале июня 1942 года батарея выпустила 211 снарядов. Ее не могли уничтожить несколько гитлеровских батарей гаубиц и мортир. Именно для 35 батареи немцы доставили под Севастополь знаменитую суперпушку «Дора» калибра 800 мм.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5429264"/>
            <a:ext cx="40719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Уничтоженная башенная орудийная установка №1 35-й береговой батареи Севастополя.</a:t>
            </a:r>
            <a:endParaRPr lang="ru-RU" sz="1400" b="1" i="1" dirty="0"/>
          </a:p>
        </p:txBody>
      </p:sp>
      <p:pic>
        <p:nvPicPr>
          <p:cNvPr id="11" name="Содержимое 10" descr="заряд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285728"/>
            <a:ext cx="2786082" cy="2000264"/>
          </a:xfrm>
        </p:spPr>
      </p:pic>
      <p:sp>
        <p:nvSpPr>
          <p:cNvPr id="12" name="Прямоугольник 11"/>
          <p:cNvSpPr/>
          <p:nvPr/>
        </p:nvSpPr>
        <p:spPr>
          <a:xfrm>
            <a:off x="5429256" y="2285993"/>
            <a:ext cx="3429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Береговая Батарея 35, выстрел 305  мм. 1942 год</a:t>
            </a:r>
            <a:endParaRPr lang="ru-RU" sz="1400" b="1" i="1" dirty="0"/>
          </a:p>
        </p:txBody>
      </p:sp>
    </p:spTree>
    <p:custDataLst>
      <p:tags r:id="rId1"/>
    </p:custDataLst>
  </p:cSld>
  <p:clrMapOvr>
    <a:masterClrMapping/>
  </p:clrMapOvr>
  <p:transition advTm="2107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358114" cy="108266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 обороны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9"/>
            <a:ext cx="7400948" cy="4714908"/>
          </a:xfrm>
        </p:spPr>
        <p:txBody>
          <a:bodyPr/>
          <a:lstStyle/>
          <a:p>
            <a:pPr marL="4763" indent="357188" algn="just">
              <a:buNone/>
            </a:pPr>
            <a:r>
              <a:rPr lang="ru-RU" sz="2000" dirty="0" smtClean="0"/>
              <a:t>Официальной датой окончания обороны Севастополя считается 3 июля 1942 года, город держался 250 дней. Защитники города отстреливались до последнего патрона, а потом тысячи изможденных, голодных, брошенных на произвол судьбы людей заходили в море и тонули, чтобы не попасть в плен. Об этом свидетельствуют очевидцы и пережившие ужасы плена бойцы из тех 80 тысяч, которые были захвачены немцами. Об этом знают все севастопольцы, об этом знал тогда каждый матрос, но нигде в официальной советской истории это не упоминается.</a:t>
            </a:r>
          </a:p>
          <a:p>
            <a:pPr marL="4763" indent="357188" algn="just">
              <a:buNone/>
            </a:pPr>
            <a:r>
              <a:rPr lang="ru-RU" sz="2000" dirty="0" smtClean="0"/>
              <a:t>Огромное войско, более 100 тысяч человек, было отдано в руки врагу. Колонна военнопленных протянулась через весь Крымский полуостров – когда она входила в Симферополь, ее последние ряды еще находились в Севастополе. Никто не знает, сколько людей, отдавших все силы защите Севастополя, погибли на этой дороге смерти.</a:t>
            </a:r>
          </a:p>
          <a:p>
            <a:pPr marL="4763" indent="19050" algn="just">
              <a:buNone/>
            </a:pPr>
            <a:endParaRPr lang="ru-RU" sz="1600" dirty="0"/>
          </a:p>
        </p:txBody>
      </p:sp>
    </p:spTree>
    <p:custDataLst>
      <p:tags r:id="rId1"/>
    </p:custDataLst>
  </p:cSld>
  <p:clrMapOvr>
    <a:masterClrMapping/>
  </p:clrMapOvr>
  <p:transition advTm="56689">
    <p:comb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.6|1.6|1.1|1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6|1.6|1.4|1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4|1.6|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4|1.8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5|1.5|1.6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9"/>
</p:tagLst>
</file>

<file path=ppt/theme/theme1.xml><?xml version="1.0" encoding="utf-8"?>
<a:theme xmlns:a="http://schemas.openxmlformats.org/drawingml/2006/main" name="Тема1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15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20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905</TotalTime>
  <Words>1351</Words>
  <Application>Microsoft Office PowerPoint</Application>
  <PresentationFormat>Экран (4:3)</PresentationFormat>
  <Paragraphs>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Тема15</vt:lpstr>
      <vt:lpstr>1_Тема15</vt:lpstr>
      <vt:lpstr>Тема20</vt:lpstr>
      <vt:lpstr>Презентация PowerPoint</vt:lpstr>
      <vt:lpstr>Презентация PowerPoint</vt:lpstr>
      <vt:lpstr>Защитникам Севастополя, шагнувшим в бессмертие, посвящается…</vt:lpstr>
      <vt:lpstr>Презентация PowerPoint</vt:lpstr>
      <vt:lpstr>Строительство батареи</vt:lpstr>
      <vt:lpstr>Презентация PowerPoint</vt:lpstr>
      <vt:lpstr>Начало обороны</vt:lpstr>
      <vt:lpstr>Здесь каждый участник обороны ежедневно совершал подвиг. Но у 35 батареи была особая роль. Условия местности не позволяли немцам взять город штурмом, пока не сдались два ключевых объекта обороны: Инкерман и 35 батарея, уничтожавшая технику и живую силу противника на дальних подступах к городу. </vt:lpstr>
      <vt:lpstr>Окончание обороны</vt:lpstr>
      <vt:lpstr>Героическая и трагическая оборона Севастополя подошла к концу… </vt:lpstr>
      <vt:lpstr>Окончание обороны</vt:lpstr>
      <vt:lpstr>Презентация PowerPoint</vt:lpstr>
      <vt:lpstr>Презентация PowerPoint</vt:lpstr>
      <vt:lpstr>В последние десятилетия XX века резко возрос интерес к тем давним героическим событиям. В этих местах стали проводиться встречи ветеранов, а также действовали различные поисковые отряды. Стали достоянием гласности и некоторые ранее неизвестные страницы обороны города и роль, которую сыграла в ней 35 батарея</vt:lpstr>
      <vt:lpstr>Музей «35 береговая батарея»</vt:lpstr>
      <vt:lpstr>Музей «35 береговая батарея»</vt:lpstr>
      <vt:lpstr>Объекты Музейного историко-мемориального комплекса  </vt:lpstr>
      <vt:lpstr>Объекты Музейного историко-мемориального комплекса</vt:lpstr>
      <vt:lpstr>Презентация PowerPoint</vt:lpstr>
      <vt:lpstr>Использованная литература и Интернет-ресурсы</vt:lpstr>
      <vt:lpstr>Использованная литература и 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АРТ - образование.  Всероссийский конкурс «Гордость Отчизны» : Юбилейные даты России в 2015 году (история и культура)</dc:title>
  <dc:creator>Домашний</dc:creator>
  <cp:lastModifiedBy>Домашний</cp:lastModifiedBy>
  <cp:revision>114</cp:revision>
  <dcterms:modified xsi:type="dcterms:W3CDTF">2019-12-15T16:29:29Z</dcterms:modified>
</cp:coreProperties>
</file>