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2" r:id="rId9"/>
    <p:sldId id="273" r:id="rId10"/>
    <p:sldId id="265" r:id="rId11"/>
    <p:sldId id="274" r:id="rId12"/>
    <p:sldId id="266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0A30"/>
    <a:srgbClr val="A50021"/>
    <a:srgbClr val="25259B"/>
    <a:srgbClr val="12B2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>
      <p:cViewPr varScale="1">
        <p:scale>
          <a:sx n="111" d="100"/>
          <a:sy n="111" d="100"/>
        </p:scale>
        <p:origin x="-1620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468560" y="548680"/>
            <a:ext cx="10153128" cy="6192688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500" b="1" dirty="0" smtClean="0">
                <a:ln w="28575"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effectLst>
                  <a:glow rad="139700">
                    <a:srgbClr val="00B0F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Ну ответь скорей, дружок,</a:t>
            </a:r>
          </a:p>
          <a:p>
            <a:pPr algn="ctr"/>
            <a:r>
              <a:rPr lang="ru-RU" sz="4500" b="1" dirty="0" smtClean="0">
                <a:ln w="28575"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effectLst>
                  <a:glow rad="139700">
                    <a:srgbClr val="00B0F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Ты готов начать урок?</a:t>
            </a:r>
          </a:p>
          <a:p>
            <a:pPr algn="ctr"/>
            <a:r>
              <a:rPr lang="ru-RU" sz="4500" b="1" dirty="0" smtClean="0">
                <a:ln w="28575"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effectLst>
                  <a:glow rad="139700">
                    <a:srgbClr val="00B0F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Всё ль на месте?</a:t>
            </a:r>
          </a:p>
          <a:p>
            <a:pPr algn="ctr"/>
            <a:r>
              <a:rPr lang="ru-RU" sz="4500" b="1" dirty="0" smtClean="0">
                <a:ln w="28575"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effectLst>
                  <a:glow rad="139700">
                    <a:srgbClr val="00B0F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Все ли вместе?</a:t>
            </a:r>
          </a:p>
          <a:p>
            <a:pPr algn="ctr"/>
            <a:r>
              <a:rPr lang="ru-RU" sz="4500" b="1" dirty="0" smtClean="0">
                <a:ln w="28575"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effectLst>
                  <a:glow rad="139700">
                    <a:srgbClr val="00B0F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ж, пора нам начинать</a:t>
            </a:r>
          </a:p>
          <a:p>
            <a:pPr algn="ctr"/>
            <a:r>
              <a:rPr lang="ru-RU" sz="4500" b="1" dirty="0" smtClean="0">
                <a:ln w="28575"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effectLst>
                  <a:glow rad="139700">
                    <a:srgbClr val="00B0F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Тему нашу закреплять!</a:t>
            </a:r>
            <a:endParaRPr lang="ru-RU" sz="4500" b="1" dirty="0">
              <a:ln w="28575">
                <a:solidFill>
                  <a:sysClr val="windowText" lastClr="000000"/>
                </a:solidFill>
              </a:ln>
              <a:solidFill>
                <a:srgbClr val="7030A0"/>
              </a:solidFill>
              <a:effectLst>
                <a:glow rad="139700">
                  <a:srgbClr val="00B0F0">
                    <a:alpha val="4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88932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документы\рисунки\1296472502_parovozik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20888"/>
            <a:ext cx="9144000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38077" y="764704"/>
            <a:ext cx="78678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Станция «Парная»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4601576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79512" y="2955"/>
            <a:ext cx="936104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643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123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документы\рисунки\1296472502_parovozik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20888"/>
            <a:ext cx="9144000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43999" y="764704"/>
            <a:ext cx="92320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Станция «</a:t>
            </a:r>
            <a:r>
              <a:rPr lang="ru-RU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Зарядкино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»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4601576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79512" y="2955"/>
            <a:ext cx="936104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033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123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документы\рисунки\1296472502_parovozik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20888"/>
            <a:ext cx="9144000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9537" y="404664"/>
            <a:ext cx="886492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Станция 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«Соревновательная»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4601576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79512" y="2955"/>
            <a:ext cx="936104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643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123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документы\рисунки\1296472502_parovozik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20888"/>
            <a:ext cx="9144000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404664"/>
            <a:ext cx="831349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Станция 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«Самостоятельная»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4601576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79512" y="2955"/>
            <a:ext cx="936104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643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123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99392"/>
            <a:ext cx="9721080" cy="6336704"/>
          </a:xfrm>
        </p:spPr>
        <p:txBody>
          <a:bodyPr/>
          <a:lstStyle/>
          <a:p>
            <a:r>
              <a:rPr lang="ru-RU" sz="4000" b="1" dirty="0" smtClean="0">
                <a:ln w="28575">
                  <a:solidFill>
                    <a:srgbClr val="7030A0"/>
                  </a:solidFill>
                </a:ln>
                <a:solidFill>
                  <a:srgbClr val="25259B"/>
                </a:solidFill>
              </a:rPr>
              <a:t>      </a:t>
            </a:r>
            <a:r>
              <a:rPr lang="ru-RU" sz="4000" b="1" u="sng" dirty="0" smtClean="0">
                <a:ln w="19050">
                  <a:solidFill>
                    <a:srgbClr val="7030A0"/>
                  </a:solidFill>
                </a:ln>
                <a:solidFill>
                  <a:srgbClr val="25259B"/>
                </a:solidFill>
              </a:rPr>
              <a:t>Домашнее задание:</a:t>
            </a:r>
            <a:r>
              <a:rPr lang="ru-RU" sz="4000" b="1" dirty="0" smtClean="0">
                <a:ln w="28575">
                  <a:solidFill>
                    <a:srgbClr val="7030A0"/>
                  </a:solidFill>
                </a:ln>
              </a:rPr>
              <a:t/>
            </a:r>
            <a:br>
              <a:rPr lang="ru-RU" sz="4000" b="1" dirty="0" smtClean="0">
                <a:ln w="28575">
                  <a:solidFill>
                    <a:srgbClr val="7030A0"/>
                  </a:solidFill>
                </a:ln>
              </a:rPr>
            </a:br>
            <a:r>
              <a:rPr lang="ru-RU" sz="4000" b="1" dirty="0" smtClean="0">
                <a:ln w="28575">
                  <a:solidFill>
                    <a:srgbClr val="7030A0"/>
                  </a:solidFill>
                </a:ln>
              </a:rPr>
              <a:t/>
            </a:r>
            <a:br>
              <a:rPr lang="ru-RU" sz="4000" b="1" dirty="0" smtClean="0">
                <a:ln w="28575">
                  <a:solidFill>
                    <a:srgbClr val="7030A0"/>
                  </a:solidFill>
                </a:ln>
              </a:rPr>
            </a:br>
            <a:r>
              <a:rPr lang="ru-RU" sz="4000" b="1" dirty="0" smtClean="0">
                <a:ln w="28575">
                  <a:solidFill>
                    <a:srgbClr val="7030A0"/>
                  </a:solidFill>
                </a:ln>
                <a:solidFill>
                  <a:schemeClr val="tx2">
                    <a:lumMod val="10000"/>
                  </a:schemeClr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</a:rPr>
              <a:t>Записать по два слова:</a:t>
            </a:r>
            <a:br>
              <a:rPr lang="ru-RU" sz="4000" b="1" dirty="0" smtClean="0">
                <a:ln w="28575">
                  <a:solidFill>
                    <a:srgbClr val="7030A0"/>
                  </a:solidFill>
                </a:ln>
                <a:solidFill>
                  <a:schemeClr val="tx2">
                    <a:lumMod val="10000"/>
                  </a:schemeClr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</a:rPr>
            </a:br>
            <a:r>
              <a:rPr lang="ru-RU" sz="4000" b="1" dirty="0" smtClean="0">
                <a:ln w="28575">
                  <a:solidFill>
                    <a:srgbClr val="7030A0"/>
                  </a:solidFill>
                </a:ln>
                <a:solidFill>
                  <a:schemeClr val="tx2">
                    <a:lumMod val="10000"/>
                  </a:schemeClr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</a:rPr>
              <a:t>- с сочетаниями </a:t>
            </a:r>
            <a:r>
              <a:rPr lang="ru-RU" sz="4000" b="1" dirty="0" err="1" smtClean="0">
                <a:ln w="28575">
                  <a:solidFill>
                    <a:srgbClr val="7030A0"/>
                  </a:solidFill>
                </a:ln>
                <a:solidFill>
                  <a:schemeClr val="tx2">
                    <a:lumMod val="10000"/>
                  </a:schemeClr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</a:rPr>
              <a:t>ча</a:t>
            </a:r>
            <a:r>
              <a:rPr lang="ru-RU" sz="4000" b="1" dirty="0" smtClean="0">
                <a:ln w="28575">
                  <a:solidFill>
                    <a:srgbClr val="7030A0"/>
                  </a:solidFill>
                </a:ln>
                <a:solidFill>
                  <a:schemeClr val="tx2">
                    <a:lumMod val="10000"/>
                  </a:schemeClr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</a:rPr>
              <a:t>-ща  - односложные;</a:t>
            </a:r>
            <a:br>
              <a:rPr lang="ru-RU" sz="4000" b="1" dirty="0" smtClean="0">
                <a:ln w="28575">
                  <a:solidFill>
                    <a:srgbClr val="7030A0"/>
                  </a:solidFill>
                </a:ln>
                <a:solidFill>
                  <a:schemeClr val="tx2">
                    <a:lumMod val="10000"/>
                  </a:schemeClr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</a:rPr>
            </a:br>
            <a:r>
              <a:rPr lang="ru-RU" sz="4000" b="1" dirty="0" smtClean="0">
                <a:ln w="28575">
                  <a:solidFill>
                    <a:srgbClr val="7030A0"/>
                  </a:solidFill>
                </a:ln>
                <a:solidFill>
                  <a:schemeClr val="tx2">
                    <a:lumMod val="10000"/>
                  </a:schemeClr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</a:rPr>
              <a:t>-</a:t>
            </a:r>
            <a:r>
              <a:rPr lang="ru-RU" sz="4000" b="1" dirty="0">
                <a:ln w="28575">
                  <a:solidFill>
                    <a:srgbClr val="7030A0"/>
                  </a:solidFill>
                </a:ln>
                <a:solidFill>
                  <a:schemeClr val="tx2">
                    <a:lumMod val="10000"/>
                  </a:schemeClr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</a:rPr>
              <a:t> с сочетаниями </a:t>
            </a:r>
            <a:r>
              <a:rPr lang="ru-RU" sz="4000" b="1" dirty="0" smtClean="0">
                <a:ln w="28575">
                  <a:solidFill>
                    <a:srgbClr val="7030A0"/>
                  </a:solidFill>
                </a:ln>
                <a:solidFill>
                  <a:schemeClr val="tx2">
                    <a:lumMod val="10000"/>
                  </a:schemeClr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</a:rPr>
              <a:t>чу-</a:t>
            </a:r>
            <a:r>
              <a:rPr lang="ru-RU" sz="4000" b="1" dirty="0" err="1" smtClean="0">
                <a:ln w="28575">
                  <a:solidFill>
                    <a:srgbClr val="7030A0"/>
                  </a:solidFill>
                </a:ln>
                <a:solidFill>
                  <a:schemeClr val="tx2">
                    <a:lumMod val="10000"/>
                  </a:schemeClr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</a:rPr>
              <a:t>щу</a:t>
            </a:r>
            <a:r>
              <a:rPr lang="ru-RU" sz="4000" b="1" dirty="0" smtClean="0">
                <a:ln w="28575">
                  <a:solidFill>
                    <a:srgbClr val="7030A0"/>
                  </a:solidFill>
                </a:ln>
                <a:solidFill>
                  <a:schemeClr val="tx2">
                    <a:lumMod val="10000"/>
                  </a:schemeClr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</a:rPr>
              <a:t>  </a:t>
            </a:r>
            <a:r>
              <a:rPr lang="ru-RU" sz="4000" b="1" dirty="0">
                <a:ln w="28575">
                  <a:solidFill>
                    <a:srgbClr val="7030A0"/>
                  </a:solidFill>
                </a:ln>
                <a:solidFill>
                  <a:schemeClr val="tx2">
                    <a:lumMod val="10000"/>
                  </a:schemeClr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</a:rPr>
              <a:t>- </a:t>
            </a:r>
            <a:r>
              <a:rPr lang="ru-RU" sz="4000" b="1" dirty="0" smtClean="0">
                <a:ln w="28575">
                  <a:solidFill>
                    <a:srgbClr val="7030A0"/>
                  </a:solidFill>
                </a:ln>
                <a:solidFill>
                  <a:schemeClr val="tx2">
                    <a:lumMod val="10000"/>
                  </a:schemeClr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</a:rPr>
              <a:t>двусложные;</a:t>
            </a:r>
            <a:br>
              <a:rPr lang="ru-RU" sz="4000" b="1" dirty="0" smtClean="0">
                <a:ln w="28575">
                  <a:solidFill>
                    <a:srgbClr val="7030A0"/>
                  </a:solidFill>
                </a:ln>
                <a:solidFill>
                  <a:schemeClr val="tx2">
                    <a:lumMod val="10000"/>
                  </a:schemeClr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</a:rPr>
            </a:br>
            <a:r>
              <a:rPr lang="ru-RU" sz="4000" b="1" dirty="0" smtClean="0">
                <a:ln w="28575">
                  <a:solidFill>
                    <a:srgbClr val="7030A0"/>
                  </a:solidFill>
                </a:ln>
                <a:solidFill>
                  <a:schemeClr val="tx2">
                    <a:lumMod val="10000"/>
                  </a:schemeClr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</a:rPr>
              <a:t>-</a:t>
            </a:r>
            <a:r>
              <a:rPr lang="ru-RU" sz="4000" b="1" dirty="0">
                <a:ln w="28575">
                  <a:solidFill>
                    <a:srgbClr val="7030A0"/>
                  </a:solidFill>
                </a:ln>
                <a:solidFill>
                  <a:schemeClr val="tx2">
                    <a:lumMod val="10000"/>
                  </a:schemeClr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</a:rPr>
              <a:t> с сочетаниями </a:t>
            </a:r>
            <a:r>
              <a:rPr lang="ru-RU" sz="4000" b="1" dirty="0" err="1" smtClean="0">
                <a:ln w="28575">
                  <a:solidFill>
                    <a:srgbClr val="7030A0"/>
                  </a:solidFill>
                </a:ln>
                <a:solidFill>
                  <a:schemeClr val="tx2">
                    <a:lumMod val="10000"/>
                  </a:schemeClr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</a:rPr>
              <a:t>жи</a:t>
            </a:r>
            <a:r>
              <a:rPr lang="ru-RU" sz="4000" b="1" dirty="0" smtClean="0">
                <a:ln w="28575">
                  <a:solidFill>
                    <a:srgbClr val="7030A0"/>
                  </a:solidFill>
                </a:ln>
                <a:solidFill>
                  <a:schemeClr val="tx2">
                    <a:lumMod val="10000"/>
                  </a:schemeClr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</a:rPr>
              <a:t>-ши - трёхсложные</a:t>
            </a:r>
            <a:r>
              <a:rPr lang="ru-RU" sz="4000" b="1" dirty="0">
                <a:ln w="28575">
                  <a:solidFill>
                    <a:srgbClr val="7030A0"/>
                  </a:solidFill>
                </a:ln>
                <a:solidFill>
                  <a:schemeClr val="tx2">
                    <a:lumMod val="10000"/>
                  </a:schemeClr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3801687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окументы\рисунки\1296472502_parovozik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836712"/>
            <a:ext cx="9108504" cy="52565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4601576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79512" y="2955"/>
            <a:ext cx="936104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268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123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980728"/>
            <a:ext cx="6681637" cy="517064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11000" b="1" i="1" dirty="0" err="1" smtClean="0">
                <a:ln w="5715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glow rad="139700">
                    <a:schemeClr val="tx2">
                      <a:lumMod val="50000"/>
                      <a:alpha val="40000"/>
                    </a:schemeClr>
                  </a:glow>
                </a:effectLst>
              </a:rPr>
              <a:t>ж</a:t>
            </a:r>
            <a:r>
              <a:rPr lang="ru-RU" sz="11000" b="1" i="1" dirty="0" err="1" smtClean="0">
                <a:ln w="5715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glow rad="139700">
                    <a:schemeClr val="tx2">
                      <a:lumMod val="50000"/>
                      <a:alpha val="40000"/>
                    </a:schemeClr>
                  </a:glow>
                </a:effectLst>
              </a:rPr>
              <a:t>и</a:t>
            </a:r>
            <a:r>
              <a:rPr lang="ru-RU" sz="11000" b="1" i="1" dirty="0" smtClean="0">
                <a:ln w="57150">
                  <a:solidFill>
                    <a:sysClr val="windowText" lastClr="000000"/>
                  </a:solidFill>
                </a:ln>
                <a:effectLst>
                  <a:glow rad="139700">
                    <a:schemeClr val="tx2">
                      <a:lumMod val="50000"/>
                      <a:alpha val="40000"/>
                    </a:schemeClr>
                  </a:glow>
                </a:effectLst>
              </a:rPr>
              <a:t> </a:t>
            </a:r>
            <a:r>
              <a:rPr lang="ru-RU" sz="11000" b="1" i="1" dirty="0" smtClean="0">
                <a:ln w="5715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glow rad="139700">
                    <a:schemeClr val="tx2">
                      <a:lumMod val="50000"/>
                      <a:alpha val="40000"/>
                    </a:schemeClr>
                  </a:glow>
                </a:effectLst>
              </a:rPr>
              <a:t>-</a:t>
            </a:r>
            <a:r>
              <a:rPr lang="ru-RU" sz="11000" b="1" i="1" dirty="0" smtClean="0">
                <a:ln w="57150">
                  <a:solidFill>
                    <a:sysClr val="windowText" lastClr="000000"/>
                  </a:solidFill>
                </a:ln>
                <a:effectLst>
                  <a:glow rad="139700">
                    <a:schemeClr val="tx2">
                      <a:lumMod val="50000"/>
                      <a:alpha val="40000"/>
                    </a:schemeClr>
                  </a:glow>
                </a:effectLst>
              </a:rPr>
              <a:t> </a:t>
            </a:r>
            <a:r>
              <a:rPr lang="ru-RU" sz="11000" b="1" i="1" dirty="0" smtClean="0">
                <a:ln w="5715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glow rad="139700">
                    <a:schemeClr val="tx2">
                      <a:lumMod val="50000"/>
                      <a:alpha val="40000"/>
                    </a:schemeClr>
                  </a:glow>
                </a:effectLst>
              </a:rPr>
              <a:t>ш</a:t>
            </a:r>
            <a:r>
              <a:rPr lang="ru-RU" sz="11000" b="1" i="1" dirty="0" smtClean="0">
                <a:ln w="5715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glow rad="139700">
                    <a:schemeClr val="tx2">
                      <a:lumMod val="50000"/>
                      <a:alpha val="40000"/>
                    </a:schemeClr>
                  </a:glow>
                </a:effectLst>
              </a:rPr>
              <a:t>и</a:t>
            </a:r>
            <a:endParaRPr lang="ru-RU" sz="11000" b="1" i="1" dirty="0">
              <a:ln w="57150">
                <a:solidFill>
                  <a:sysClr val="windowText" lastClr="000000"/>
                </a:solidFill>
              </a:ln>
              <a:solidFill>
                <a:srgbClr val="FF0000"/>
              </a:solidFill>
              <a:effectLst>
                <a:glow rad="139700">
                  <a:schemeClr val="tx2">
                    <a:lumMod val="50000"/>
                    <a:alpha val="40000"/>
                  </a:schemeClr>
                </a:glow>
              </a:effectLst>
            </a:endParaRPr>
          </a:p>
          <a:p>
            <a:r>
              <a:rPr lang="ru-RU" sz="11000" b="1" i="1" dirty="0" err="1" smtClean="0">
                <a:ln w="57150">
                  <a:solidFill>
                    <a:sysClr val="windowText" lastClr="000000"/>
                  </a:solidFill>
                </a:ln>
                <a:solidFill>
                  <a:srgbClr val="12B25E"/>
                </a:solidFill>
                <a:effectLst>
                  <a:glow rad="139700">
                    <a:schemeClr val="tx2">
                      <a:lumMod val="50000"/>
                      <a:alpha val="40000"/>
                    </a:schemeClr>
                  </a:glow>
                </a:effectLst>
              </a:rPr>
              <a:t>ч</a:t>
            </a:r>
            <a:r>
              <a:rPr lang="ru-RU" sz="11000" b="1" i="1" dirty="0" err="1" smtClean="0">
                <a:ln w="5715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glow rad="139700">
                    <a:schemeClr val="tx2">
                      <a:lumMod val="50000"/>
                      <a:alpha val="40000"/>
                    </a:schemeClr>
                  </a:glow>
                </a:effectLst>
              </a:rPr>
              <a:t>а</a:t>
            </a:r>
            <a:r>
              <a:rPr lang="ru-RU" sz="11000" b="1" i="1" dirty="0" smtClean="0">
                <a:ln w="57150">
                  <a:solidFill>
                    <a:sysClr val="windowText" lastClr="000000"/>
                  </a:solidFill>
                </a:ln>
                <a:solidFill>
                  <a:srgbClr val="12B25E"/>
                </a:solidFill>
                <a:effectLst>
                  <a:glow rad="139700">
                    <a:schemeClr val="tx2">
                      <a:lumMod val="50000"/>
                      <a:alpha val="40000"/>
                    </a:schemeClr>
                  </a:glow>
                </a:effectLst>
              </a:rPr>
              <a:t> </a:t>
            </a:r>
            <a:r>
              <a:rPr lang="ru-RU" sz="11000" b="1" i="1" dirty="0" smtClean="0">
                <a:ln w="5715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glow rad="139700">
                    <a:schemeClr val="tx2">
                      <a:lumMod val="50000"/>
                      <a:alpha val="40000"/>
                    </a:schemeClr>
                  </a:glow>
                </a:effectLst>
              </a:rPr>
              <a:t>-</a:t>
            </a:r>
            <a:r>
              <a:rPr lang="ru-RU" sz="11000" b="1" i="1" dirty="0" smtClean="0">
                <a:ln w="57150">
                  <a:solidFill>
                    <a:sysClr val="windowText" lastClr="000000"/>
                  </a:solidFill>
                </a:ln>
                <a:solidFill>
                  <a:srgbClr val="12B25E"/>
                </a:solidFill>
                <a:effectLst>
                  <a:glow rad="139700">
                    <a:schemeClr val="tx2">
                      <a:lumMod val="50000"/>
                      <a:alpha val="40000"/>
                    </a:schemeClr>
                  </a:glow>
                </a:effectLst>
              </a:rPr>
              <a:t> щ</a:t>
            </a:r>
            <a:r>
              <a:rPr lang="ru-RU" sz="11000" b="1" i="1" dirty="0" smtClean="0">
                <a:ln w="5715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glow rad="139700">
                    <a:schemeClr val="tx2">
                      <a:lumMod val="50000"/>
                      <a:alpha val="40000"/>
                    </a:schemeClr>
                  </a:glow>
                </a:effectLst>
              </a:rPr>
              <a:t>а</a:t>
            </a:r>
            <a:endParaRPr lang="ru-RU" sz="11000" b="1" i="1" dirty="0">
              <a:ln w="57150">
                <a:solidFill>
                  <a:sysClr val="windowText" lastClr="000000"/>
                </a:solidFill>
              </a:ln>
              <a:solidFill>
                <a:srgbClr val="FF0000"/>
              </a:solidFill>
              <a:effectLst>
                <a:glow rad="139700">
                  <a:schemeClr val="tx2">
                    <a:lumMod val="50000"/>
                    <a:alpha val="40000"/>
                  </a:schemeClr>
                </a:glow>
              </a:effectLst>
            </a:endParaRPr>
          </a:p>
          <a:p>
            <a:r>
              <a:rPr lang="ru-RU" sz="11000" b="1" i="1" dirty="0" smtClean="0">
                <a:ln w="57150">
                  <a:solidFill>
                    <a:sysClr val="windowText" lastClr="000000"/>
                  </a:solidFill>
                </a:ln>
                <a:solidFill>
                  <a:srgbClr val="12B25E"/>
                </a:solidFill>
                <a:effectLst>
                  <a:glow rad="139700">
                    <a:schemeClr val="tx2">
                      <a:lumMod val="50000"/>
                      <a:alpha val="40000"/>
                    </a:schemeClr>
                  </a:glow>
                </a:effectLst>
              </a:rPr>
              <a:t>ч</a:t>
            </a:r>
            <a:r>
              <a:rPr lang="ru-RU" sz="11000" b="1" i="1" dirty="0" smtClean="0">
                <a:ln w="5715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glow rad="139700">
                    <a:schemeClr val="tx2">
                      <a:lumMod val="50000"/>
                      <a:alpha val="40000"/>
                    </a:schemeClr>
                  </a:glow>
                </a:effectLst>
              </a:rPr>
              <a:t>у</a:t>
            </a:r>
            <a:r>
              <a:rPr lang="ru-RU" sz="11000" b="1" i="1" dirty="0" smtClean="0">
                <a:ln w="57150">
                  <a:solidFill>
                    <a:sysClr val="windowText" lastClr="000000"/>
                  </a:solidFill>
                </a:ln>
                <a:solidFill>
                  <a:srgbClr val="12B25E"/>
                </a:solidFill>
                <a:effectLst>
                  <a:glow rad="139700">
                    <a:schemeClr val="tx2">
                      <a:lumMod val="50000"/>
                      <a:alpha val="40000"/>
                    </a:schemeClr>
                  </a:glow>
                </a:effectLst>
              </a:rPr>
              <a:t> </a:t>
            </a:r>
            <a:r>
              <a:rPr lang="ru-RU" sz="11000" b="1" i="1" dirty="0" smtClean="0">
                <a:ln w="5715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glow rad="139700">
                    <a:schemeClr val="tx2">
                      <a:lumMod val="50000"/>
                      <a:alpha val="40000"/>
                    </a:schemeClr>
                  </a:glow>
                </a:effectLst>
              </a:rPr>
              <a:t>-</a:t>
            </a:r>
            <a:r>
              <a:rPr lang="ru-RU" sz="11000" b="1" i="1" dirty="0" smtClean="0">
                <a:ln w="57150">
                  <a:solidFill>
                    <a:sysClr val="windowText" lastClr="000000"/>
                  </a:solidFill>
                </a:ln>
                <a:solidFill>
                  <a:srgbClr val="12B25E"/>
                </a:solidFill>
                <a:effectLst>
                  <a:glow rad="139700">
                    <a:schemeClr val="tx2">
                      <a:lumMod val="50000"/>
                      <a:alpha val="40000"/>
                    </a:schemeClr>
                  </a:glow>
                </a:effectLst>
              </a:rPr>
              <a:t> </a:t>
            </a:r>
            <a:r>
              <a:rPr lang="ru-RU" sz="11000" b="1" i="1" dirty="0" err="1" smtClean="0">
                <a:ln w="57150">
                  <a:solidFill>
                    <a:sysClr val="windowText" lastClr="000000"/>
                  </a:solidFill>
                </a:ln>
                <a:solidFill>
                  <a:srgbClr val="12B25E"/>
                </a:solidFill>
                <a:effectLst>
                  <a:glow rad="139700">
                    <a:schemeClr val="tx2">
                      <a:lumMod val="50000"/>
                      <a:alpha val="40000"/>
                    </a:schemeClr>
                  </a:glow>
                </a:effectLst>
              </a:rPr>
              <a:t>щ</a:t>
            </a:r>
            <a:r>
              <a:rPr lang="ru-RU" sz="11000" b="1" i="1" dirty="0" err="1" smtClean="0">
                <a:ln w="5715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glow rad="139700">
                    <a:schemeClr val="tx2">
                      <a:lumMod val="50000"/>
                      <a:alpha val="40000"/>
                    </a:schemeClr>
                  </a:glow>
                </a:effectLst>
              </a:rPr>
              <a:t>у</a:t>
            </a:r>
            <a:endParaRPr lang="ru-RU" sz="11000" b="1" i="1" dirty="0">
              <a:ln w="57150">
                <a:solidFill>
                  <a:sysClr val="windowText" lastClr="000000"/>
                </a:solidFill>
              </a:ln>
              <a:solidFill>
                <a:srgbClr val="FF0000"/>
              </a:solidFill>
              <a:effectLst>
                <a:glow rad="139700">
                  <a:schemeClr val="tx2">
                    <a:lumMod val="50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61039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404664"/>
            <a:ext cx="8892480" cy="6624736"/>
          </a:xfrm>
        </p:spPr>
        <p:txBody>
          <a:bodyPr/>
          <a:lstStyle/>
          <a:p>
            <a:r>
              <a:rPr lang="ru-RU" sz="66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Жи-жи-жи</a:t>
            </a:r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 –</a:t>
            </a:r>
            <a:b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в лесу живут ежи.</a:t>
            </a:r>
            <a:b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Ши-ши-ши – </a:t>
            </a:r>
            <a:b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в коробке есть карандаши.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2039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документы\рисунки\1296472502_parovozik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20888"/>
            <a:ext cx="9144000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40796" y="764704"/>
            <a:ext cx="92256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Станция «Словарная»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4601576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79512" y="2955"/>
            <a:ext cx="936104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742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123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712968" cy="5760640"/>
          </a:xfrm>
        </p:spPr>
        <p:txBody>
          <a:bodyPr/>
          <a:lstStyle/>
          <a:p>
            <a:r>
              <a:rPr lang="ru-RU" sz="4800" b="1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glow rad="101600">
                    <a:srgbClr val="7030A0">
                      <a:alpha val="40000"/>
                    </a:srgbClr>
                  </a:glow>
                </a:effectLst>
              </a:rPr>
              <a:t>Чудное чудо, чудеса!</a:t>
            </a:r>
            <a:br>
              <a:rPr lang="ru-RU" sz="4800" b="1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glow rad="101600">
                    <a:srgbClr val="7030A0">
                      <a:alpha val="40000"/>
                    </a:srgbClr>
                  </a:glow>
                </a:effectLst>
              </a:rPr>
            </a:br>
            <a:r>
              <a:rPr lang="ru-RU" sz="4800" b="1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glow rad="101600">
                    <a:srgbClr val="7030A0">
                      <a:alpha val="40000"/>
                    </a:srgbClr>
                  </a:glow>
                </a:effectLst>
              </a:rPr>
              <a:t>В чаще бегает лиса.</a:t>
            </a:r>
            <a:br>
              <a:rPr lang="ru-RU" sz="4800" b="1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glow rad="101600">
                    <a:srgbClr val="7030A0">
                      <a:alpha val="40000"/>
                    </a:srgbClr>
                  </a:glow>
                </a:effectLst>
              </a:rPr>
            </a:br>
            <a:r>
              <a:rPr lang="ru-RU" sz="4800" b="1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glow rad="101600">
                    <a:srgbClr val="7030A0">
                      <a:alpha val="40000"/>
                    </a:srgbClr>
                  </a:glow>
                </a:effectLst>
              </a:rPr>
              <a:t>Чует щуплый волк чужих</a:t>
            </a:r>
            <a:br>
              <a:rPr lang="ru-RU" sz="4800" b="1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glow rad="101600">
                    <a:srgbClr val="7030A0">
                      <a:alpha val="40000"/>
                    </a:srgbClr>
                  </a:glow>
                </a:effectLst>
              </a:rPr>
            </a:br>
            <a:r>
              <a:rPr lang="ru-RU" sz="4800" b="1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glow rad="101600">
                    <a:srgbClr val="7030A0">
                      <a:alpha val="40000"/>
                    </a:srgbClr>
                  </a:glow>
                </a:effectLst>
              </a:rPr>
              <a:t>Среди запахов лесных.</a:t>
            </a:r>
            <a:br>
              <a:rPr lang="ru-RU" sz="4800" b="1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glow rad="101600">
                    <a:srgbClr val="7030A0">
                      <a:alpha val="40000"/>
                    </a:srgbClr>
                  </a:glow>
                </a:effectLst>
              </a:rPr>
            </a:br>
            <a:r>
              <a:rPr lang="ru-RU" sz="4800" b="1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glow rad="101600">
                    <a:srgbClr val="7030A0">
                      <a:alpha val="40000"/>
                    </a:srgbClr>
                  </a:glow>
                </a:effectLst>
              </a:rPr>
              <a:t>Вереща, крича, рыча,</a:t>
            </a:r>
            <a:br>
              <a:rPr lang="ru-RU" sz="4800" b="1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glow rad="101600">
                    <a:srgbClr val="7030A0">
                      <a:alpha val="40000"/>
                    </a:srgbClr>
                  </a:glow>
                </a:effectLst>
              </a:rPr>
            </a:br>
            <a:r>
              <a:rPr lang="ru-RU" sz="4800" b="1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glow rad="101600">
                    <a:srgbClr val="7030A0">
                      <a:alpha val="40000"/>
                    </a:srgbClr>
                  </a:glow>
                </a:effectLst>
              </a:rPr>
              <a:t>Варит волк себе борща.</a:t>
            </a:r>
            <a:endParaRPr lang="ru-RU" sz="4800" b="1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effectLst>
                <a:glow rad="101600">
                  <a:srgbClr val="7030A0">
                    <a:alpha val="40000"/>
                  </a:srgb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68421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документы\рисунки\1258210136_cf-gw1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0503" y="-99392"/>
            <a:ext cx="9793088" cy="712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332656"/>
            <a:ext cx="6372200" cy="252028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15000" b="1" spc="50" dirty="0" smtClean="0">
                <a:ln w="57150">
                  <a:solidFill>
                    <a:sysClr val="windowText" lastClr="0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чаща</a:t>
            </a:r>
            <a:endParaRPr lang="ru-RU" sz="15000" b="1" spc="50" dirty="0">
              <a:ln w="57150">
                <a:solidFill>
                  <a:sysClr val="windowText" lastClr="00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99520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окументы\рисунки\normal_IMG_881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5" y="-315416"/>
            <a:ext cx="9505056" cy="7488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allsoundsaround.com-1328454078-Woodpecker Tapping Tree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3561"/>
            <a:ext cx="1259632" cy="1259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499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97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документы\рисунки\1296472502_parovozik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20888"/>
            <a:ext cx="9144000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71935" y="260648"/>
            <a:ext cx="932178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Станция 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«Распределительная»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4601576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79512" y="2955"/>
            <a:ext cx="936104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033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123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Winter">
  <a:themeElements>
    <a:clrScheme name="Другая 3">
      <a:dk1>
        <a:sysClr val="windowText" lastClr="000000"/>
      </a:dk1>
      <a:lt1>
        <a:sysClr val="window" lastClr="FFFFFF"/>
      </a:lt1>
      <a:dk2>
        <a:srgbClr val="66B3E5"/>
      </a:dk2>
      <a:lt2>
        <a:srgbClr val="C5E1FE"/>
      </a:lt2>
      <a:accent1>
        <a:srgbClr val="C5E1FE"/>
      </a:accent1>
      <a:accent2>
        <a:srgbClr val="FFFFFF"/>
      </a:accent2>
      <a:accent3>
        <a:srgbClr val="CCE5F6"/>
      </a:accent3>
      <a:accent4>
        <a:srgbClr val="98CAFD"/>
      </a:accent4>
      <a:accent5>
        <a:srgbClr val="98CAFD"/>
      </a:accent5>
      <a:accent6>
        <a:srgbClr val="7DA7D1"/>
      </a:accent6>
      <a:hlink>
        <a:srgbClr val="C5E1FE"/>
      </a:hlink>
      <a:folHlink>
        <a:srgbClr val="C5E1F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TC102455519[[fn=Зима]]</Template>
  <TotalTime>277</TotalTime>
  <Words>75</Words>
  <Application>Microsoft Office PowerPoint</Application>
  <PresentationFormat>Экран (4:3)</PresentationFormat>
  <Paragraphs>22</Paragraphs>
  <Slides>14</Slides>
  <Notes>0</Notes>
  <HiddenSlides>0</HiddenSlides>
  <MMClips>8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Winter</vt:lpstr>
      <vt:lpstr>Презентация PowerPoint</vt:lpstr>
      <vt:lpstr>Презентация PowerPoint</vt:lpstr>
      <vt:lpstr>Презентация PowerPoint</vt:lpstr>
      <vt:lpstr>Жи-жи-жи – в лесу живут ежи. Ши-ши-ши –  в коробке есть карандаши. </vt:lpstr>
      <vt:lpstr>Презентация PowerPoint</vt:lpstr>
      <vt:lpstr>Чудное чудо, чудеса! В чаще бегает лиса. Чует щуплый волк чужих Среди запахов лесных. Вереща, крича, рыча, Варит волк себе борща.</vt:lpstr>
      <vt:lpstr>чаща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Домашнее задание:  Записать по два слова: - с сочетаниями ча-ща  - односложные; - с сочетаниями чу-щу  - двусложные; - с сочетаниями жи-ши - трёхсложные;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Serg</dc:creator>
  <cp:lastModifiedBy>Serg</cp:lastModifiedBy>
  <cp:revision>20</cp:revision>
  <dcterms:created xsi:type="dcterms:W3CDTF">2015-01-09T12:45:48Z</dcterms:created>
  <dcterms:modified xsi:type="dcterms:W3CDTF">2015-01-13T16:53:21Z</dcterms:modified>
</cp:coreProperties>
</file>