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5" r:id="rId9"/>
    <p:sldId id="270" r:id="rId10"/>
    <p:sldId id="271" r:id="rId11"/>
    <p:sldId id="291" r:id="rId12"/>
    <p:sldId id="282" r:id="rId13"/>
    <p:sldId id="296" r:id="rId14"/>
    <p:sldId id="290" r:id="rId15"/>
    <p:sldId id="280" r:id="rId16"/>
    <p:sldId id="285" r:id="rId17"/>
    <p:sldId id="295" r:id="rId18"/>
    <p:sldId id="286" r:id="rId19"/>
    <p:sldId id="284" r:id="rId20"/>
    <p:sldId id="261" r:id="rId21"/>
    <p:sldId id="287" r:id="rId22"/>
    <p:sldId id="298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85" autoAdjust="0"/>
    <p:restoredTop sz="88351" autoAdjust="0"/>
  </p:normalViewPr>
  <p:slideViewPr>
    <p:cSldViewPr>
      <p:cViewPr varScale="1">
        <p:scale>
          <a:sx n="64" d="100"/>
          <a:sy n="64" d="100"/>
        </p:scale>
        <p:origin x="-73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dPt>
            <c:idx val="1"/>
            <c:invertIfNegative val="0"/>
            <c:bubble3D val="0"/>
            <c:spPr>
              <a:solidFill>
                <a:srgbClr val="00B0F0"/>
              </a:solidFill>
            </c:spPr>
          </c:dPt>
          <c:dPt>
            <c:idx val="2"/>
            <c:invertIfNegative val="0"/>
            <c:bubble3D val="0"/>
            <c:spPr>
              <a:solidFill>
                <a:srgbClr val="FFFF00"/>
              </a:solidFill>
            </c:spPr>
          </c:dPt>
          <c:cat>
            <c:numRef>
              <c:f>Лист1!$A$2:$A$5</c:f>
              <c:numCache>
                <c:formatCode>0%</c:formatCode>
                <c:ptCount val="4"/>
                <c:pt idx="0">
                  <c:v>0.1</c:v>
                </c:pt>
                <c:pt idx="1">
                  <c:v>0.92</c:v>
                </c:pt>
                <c:pt idx="2">
                  <c:v>0.84000000000000019</c:v>
                </c:pt>
                <c:pt idx="3">
                  <c:v>0.98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</c:v>
                </c:pt>
                <c:pt idx="1">
                  <c:v>4</c:v>
                </c:pt>
                <c:pt idx="2">
                  <c:v>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cat>
            <c:numRef>
              <c:f>Лист1!$A$2:$A$5</c:f>
              <c:numCache>
                <c:formatCode>0%</c:formatCode>
                <c:ptCount val="4"/>
                <c:pt idx="0">
                  <c:v>0.1</c:v>
                </c:pt>
                <c:pt idx="1">
                  <c:v>0.92</c:v>
                </c:pt>
                <c:pt idx="2">
                  <c:v>0.84000000000000019</c:v>
                </c:pt>
                <c:pt idx="3">
                  <c:v>0.98</c:v>
                </c:pt>
              </c:numCache>
            </c:numRef>
          </c:cat>
          <c:val>
            <c:numRef>
              <c:f>Лист1!$C$2:$C$5</c:f>
              <c:numCache>
                <c:formatCode>General</c:formatCode>
                <c:ptCount val="4"/>
                <c:pt idx="3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1681920"/>
        <c:axId val="6033792"/>
      </c:barChart>
      <c:catAx>
        <c:axId val="51681920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crossAx val="6033792"/>
        <c:crosses val="autoZero"/>
        <c:auto val="1"/>
        <c:lblAlgn val="ctr"/>
        <c:lblOffset val="100"/>
        <c:noMultiLvlLbl val="0"/>
      </c:catAx>
      <c:valAx>
        <c:axId val="603379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168192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expert-jalousie.ru/pics/price_2/jlg_shantung_persi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51720" y="0"/>
            <a:ext cx="6420548" cy="1412776"/>
          </a:xfrm>
        </p:spPr>
        <p:txBody>
          <a:bodyPr/>
          <a:lstStyle/>
          <a:p>
            <a:r>
              <a:rPr lang="ru-RU" sz="2400" dirty="0" smtClean="0">
                <a:solidFill>
                  <a:srgbClr val="C00000"/>
                </a:solidFill>
              </a:rPr>
              <a:t>Муниципальное бюджетное общеобразовательное учреждение «</a:t>
            </a:r>
            <a:r>
              <a:rPr lang="ru-RU" sz="2400" dirty="0" err="1" smtClean="0">
                <a:solidFill>
                  <a:srgbClr val="C00000"/>
                </a:solidFill>
              </a:rPr>
              <a:t>Ямальская</a:t>
            </a:r>
            <a:r>
              <a:rPr lang="ru-RU" sz="2400" dirty="0" smtClean="0">
                <a:solidFill>
                  <a:srgbClr val="C00000"/>
                </a:solidFill>
              </a:rPr>
              <a:t> школа-интернат»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556792"/>
            <a:ext cx="8676456" cy="5976664"/>
          </a:xfrm>
        </p:spPr>
        <p:txBody>
          <a:bodyPr>
            <a:normAutofit fontScale="25000" lnSpcReduction="20000"/>
          </a:bodyPr>
          <a:lstStyle/>
          <a:p>
            <a:r>
              <a:rPr lang="ru-RU" sz="11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Творческий проект по технологии.</a:t>
            </a:r>
          </a:p>
          <a:p>
            <a:endParaRPr lang="ru-RU" sz="112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ru-RU" sz="112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ru-RU" sz="112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ru-RU" sz="4400" b="1" dirty="0" smtClean="0">
              <a:solidFill>
                <a:srgbClr val="FF0000"/>
              </a:solidFill>
            </a:endParaRPr>
          </a:p>
          <a:p>
            <a:r>
              <a:rPr lang="ru-RU" sz="17600" b="1" dirty="0" smtClean="0">
                <a:solidFill>
                  <a:srgbClr val="FF0000"/>
                </a:solidFill>
              </a:rPr>
              <a:t>«  Русская кукла-оберег »</a:t>
            </a:r>
          </a:p>
          <a:p>
            <a:endParaRPr lang="ru-RU" sz="8700" b="1" dirty="0" smtClean="0">
              <a:solidFill>
                <a:srgbClr val="FF0000"/>
              </a:solidFill>
            </a:endParaRPr>
          </a:p>
          <a:p>
            <a:endParaRPr lang="ru-RU" sz="8700" b="1" dirty="0" smtClean="0">
              <a:solidFill>
                <a:srgbClr val="FF0000"/>
              </a:solidFill>
            </a:endParaRPr>
          </a:p>
          <a:p>
            <a:endParaRPr lang="ru-RU" sz="8700" b="1" dirty="0" smtClean="0">
              <a:solidFill>
                <a:srgbClr val="FF0000"/>
              </a:solidFill>
            </a:endParaRPr>
          </a:p>
          <a:p>
            <a:r>
              <a:rPr lang="ru-RU" sz="9600" b="1" dirty="0" smtClean="0">
                <a:solidFill>
                  <a:srgbClr val="C00000"/>
                </a:solidFill>
              </a:rPr>
              <a:t>Выполнила: ученица 6-д класса</a:t>
            </a:r>
          </a:p>
          <a:p>
            <a:r>
              <a:rPr lang="ru-RU" sz="9600" b="1" dirty="0" smtClean="0">
                <a:solidFill>
                  <a:srgbClr val="C00000"/>
                </a:solidFill>
              </a:rPr>
              <a:t>Гузь София.</a:t>
            </a:r>
          </a:p>
          <a:p>
            <a:r>
              <a:rPr lang="ru-RU" sz="9600" b="1" dirty="0" smtClean="0">
                <a:solidFill>
                  <a:srgbClr val="C00000"/>
                </a:solidFill>
              </a:rPr>
              <a:t>Руководитель </a:t>
            </a:r>
            <a:r>
              <a:rPr lang="ru-RU" sz="9600" b="1" dirty="0" err="1" smtClean="0">
                <a:solidFill>
                  <a:srgbClr val="C00000"/>
                </a:solidFill>
              </a:rPr>
              <a:t>проекра</a:t>
            </a:r>
            <a:r>
              <a:rPr lang="ru-RU" sz="9600" b="1" dirty="0" smtClean="0">
                <a:solidFill>
                  <a:srgbClr val="C00000"/>
                </a:solidFill>
              </a:rPr>
              <a:t>:</a:t>
            </a:r>
          </a:p>
          <a:p>
            <a:r>
              <a:rPr lang="ru-RU" sz="9600" b="1" dirty="0" smtClean="0">
                <a:solidFill>
                  <a:srgbClr val="C00000"/>
                </a:solidFill>
              </a:rPr>
              <a:t>Учитель технологии Брандт Ольга Ивановна      </a:t>
            </a:r>
          </a:p>
          <a:p>
            <a:endParaRPr lang="ru-RU" sz="9600" b="1" dirty="0" smtClean="0">
              <a:solidFill>
                <a:srgbClr val="C00000"/>
              </a:solidFill>
            </a:endParaRPr>
          </a:p>
          <a:p>
            <a:endParaRPr lang="ru-RU" sz="96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ru-RU" sz="96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ru-RU" sz="96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ru-RU" sz="9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0178" name="Picture 2" descr="Для изготовления куклывам понадобится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6054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2" descr="http://www.expert-jalousie.ru/pics/price_2/jlg_shantung_persi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57200"/>
            <a:ext cx="9753600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1684" name="AutoShape 4" descr="https://nebezpeka.com/wp-content/uploads/images/tehnika-bezopasnosti-dlja-shitja-igrushki-pravila_3_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686" name="Picture 6" descr="Требования охраны труда во время работы Хранить иголки и булавки в определенн..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531440"/>
            <a:ext cx="8100392" cy="71734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42" name="Picture 2" descr="http://img0.liveinternet.ru/images/attach/c/8/102/343/102343880_large_5731_html_97742b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088" y="345808"/>
            <a:ext cx="3275856" cy="2348880"/>
          </a:xfrm>
          <a:prstGeom prst="rect">
            <a:avLst/>
          </a:prstGeom>
          <a:noFill/>
        </p:spPr>
      </p:pic>
      <p:pic>
        <p:nvPicPr>
          <p:cNvPr id="61444" name="Picture 4" descr="http://img1.liveinternet.ru/images/attach/c/8/102/343/102343881_large_5731_html_2cd7b7e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2708920"/>
            <a:ext cx="3275856" cy="2376264"/>
          </a:xfrm>
          <a:prstGeom prst="rect">
            <a:avLst/>
          </a:prstGeom>
          <a:noFill/>
        </p:spPr>
      </p:pic>
      <p:pic>
        <p:nvPicPr>
          <p:cNvPr id="61446" name="Picture 6" descr="http://img0.liveinternet.ru/images/attach/c/8/102/343/102343882_large_5731_html_m4018096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4725144"/>
            <a:ext cx="3240360" cy="2245618"/>
          </a:xfrm>
          <a:prstGeom prst="rect">
            <a:avLst/>
          </a:prstGeom>
          <a:noFill/>
        </p:spPr>
      </p:pic>
      <p:pic>
        <p:nvPicPr>
          <p:cNvPr id="61448" name="Picture 8" descr="http://img1.liveinternet.ru/images/attach/c/8/102/343/102343883_large_5731_html_5d2cc98f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06838" y="116632"/>
            <a:ext cx="3154660" cy="2348880"/>
          </a:xfrm>
          <a:prstGeom prst="rect">
            <a:avLst/>
          </a:prstGeom>
          <a:noFill/>
        </p:spPr>
      </p:pic>
      <p:pic>
        <p:nvPicPr>
          <p:cNvPr id="61450" name="Picture 10" descr="http://img0.liveinternet.ru/images/attach/c/8/102/343/102343884_large_5731_html_mdf9085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32040" y="2554786"/>
            <a:ext cx="3131840" cy="2376264"/>
          </a:xfrm>
          <a:prstGeom prst="rect">
            <a:avLst/>
          </a:prstGeom>
          <a:noFill/>
        </p:spPr>
      </p:pic>
      <p:pic>
        <p:nvPicPr>
          <p:cNvPr id="61452" name="Picture 12" descr="http://img0.liveinternet.ru/images/attach/c/8/102/343/102343952_large_5731_html_11ffa5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20072" y="4725144"/>
            <a:ext cx="3059832" cy="21328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0" y="0"/>
            <a:ext cx="8100392" cy="6858000"/>
          </a:xfrm>
          <a:prstGeom prst="roundRect">
            <a:avLst>
              <a:gd name="adj" fmla="val 1147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Экологическое обоснование</a:t>
            </a:r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 </a:t>
            </a:r>
          </a:p>
          <a:p>
            <a:pPr algn="ctr"/>
            <a:r>
              <a:rPr lang="ru-RU" sz="2000" dirty="0" smtClean="0"/>
              <a:t>Для изготовления куклы-оберега «Колокольчик» я использовала старые ношеные вещи. Лоскуты , тесьму и пряжу оставшуюся от шитья.</a:t>
            </a:r>
          </a:p>
          <a:p>
            <a:pPr algn="ctr"/>
            <a:r>
              <a:rPr lang="ru-RU" sz="2000" dirty="0" smtClean="0"/>
              <a:t>Все обрезки ткани и пряжи не выбрасываются .Они служат наполнителем для создания объема головы.</a:t>
            </a:r>
          </a:p>
          <a:p>
            <a:pPr algn="ctr"/>
            <a:r>
              <a:rPr lang="ru-RU" sz="2000" dirty="0" smtClean="0"/>
              <a:t>Изготовление куклы не причинило ущерба окружающей среде .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6" name="Picture 4" descr="http://www.expert-jalousie.ru/pics/price_2/jlg_shantung_persi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57200"/>
            <a:ext cx="9144000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747464"/>
            <a:ext cx="4536504" cy="2088232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Выбор материалов  экономическое обоснование</a:t>
            </a:r>
            <a:endParaRPr lang="ru-RU" sz="28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88024" y="-171400"/>
            <a:ext cx="4104456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Чаще всего обереги изготавливают из доступных и удобных материалов - обыкновенных ниток, шерстяных, хлопковых или льняных лоскутов, взятых из поношенных вещей. Ярким примером оберега</a:t>
            </a:r>
            <a:r>
              <a:rPr lang="ru-RU" sz="2000" b="1" u="sng" dirty="0" smtClean="0">
                <a:solidFill>
                  <a:srgbClr val="002060"/>
                </a:solidFill>
              </a:rPr>
              <a:t>  с использованием ярких нитей является вышивка.</a:t>
            </a:r>
          </a:p>
          <a:p>
            <a:endParaRPr lang="ru-RU" sz="2000" b="1" u="sng" dirty="0" smtClean="0">
              <a:solidFill>
                <a:srgbClr val="002060"/>
              </a:solidFill>
            </a:endParaRPr>
          </a:p>
          <a:p>
            <a:r>
              <a:rPr lang="ru-RU" sz="2000" b="1" u="sng" dirty="0" smtClean="0">
                <a:solidFill>
                  <a:srgbClr val="002060"/>
                </a:solidFill>
              </a:rPr>
              <a:t>На изготовление моих оберегов я не потратила даже рубля .Я росту и у меня остаются платья из ярких и красивых тканей .Вот они то и стали моим </a:t>
            </a:r>
            <a:r>
              <a:rPr lang="ru-RU" sz="2000" b="1" u="sng" dirty="0" err="1" smtClean="0">
                <a:solidFill>
                  <a:srgbClr val="002060"/>
                </a:solidFill>
              </a:rPr>
              <a:t>материалом,это</a:t>
            </a:r>
            <a:r>
              <a:rPr lang="ru-RU" sz="2000" b="1" u="sng" dirty="0" smtClean="0">
                <a:solidFill>
                  <a:srgbClr val="002060"/>
                </a:solidFill>
              </a:rPr>
              <a:t> экономически выгодно.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9638" name="AutoShape 6" descr="https://sun9-8.userapi.com/c840424/v840424955/30725/mcbbRamMp2Y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9640" name="AutoShape 8" descr="https://sun9-8.userapi.com/c840424/v840424955/30725/mcbbRamMp2Y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9642" name="AutoShape 10" descr="http://histruthmyvoice.org/wp-content/uploads/2015/02/Notionsxy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 descr="http://www.expert-jalousie.ru/pics/price_2/jlg_shantung_persi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2536" y="-457200"/>
            <a:ext cx="9753600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9144000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Материал для работы:   </a:t>
            </a:r>
            <a:r>
              <a:rPr lang="ru-RU" sz="2000" b="1" dirty="0" smtClean="0"/>
              <a:t>                                          </a:t>
            </a:r>
            <a:br>
              <a:rPr lang="ru-RU" sz="2000" b="1" dirty="0" smtClean="0"/>
            </a:br>
            <a:r>
              <a:rPr lang="ru-RU" sz="2000" b="1" dirty="0" smtClean="0"/>
              <a:t>1. Лоскут светлой ткани 20 </a:t>
            </a:r>
            <a:r>
              <a:rPr lang="ru-RU" sz="2000" b="1" dirty="0" err="1" smtClean="0"/>
              <a:t>х</a:t>
            </a:r>
            <a:r>
              <a:rPr lang="ru-RU" sz="2000" b="1" dirty="0" smtClean="0"/>
              <a:t> 20см. – 1 шт. </a:t>
            </a:r>
            <a:br>
              <a:rPr lang="ru-RU" sz="2000" b="1" dirty="0" smtClean="0"/>
            </a:br>
            <a:r>
              <a:rPr lang="ru-RU" sz="2000" b="1" dirty="0" smtClean="0"/>
              <a:t>2. Лоскут светлой ткани в мелкий рисунок 10 </a:t>
            </a:r>
            <a:r>
              <a:rPr lang="ru-RU" sz="2000" b="1" dirty="0" err="1" smtClean="0"/>
              <a:t>х</a:t>
            </a:r>
            <a:r>
              <a:rPr lang="ru-RU" sz="2000" b="1" dirty="0" smtClean="0"/>
              <a:t> 10 см. – 2 шт. </a:t>
            </a:r>
            <a:br>
              <a:rPr lang="ru-RU" sz="2000" b="1" dirty="0" smtClean="0"/>
            </a:br>
            <a:r>
              <a:rPr lang="ru-RU" sz="2000" b="1" dirty="0" smtClean="0"/>
              <a:t>3. Треугольный лоскут яркой однотонной ткани для косынки ½ 30 </a:t>
            </a:r>
            <a:r>
              <a:rPr lang="ru-RU" sz="2000" b="1" dirty="0" err="1" smtClean="0"/>
              <a:t>х</a:t>
            </a:r>
            <a:r>
              <a:rPr lang="ru-RU" sz="2000" b="1" dirty="0" smtClean="0"/>
              <a:t> 30см. – 1 шт. </a:t>
            </a:r>
            <a:br>
              <a:rPr lang="ru-RU" sz="2000" b="1" dirty="0" smtClean="0"/>
            </a:br>
            <a:r>
              <a:rPr lang="ru-RU" sz="2000" b="1" dirty="0" smtClean="0"/>
              <a:t>4. Полоска ткани красного цвета 20 </a:t>
            </a:r>
            <a:r>
              <a:rPr lang="ru-RU" sz="2000" b="1" dirty="0" err="1" smtClean="0"/>
              <a:t>х</a:t>
            </a:r>
            <a:r>
              <a:rPr lang="ru-RU" sz="2000" b="1" dirty="0" smtClean="0"/>
              <a:t> 1см. – 1 шт. </a:t>
            </a:r>
            <a:br>
              <a:rPr lang="ru-RU" sz="2000" b="1" dirty="0" smtClean="0"/>
            </a:br>
            <a:r>
              <a:rPr lang="ru-RU" sz="2000" b="1" dirty="0" smtClean="0"/>
              <a:t>5. Лоскут цветной ткани 40 </a:t>
            </a:r>
            <a:r>
              <a:rPr lang="ru-RU" sz="2000" b="1" dirty="0" err="1" smtClean="0"/>
              <a:t>х</a:t>
            </a:r>
            <a:r>
              <a:rPr lang="ru-RU" sz="2000" b="1" dirty="0" smtClean="0"/>
              <a:t> 40см. – 1 шт. </a:t>
            </a:r>
            <a:br>
              <a:rPr lang="ru-RU" sz="2000" b="1" dirty="0" smtClean="0"/>
            </a:br>
            <a:r>
              <a:rPr lang="ru-RU" sz="2000" b="1" dirty="0" smtClean="0"/>
              <a:t>6. Лоскут цветной ткани 5 </a:t>
            </a:r>
            <a:r>
              <a:rPr lang="ru-RU" sz="2000" b="1" dirty="0" err="1" smtClean="0"/>
              <a:t>х</a:t>
            </a:r>
            <a:r>
              <a:rPr lang="ru-RU" sz="2000" b="1" dirty="0" smtClean="0"/>
              <a:t> 5 см. – 2 шт. </a:t>
            </a:r>
            <a:br>
              <a:rPr lang="ru-RU" sz="2000" b="1" dirty="0" smtClean="0"/>
            </a:br>
            <a:r>
              <a:rPr lang="ru-RU" sz="2000" b="1" dirty="0" smtClean="0"/>
              <a:t>7. Шитье или кружево, или яркая полоска ткани 7 </a:t>
            </a:r>
            <a:r>
              <a:rPr lang="ru-RU" sz="2000" b="1" dirty="0" err="1" smtClean="0"/>
              <a:t>х</a:t>
            </a:r>
            <a:r>
              <a:rPr lang="ru-RU" sz="2000" b="1" dirty="0" smtClean="0"/>
              <a:t> 10см. для фартучка – 1 шт. </a:t>
            </a:r>
            <a:br>
              <a:rPr lang="ru-RU" sz="2000" b="1" dirty="0" smtClean="0"/>
            </a:br>
            <a:r>
              <a:rPr lang="ru-RU" sz="2000" b="1" dirty="0" smtClean="0"/>
              <a:t>8. Тесьма для пояса 25см. </a:t>
            </a:r>
            <a:br>
              <a:rPr lang="ru-RU" sz="2000" b="1" dirty="0" smtClean="0"/>
            </a:br>
            <a:r>
              <a:rPr lang="ru-RU" sz="2000" b="1" dirty="0" smtClean="0"/>
              <a:t>9. Красные нитки </a:t>
            </a:r>
            <a:br>
              <a:rPr lang="ru-RU" sz="2000" b="1" dirty="0" smtClean="0"/>
            </a:br>
            <a:r>
              <a:rPr lang="ru-RU" sz="2000" b="1" dirty="0" smtClean="0"/>
              <a:t>10. Душистые лекарственные травы 3-5 наименований по 10 гр. Каждой </a:t>
            </a:r>
            <a:br>
              <a:rPr lang="ru-RU" sz="2000" b="1" dirty="0" smtClean="0"/>
            </a:br>
            <a:r>
              <a:rPr lang="ru-RU" sz="2000" b="1" dirty="0" smtClean="0"/>
              <a:t>11. Вата или кусочки ветоши для наполнения куклы. </a:t>
            </a:r>
            <a:br>
              <a:rPr lang="ru-RU" sz="2000" b="1" dirty="0" smtClean="0"/>
            </a:br>
            <a:r>
              <a:rPr lang="ru-RU" sz="2000" b="1" dirty="0" smtClean="0"/>
              <a:t>12. Игла  используется только для изготовления наряда.</a:t>
            </a:r>
            <a:br>
              <a:rPr lang="ru-RU" sz="2000" b="1" dirty="0" smtClean="0"/>
            </a:br>
            <a:r>
              <a:rPr lang="ru-RU" sz="2000" b="1" dirty="0" smtClean="0"/>
              <a:t>13. Ножницы используются только для изготовления наряда куклы.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" descr="http://www.expert-jalousie.ru/pics/price_2/jlg_shantung_persi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57200"/>
            <a:ext cx="9753600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172084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335846"/>
            <a:ext cx="8568952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3. Исследование популярности кукол оберегов.</a:t>
            </a:r>
          </a:p>
          <a:p>
            <a:r>
              <a:rPr lang="ru-RU" sz="2000" b="1" dirty="0" smtClean="0"/>
              <a:t>Современный мир украшен не только великолепными, удобными и поразительно техническими устройствами, но и лиричными, таинственными и удивительными верованиями. Тем не менее, обереги и талисманы до сих пор пользуются спросом. Талисманы и обереги действуют до тех пор, пока люди верят в их чудесные свойства.</a:t>
            </a:r>
          </a:p>
          <a:p>
            <a:r>
              <a:rPr lang="ru-RU" sz="2000" b="1" dirty="0" smtClean="0"/>
              <a:t>Я решила выяснить, популярны ли куклы – обереги в наше время.</a:t>
            </a:r>
          </a:p>
          <a:p>
            <a:r>
              <a:rPr lang="ru-RU" sz="2000" b="1" dirty="0" smtClean="0"/>
              <a:t>Своё исследование я начала с опроса, который был проведён в МБОУ «</a:t>
            </a:r>
            <a:r>
              <a:rPr lang="ru-RU" sz="2000" b="1" dirty="0" err="1" smtClean="0"/>
              <a:t>Ямальская</a:t>
            </a:r>
            <a:r>
              <a:rPr lang="ru-RU" sz="2000" b="1" dirty="0" smtClean="0"/>
              <a:t> школа-интернат»</a:t>
            </a:r>
          </a:p>
          <a:p>
            <a:r>
              <a:rPr lang="ru-RU" sz="2000" b="1" dirty="0" smtClean="0"/>
              <a:t>Была приготовлена анкета с вопросами:</a:t>
            </a:r>
          </a:p>
          <a:p>
            <a:r>
              <a:rPr lang="ru-RU" sz="2000" b="1" dirty="0" smtClean="0"/>
              <a:t>- Знаете ли вы, что бывают куклы – обереги?</a:t>
            </a:r>
          </a:p>
          <a:p>
            <a:pPr>
              <a:buFontTx/>
              <a:buChar char="-"/>
            </a:pPr>
            <a:r>
              <a:rPr lang="ru-RU" sz="2000" b="1" dirty="0" smtClean="0"/>
              <a:t>Видели ли вы где куклы – обереги?</a:t>
            </a:r>
          </a:p>
          <a:p>
            <a:pPr>
              <a:buFontTx/>
              <a:buChar char="-"/>
            </a:pPr>
            <a:r>
              <a:rPr lang="ru-RU" sz="2000" b="1" dirty="0" smtClean="0"/>
              <a:t> В опросе участвовало 30 человек. Выяснилось, что знают о куклах – оберегах - 98% опрошенных; видели куклы – обереги – 84% опрошенных; имеют дома куклы обереги – 82 % опрошенных.</a:t>
            </a:r>
          </a:p>
          <a:p>
            <a:r>
              <a:rPr lang="ru-RU" sz="2000" b="1" dirty="0" smtClean="0"/>
              <a:t>- Есть ли у вас дома куклы – обереги?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://2.bp.blogspot.com/-y2JUizesyws/UxLJInYxgHI/AAAAAAAAAno/Gg4rEIH6rZ0/s1600/flowers-art-flowers-backgrounds-powerpoi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4544" y="-1206896"/>
            <a:ext cx="10081118" cy="806489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26" name="AutoShape 2" descr="http://2.bp.blogspot.com/-y2JUizesyws/UxLJInYxgHI/AAAAAAAAAno/Gg4rEIH6rZ0/s1600/flowers-art-flowers-backgrounds-powerpoint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://2.bp.blogspot.com/-y2JUizesyws/UxLJInYxgHI/AAAAAAAAAno/Gg4rEIH6rZ0/s1600/flowers-art-flowers-backgrounds-powerpoint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://2.bp.blogspot.com/-y2JUizesyws/UxLJInYxgHI/AAAAAAAAAno/Gg4rEIH6rZ0/s1600/flowers-art-flowers-backgrounds-powerpoint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http://2.bp.blogspot.com/-y2JUizesyws/UxLJInYxgHI/AAAAAAAAAno/Gg4rEIH6rZ0/s1600/flowers-art-flowers-backgrounds-powerpoint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aphicFrame>
        <p:nvGraphicFramePr>
          <p:cNvPr id="9" name="Диаграмма 8"/>
          <p:cNvGraphicFramePr/>
          <p:nvPr/>
        </p:nvGraphicFramePr>
        <p:xfrm>
          <a:off x="5004048" y="2348880"/>
          <a:ext cx="4608512" cy="40050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3707904" y="332656"/>
            <a:ext cx="543609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ru-RU" sz="2000" b="1" i="1" dirty="0" smtClean="0">
                <a:solidFill>
                  <a:srgbClr val="7030A0"/>
                </a:solidFill>
              </a:rPr>
              <a:t> В опросе участвовало 30 человек. Выяснилось, что знают о куклах – оберегах - 98% опрошенных; видели куклы – обереги – 84% опрошенных; имеют дома куклы обереги – 82 % опрошенных.</a:t>
            </a:r>
          </a:p>
          <a:p>
            <a:endParaRPr lang="ru-RU" sz="2000" b="1" i="1" dirty="0"/>
          </a:p>
        </p:txBody>
      </p:sp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2052228" cy="273630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 descr="http://www.expert-jalousie.ru/pics/price_2/jlg_shantung_persi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91440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Из результатов опроса следует, что обереги не утеряли в современное время своё значение. Сегодня куклы-обереги вновь набирают популярность и все чаще появляются в наших домах и квартирах. Их можно увидеть на прилавках магазинов. Такими куклами любуются, украшают интерьеры квартир, их коллекционируют, к ним относятся больше, как к сувенирам. Большинство людей верят в силу оберегов и пользуются ими. И как тысячи лет назад обереги в нашей жизни присутствуют. Лично я думаю, что обереги придают сказочность и загадочность нашей жизни. Главное верить в хорошее и не сомневаться, думать только о том, что желаешь и стремиться к этому.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2" name="Picture 4" descr="http://www.expert-jalousie.ru/pics/price_2/jlg_shantung_persi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57200"/>
            <a:ext cx="9753600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6372200" cy="7325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3200" b="1" dirty="0" smtClean="0"/>
              <a:t>Конечно же, я рассказала далеко не все о куклах-оберегах. Существует огромное количество кукол, имеющих «древнюю историю», которые и в наши времена также можно научиться делать самостоятельно – ищите интересные куклы-обереги на любые случаи жизни, делайте их своими руками и радуйтесь жизни!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8194" name="Picture 2" descr="https://pp.userapi.com/c824500/v824500776/1176e9/fAC1PegSVb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0"/>
            <a:ext cx="3339877" cy="59375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www.expert-jalousie.ru/pics/price_2/jlg_shantung_persi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31840" y="0"/>
            <a:ext cx="4564360" cy="764704"/>
          </a:xfrm>
        </p:spPr>
        <p:txBody>
          <a:bodyPr>
            <a:normAutofit/>
          </a:bodyPr>
          <a:lstStyle/>
          <a:p>
            <a:r>
              <a:rPr lang="ru-RU" b="0" dirty="0" smtClean="0">
                <a:solidFill>
                  <a:srgbClr val="C00000"/>
                </a:solidFill>
              </a:rPr>
              <a:t>ВВЕДЕНИЕ</a:t>
            </a:r>
            <a:endParaRPr lang="ru-RU" b="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64704"/>
            <a:ext cx="5796136" cy="6093296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Недавно на уроке ИСТОРИИ мы изучали тему «Как жили славяне в старину». Меня заинтересовал рассказ учителя об оберегах и амулетах, которые охраняли человека и его дом. Мне показалось интересным найти, изучить историю возникновения куклы – оберега и донести до других эту информацию. А так же мне захотелось узнать, используют ли такие куклы в наше время и где. В связи с тем, что приближался праздник «Женский день», я решила изготовить куклу-оберег на подарок маме , подругам 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8" name="Picture 6" descr="http://www.expert-jalousie.ru/pics/price_2/jlg_shantung_persi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57200"/>
            <a:ext cx="9144000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8316416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Результаты исследования</a:t>
            </a:r>
            <a:r>
              <a:rPr lang="ru-RU" sz="2800" b="1" dirty="0" smtClean="0"/>
              <a:t>.</a:t>
            </a:r>
            <a:endParaRPr lang="ru-RU" sz="2800" dirty="0" smtClean="0"/>
          </a:p>
          <a:p>
            <a:r>
              <a:rPr lang="ru-RU" sz="2400" b="1" dirty="0" smtClean="0"/>
              <a:t>Я выяснила, что история появления куклы - оберега берет свое начало с давних времен. Возникновение куклы связано с появлением </a:t>
            </a:r>
            <a:r>
              <a:rPr lang="ru-RU" sz="2400" b="1" dirty="0" err="1" smtClean="0"/>
              <a:t>человека.Считается</a:t>
            </a:r>
            <a:r>
              <a:rPr lang="ru-RU" sz="2400" b="1" dirty="0" smtClean="0"/>
              <a:t>, что она защищает владельца от бед, приносит любовь и </a:t>
            </a:r>
            <a:r>
              <a:rPr lang="ru-RU" sz="2400" b="1" dirty="0" err="1" smtClean="0"/>
              <a:t>счастье.Куклы-обереги</a:t>
            </a:r>
            <a:r>
              <a:rPr lang="ru-RU" sz="2400" b="1" dirty="0" smtClean="0"/>
              <a:t> должны быть в каждом доме. Все существующие куклы-обереги можно условно разделить на три большие группы: куклы-обереги, игровые куклы, обрядовые куклы. Я и сама научилась делать куклы-обереги. Ведь создание кукол признано целительным, как и любой другой акт творческого самовыражения.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6" name="Picture 4" descr="http://www.expert-jalousie.ru/pics/price_2/jlg_shantung_persi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57200"/>
            <a:ext cx="9753600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7242048" cy="4077072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C00000"/>
                </a:solidFill>
              </a:rPr>
              <a:t>Сейчас интерес к старинным куклам возрождается. Я тоже захотела внести вклад в это возрождение. Изучив материал о куклах – оберегах, я сделала несколько разных куколок для друзей, на подарок маме .</a:t>
            </a:r>
            <a:br>
              <a:rPr lang="ru-RU" sz="2000" dirty="0" smtClean="0">
                <a:solidFill>
                  <a:srgbClr val="C00000"/>
                </a:solidFill>
              </a:rPr>
            </a:br>
            <a:r>
              <a:rPr lang="ru-RU" sz="2000" dirty="0" smtClean="0">
                <a:solidFill>
                  <a:srgbClr val="C00000"/>
                </a:solidFill>
              </a:rPr>
              <a:t>А потом решила научить делать таких куколок своих подруг. </a:t>
            </a:r>
            <a:br>
              <a:rPr lang="ru-RU" sz="2000" dirty="0" smtClean="0">
                <a:solidFill>
                  <a:srgbClr val="C00000"/>
                </a:solidFill>
              </a:rPr>
            </a:br>
            <a:r>
              <a:rPr lang="ru-RU" sz="2000" dirty="0" smtClean="0">
                <a:solidFill>
                  <a:srgbClr val="C00000"/>
                </a:solidFill>
              </a:rPr>
              <a:t>Для наглядности я приготовила </a:t>
            </a:r>
            <a:r>
              <a:rPr lang="ru-RU" sz="2000" dirty="0" err="1" smtClean="0">
                <a:solidFill>
                  <a:srgbClr val="C00000"/>
                </a:solidFill>
              </a:rPr>
              <a:t>альбом,где</a:t>
            </a:r>
            <a:r>
              <a:rPr lang="ru-RU" sz="2000" dirty="0" smtClean="0">
                <a:solidFill>
                  <a:srgbClr val="C00000"/>
                </a:solidFill>
              </a:rPr>
              <a:t> подробно рассказала об истории куклы-оберега, показала их многообразие , традиции </a:t>
            </a:r>
            <a:r>
              <a:rPr lang="ru-RU" sz="2000" dirty="0" err="1" smtClean="0">
                <a:solidFill>
                  <a:srgbClr val="C00000"/>
                </a:solidFill>
              </a:rPr>
              <a:t>изготовлени</a:t>
            </a:r>
            <a:r>
              <a:rPr lang="ru-RU" sz="2000" dirty="0" smtClean="0">
                <a:solidFill>
                  <a:srgbClr val="C00000"/>
                </a:solidFill>
              </a:rPr>
              <a:t> и технологическую </a:t>
            </a:r>
            <a:r>
              <a:rPr lang="ru-RU" sz="2000" dirty="0" err="1" smtClean="0">
                <a:solidFill>
                  <a:srgbClr val="C00000"/>
                </a:solidFill>
              </a:rPr>
              <a:t>катру</a:t>
            </a:r>
            <a:r>
              <a:rPr lang="ru-RU" sz="2000" dirty="0" smtClean="0">
                <a:solidFill>
                  <a:srgbClr val="C00000"/>
                </a:solidFill>
              </a:rPr>
              <a:t>.</a:t>
            </a:r>
            <a:r>
              <a:rPr lang="ru-RU" b="0" dirty="0" smtClean="0"/>
              <a:t/>
            </a:r>
            <a:br>
              <a:rPr lang="ru-RU" b="0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9" name="Picture 3" descr="https://im0-tub-ru.yandex.net/i?id=199af9bf48599306cefafe9ba3f212d3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152" y="-33468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628800"/>
            <a:ext cx="6480720" cy="230425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    </a:t>
            </a:r>
            <a:r>
              <a:rPr lang="ru-RU" dirty="0" smtClean="0">
                <a:solidFill>
                  <a:schemeClr val="tx2"/>
                </a:solidFill>
              </a:rPr>
              <a:t>Спасибо за внимание</a:t>
            </a:r>
            <a:endParaRPr lang="ru-RU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4012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0" name="Picture 4" descr="http://www.expert-jalousie.ru/pics/price_2/jlg_shantung_persi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925941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-243408"/>
            <a:ext cx="7303712" cy="1368152"/>
          </a:xfrm>
        </p:spPr>
        <p:txBody>
          <a:bodyPr/>
          <a:lstStyle/>
          <a:p>
            <a:r>
              <a:rPr lang="ru-RU" dirty="0" err="1" smtClean="0">
                <a:solidFill>
                  <a:srgbClr val="C00000"/>
                </a:solidFill>
              </a:rPr>
              <a:t>гИПОТИЗА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908720"/>
            <a:ext cx="3816424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 </a:t>
            </a:r>
          </a:p>
          <a:p>
            <a:r>
              <a:rPr lang="ru-RU" sz="2800" b="1" dirty="0" smtClean="0"/>
              <a:t>Я всегда считали куклу детской игрушкой, но изучив историю берегов, задумалась, какое значение занимают эти куклы в жизни людей. Я думаю, что подарок сделанный своими рукам- это самый лучший подарок.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6" name="Picture 6" descr="http://www.expert-jalousie.ru/pics/price_2/jlg_shantung_persi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57200"/>
            <a:ext cx="9144000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748464" cy="3573016"/>
          </a:xfrm>
        </p:spPr>
        <p:txBody>
          <a:bodyPr>
            <a:noAutofit/>
          </a:bodyPr>
          <a:lstStyle/>
          <a:p>
            <a:r>
              <a:rPr lang="ru-RU" sz="3600" b="0" dirty="0" smtClean="0">
                <a:solidFill>
                  <a:srgbClr val="FF0000"/>
                </a:solidFill>
              </a:rPr>
              <a:t>Актуальность</a:t>
            </a:r>
            <a:r>
              <a:rPr lang="ru-RU" sz="2400" b="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 данного проекта заключается в том, что каждый образованный человек должен знать культурные традиции своего народа и почитать их, так как изучение этих традиций позволяет приобщиться к национальной культуре, духовно-нравственным ценностям своего народа, сформировать эстетический вкус, воспитывает уважение и интерес к народным традициям.</a:t>
            </a:r>
            <a:br>
              <a:rPr lang="ru-RU" sz="2400" b="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endParaRPr lang="ru-RU" sz="2400" b="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www.expert-jalousie.ru/pics/price_2/jlg_shantung_persi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1053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1"/>
            <a:ext cx="914400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Цель работы:</a:t>
            </a:r>
            <a:r>
              <a:rPr lang="ru-RU" sz="3200" dirty="0" smtClean="0"/>
              <a:t> исследование популярности и изготовление куклы - оберега.</a:t>
            </a:r>
          </a:p>
          <a:p>
            <a:r>
              <a:rPr lang="ru-RU" sz="3200" dirty="0" smtClean="0"/>
              <a:t>Изготовить подарки своими руками.</a:t>
            </a:r>
          </a:p>
          <a:p>
            <a:r>
              <a:rPr lang="ru-RU" sz="4400" dirty="0" smtClean="0">
                <a:solidFill>
                  <a:srgbClr val="FF0000"/>
                </a:solidFill>
              </a:rPr>
              <a:t>Задачи:</a:t>
            </a:r>
          </a:p>
          <a:p>
            <a:r>
              <a:rPr lang="ru-RU" sz="3200" dirty="0" smtClean="0"/>
              <a:t>1.Изучить информацию об истории кукол - оберегов.</a:t>
            </a:r>
          </a:p>
          <a:p>
            <a:r>
              <a:rPr lang="ru-RU" sz="3200" dirty="0" smtClean="0"/>
              <a:t>2.Познакомиться с разными видами кукол – оберегов, выявить у них характерные особенности.</a:t>
            </a:r>
          </a:p>
          <a:p>
            <a:r>
              <a:rPr lang="ru-RU" sz="3200" dirty="0" smtClean="0"/>
              <a:t>3.Изготовить куклу - оберег.</a:t>
            </a:r>
          </a:p>
          <a:p>
            <a:r>
              <a:rPr lang="ru-RU" sz="4000" dirty="0" smtClean="0">
                <a:solidFill>
                  <a:srgbClr val="FF0000"/>
                </a:solidFill>
              </a:rPr>
              <a:t>Методы исследования.</a:t>
            </a:r>
          </a:p>
          <a:p>
            <a:r>
              <a:rPr lang="ru-RU" sz="3200" dirty="0" smtClean="0"/>
              <a:t>1. Изучение истории игрушки</a:t>
            </a:r>
          </a:p>
          <a:p>
            <a:r>
              <a:rPr lang="ru-RU" sz="3200" dirty="0" smtClean="0"/>
              <a:t>2.Анализ собранного материала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://www.expert-jalousie.ru/pics/price_2/jlg_shantung_persi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472"/>
            <a:ext cx="9144000" cy="683852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-79653"/>
            <a:ext cx="8640960" cy="69249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План работы над проектом.</a:t>
            </a:r>
            <a:endParaRPr lang="ru-RU" sz="3600" dirty="0" smtClean="0">
              <a:solidFill>
                <a:srgbClr val="C00000"/>
              </a:solidFill>
            </a:endParaRPr>
          </a:p>
          <a:p>
            <a:r>
              <a:rPr lang="ru-RU" sz="2400" b="1" dirty="0" smtClean="0">
                <a:solidFill>
                  <a:srgbClr val="FF0000"/>
                </a:solidFill>
              </a:rPr>
              <a:t>1. Подготовительный этап.</a:t>
            </a:r>
            <a:endParaRPr lang="ru-RU" sz="2400" dirty="0" smtClean="0">
              <a:solidFill>
                <a:srgbClr val="FF0000"/>
              </a:solidFill>
            </a:endParaRPr>
          </a:p>
          <a:p>
            <a:r>
              <a:rPr lang="ru-RU" sz="2400" dirty="0" smtClean="0"/>
              <a:t>Выбор темы и ее конкретизация. Определение цели, формулирование задач.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2. Поисково-исследовательский этап.</a:t>
            </a:r>
            <a:endParaRPr lang="ru-RU" sz="2400" dirty="0" smtClean="0">
              <a:solidFill>
                <a:srgbClr val="FF0000"/>
              </a:solidFill>
            </a:endParaRPr>
          </a:p>
          <a:p>
            <a:r>
              <a:rPr lang="ru-RU" sz="2400" dirty="0" smtClean="0"/>
              <a:t>Поиск информации в энциклопедиях, интернет – ресурсах, журналах; изучение и обработка информации, её осмысление.</a:t>
            </a:r>
          </a:p>
          <a:p>
            <a:r>
              <a:rPr lang="ru-RU" sz="2400" dirty="0" smtClean="0"/>
              <a:t>Организационно-консультационные занятие с учителем.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3. Продуктивный этап</a:t>
            </a:r>
            <a:r>
              <a:rPr lang="ru-RU" sz="2400" dirty="0" smtClean="0">
                <a:solidFill>
                  <a:srgbClr val="FF0000"/>
                </a:solidFill>
              </a:rPr>
              <a:t>.</a:t>
            </a:r>
          </a:p>
          <a:p>
            <a:r>
              <a:rPr lang="ru-RU" sz="2400" dirty="0" smtClean="0"/>
              <a:t>Создание продукта. Изготовление куклы – оберега. Создание альбома и технологической карты .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4.</a:t>
            </a:r>
            <a:r>
              <a:rPr lang="ru-RU" sz="2400" b="1" i="1" dirty="0" smtClean="0">
                <a:solidFill>
                  <a:srgbClr val="FF0000"/>
                </a:solidFill>
              </a:rPr>
              <a:t> </a:t>
            </a:r>
            <a:r>
              <a:rPr lang="ru-RU" sz="2400" b="1" dirty="0" smtClean="0">
                <a:solidFill>
                  <a:srgbClr val="FF0000"/>
                </a:solidFill>
              </a:rPr>
              <a:t>Трансляционно-оформительский этап.</a:t>
            </a:r>
            <a:endParaRPr lang="ru-RU" sz="2400" dirty="0" smtClean="0">
              <a:solidFill>
                <a:srgbClr val="FF0000"/>
              </a:solidFill>
            </a:endParaRPr>
          </a:p>
          <a:p>
            <a:r>
              <a:rPr lang="ru-RU" sz="2400" dirty="0" smtClean="0"/>
              <a:t>Предзащита проекта. Доработка с учётом замечаний и предложений. Подготовка к публичной защите проекта.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5. Заключительный этап.</a:t>
            </a:r>
            <a:endParaRPr lang="ru-RU" sz="2400" dirty="0" smtClean="0">
              <a:solidFill>
                <a:srgbClr val="FF0000"/>
              </a:solidFill>
            </a:endParaRPr>
          </a:p>
          <a:p>
            <a:r>
              <a:rPr lang="ru-RU" sz="2400" dirty="0" smtClean="0"/>
              <a:t>Публичная защита проекта. Подведение итогов, конструктивный анализ выполненной работы.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://www.expert-jalousie.ru/pics/price_2/jlg_shantung_persi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57200"/>
            <a:ext cx="9144000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0" y="58847"/>
            <a:ext cx="914400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1. История кукол оберегов.</a:t>
            </a:r>
          </a:p>
          <a:p>
            <a:r>
              <a:rPr lang="ru-RU" sz="2400" b="1" dirty="0" smtClean="0"/>
              <a:t>С давних времен тряпичная кукла была традиционной игрушкой русского народа. Она сопровождала человека на протяжении всей жизни. «</a:t>
            </a:r>
            <a:r>
              <a:rPr lang="ru-RU" sz="2400" b="1" dirty="0" err="1" smtClean="0"/>
              <a:t>Потешка</a:t>
            </a:r>
            <a:r>
              <a:rPr lang="ru-RU" sz="2400" b="1" dirty="0" smtClean="0"/>
              <a:t>» (так называли игрушку) была не только игрушкой, но и оберегом, защищающим от злых сил. С самого рождения детскую колыбель обвешивали пёстрыми лоскутиками, колокольчиками, звенящими кусочками металла. Русское слово «кукла» родственно греческому «</a:t>
            </a:r>
            <a:r>
              <a:rPr lang="ru-RU" sz="2400" b="1" dirty="0" err="1" smtClean="0"/>
              <a:t>киклос</a:t>
            </a:r>
            <a:r>
              <a:rPr lang="ru-RU" sz="2400" b="1" dirty="0" smtClean="0"/>
              <a:t>» («круг») и означает нечто свёрнутое, например, деревяшку или пучок соломы, которые девочки пеленали и завёртывали.</a:t>
            </a:r>
          </a:p>
          <a:p>
            <a:r>
              <a:rPr lang="ru-RU" sz="2400" b="1" dirty="0" smtClean="0"/>
              <a:t>Характерная особенность: куклы наших предков несли в себе доброе начало и были безликими. Никаких глазок, кнопок-носиков и губок бантиком. По старинным поверьям, в кукле без лица (т.е. без души) не может поселиться нечистая сила.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://www.expert-jalousie.ru/pics/price_2/jlg_shantung_persi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57200"/>
            <a:ext cx="9144000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0" y="188641"/>
            <a:ext cx="81724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Большинство кукол на Руси были оберегами. Куклы - обереги на Руси ведут свою историю с древних языческих времен. Они выполняются из природных материалов, которые приносятся из леса: дерево, лоза, трава, солома. И это не случайно, потому что лес - это среда обитания русского человека. На протяжении тысячелетий ни один дом на Руси не обходился без оберегов. Оберег не просто красивая вещичка, он имеет вполне конкретный практический и даже мистический смысл, идущий к нам из глубокого прошлого как послание от наших далеких предков. В словаре я узнала, что оберег - это амулет или волшебное заклинание, спасающее человека от различных опасностей, а также предмет, на который заклинание наговорено и который носят на теле в качестве талисмана.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http://www.expert-jalousie.ru/pics/price_2/jlg_shantung_persi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2536" y="-457200"/>
            <a:ext cx="9753600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0"/>
            <a:ext cx="7239000" cy="6699144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 обрядов на Руси множество заветов</a:t>
            </a:r>
          </a:p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 один из </a:t>
            </a:r>
            <a:r>
              <a:rPr lang="ru-RU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них-шитьё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кукол-оберегов.</a:t>
            </a:r>
          </a:p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 </a:t>
            </a:r>
            <a:r>
              <a:rPr lang="ru-RU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поверью,талисман,защитит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хозяев,</a:t>
            </a:r>
          </a:p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Забирая на себя бремя испытаний.</a:t>
            </a:r>
          </a:p>
          <a:p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Из различных лоскутков ношеной одежды,</a:t>
            </a:r>
          </a:p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Ладно вязаных узлов с </a:t>
            </a:r>
            <a:r>
              <a:rPr lang="ru-RU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верою,надеждой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</a:t>
            </a:r>
          </a:p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Обереги без </a:t>
            </a:r>
            <a:r>
              <a:rPr lang="ru-RU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лица,кажется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незримо</a:t>
            </a:r>
          </a:p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Отделят добро от зла неисповедимо.</a:t>
            </a:r>
          </a:p>
          <a:p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Разновидностей русских </a:t>
            </a:r>
            <a:r>
              <a:rPr lang="ru-RU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обереговых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кукол не счесть. Я хочу рассказать лишь о самых популярных и простых в изготовлении.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9677</TotalTime>
  <Words>642</Words>
  <Application>Microsoft Office PowerPoint</Application>
  <PresentationFormat>Экран (4:3)</PresentationFormat>
  <Paragraphs>90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Изящная</vt:lpstr>
      <vt:lpstr>Муниципальное бюджетное общеобразовательное учреждение «Ямальская школа-интернат»</vt:lpstr>
      <vt:lpstr>ВВЕДЕНИЕ</vt:lpstr>
      <vt:lpstr>гИПОТИЗА</vt:lpstr>
      <vt:lpstr>Актуальность данного проекта заключается в том, что каждый образованный человек должен знать культурные традиции своего народа и почитать их, так как изучение этих традиций позволяет приобщиться к национальной культуре, духовно-нравственным ценностям своего народа, сформировать эстетический вкус, воспитывает уважение и интерес к народным традициям.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Выбор материалов  экономическое обоснование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Сейчас интерес к старинным куклам возрождается. Я тоже захотела внести вклад в это возрождение. Изучив материал о куклах – оберегах, я сделала несколько разных куколок для друзей, на подарок маме . А потом решила научить делать таких куколок своих подруг.  Для наглядности я приготовила альбом,где подробно рассказала об истории куклы-оберега, показала их многообразие , традиции изготовлени и технологическую катру. </vt:lpstr>
      <vt:lpstr>    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Банк идей по изготовлению куклы-оберега.</dc:title>
  <dc:creator>Ирина Гузь</dc:creator>
  <cp:lastModifiedBy>user</cp:lastModifiedBy>
  <cp:revision>24</cp:revision>
  <dcterms:created xsi:type="dcterms:W3CDTF">2018-03-21T04:19:02Z</dcterms:created>
  <dcterms:modified xsi:type="dcterms:W3CDTF">2019-12-15T11:01:52Z</dcterms:modified>
</cp:coreProperties>
</file>