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59" r:id="rId14"/>
    <p:sldId id="269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28" y="-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873CC-5E66-4332-A0F0-7CFE6865F700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94ABB-9D0B-40CC-BA9C-D3C4E06DC3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854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3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22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38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75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18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4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41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95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21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2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96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4524C-715C-4BB5-9F0B-EA710843DF31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54632-1AC6-4DE6-B2E0-6617A9CA97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7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построить графики функций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+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известен график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725144"/>
            <a:ext cx="6400800" cy="17526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9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8229600" cy="8640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latin typeface="Times New Roman" pitchFamily="18" charset="0"/>
              </a:rPr>
              <a:t>План построения графика функции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12776"/>
            <a:ext cx="8229600" cy="187220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1.Заполнить таблицу значений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2.Построить точки на координатной плоскости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3.Соединить построенные точки плавной линией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4.Подписать название функции</a:t>
            </a:r>
          </a:p>
          <a:p>
            <a:pPr eaLnBrk="1" hangingPunct="1">
              <a:defRPr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31640" y="3284984"/>
            <a:ext cx="2880320" cy="1958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b="1" i="1" dirty="0" smtClean="0">
                <a:latin typeface="Times New Roman" pitchFamily="18" charset="0"/>
              </a:rPr>
              <a:t>3 </a:t>
            </a:r>
            <a:r>
              <a:rPr lang="ru-RU" sz="2600" b="1" i="1" dirty="0">
                <a:latin typeface="Times New Roman" pitchFamily="18" charset="0"/>
              </a:rPr>
              <a:t>задание</a:t>
            </a:r>
          </a:p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     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(</a:t>
            </a:r>
            <a:r>
              <a:rPr lang="ru-RU" b="1" i="1" dirty="0" smtClean="0">
                <a:latin typeface="Times New Roman" pitchFamily="18" charset="0"/>
              </a:rPr>
              <a:t>х + 2)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latin typeface="Times New Roman" pitchFamily="18" charset="0"/>
              </a:rPr>
              <a:t> </a:t>
            </a:r>
            <a:r>
              <a:rPr lang="ru-RU" b="1" baseline="30000" dirty="0" smtClean="0">
                <a:latin typeface="Times New Roman" pitchFamily="18" charset="0"/>
              </a:rPr>
              <a:t> </a:t>
            </a:r>
            <a:endParaRPr lang="ru-RU" b="1" baseline="30000" dirty="0"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48064" y="3290343"/>
            <a:ext cx="2880320" cy="19527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b="1" i="1" dirty="0" smtClean="0">
                <a:latin typeface="Times New Roman" pitchFamily="18" charset="0"/>
              </a:rPr>
              <a:t>4 задание</a:t>
            </a:r>
            <a:r>
              <a:rPr lang="ru-RU" sz="1400" dirty="0" smtClean="0">
                <a:latin typeface="Times New Roman" pitchFamily="18" charset="0"/>
              </a:rPr>
              <a:t>             </a:t>
            </a:r>
            <a:endParaRPr lang="ru-RU" dirty="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         </a:t>
            </a:r>
            <a:r>
              <a:rPr lang="ru-RU" sz="2400" b="1" dirty="0">
                <a:latin typeface="Times New Roman" pitchFamily="18" charset="0"/>
              </a:rPr>
              <a:t>  </a:t>
            </a:r>
            <a:r>
              <a:rPr lang="ru-RU" b="1" i="1" dirty="0">
                <a:latin typeface="Times New Roman" pitchFamily="18" charset="0"/>
              </a:rPr>
              <a:t>у</a:t>
            </a:r>
            <a:r>
              <a:rPr lang="ru-RU" b="1" dirty="0">
                <a:latin typeface="Times New Roman" pitchFamily="18" charset="0"/>
              </a:rPr>
              <a:t> = (</a:t>
            </a:r>
            <a:r>
              <a:rPr lang="ru-RU" b="1" i="1" dirty="0">
                <a:latin typeface="Times New Roman" pitchFamily="18" charset="0"/>
              </a:rPr>
              <a:t>х – 2)</a:t>
            </a:r>
            <a:r>
              <a:rPr lang="ru-RU" b="1" baseline="30000" dirty="0">
                <a:latin typeface="Times New Roman" pitchFamily="18" charset="0"/>
              </a:rPr>
              <a:t>2</a:t>
            </a:r>
            <a:r>
              <a:rPr lang="ru-RU" sz="2400" b="1" baseline="30000" dirty="0">
                <a:latin typeface="Times New Roman" pitchFamily="18" charset="0"/>
              </a:rPr>
              <a:t> </a:t>
            </a:r>
            <a:endParaRPr lang="ru-RU" b="1" baseline="30000" dirty="0"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916832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Сделайте вывод </a:t>
            </a:r>
            <a:r>
              <a:rPr lang="ru-RU" sz="2800" dirty="0" smtClean="0">
                <a:latin typeface="Times New Roman" pitchFamily="18" charset="0"/>
              </a:rPr>
              <a:t>как построить график функции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 smtClean="0"/>
              <a:t> =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i="1" dirty="0" smtClean="0"/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/>
              <a:t> +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i="1" dirty="0" smtClean="0"/>
              <a:t>)</a:t>
            </a:r>
            <a:r>
              <a:rPr lang="ru-RU" sz="2800" dirty="0" smtClean="0"/>
              <a:t>, если известен график функции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 smtClean="0"/>
              <a:t> =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i="1" dirty="0" smtClean="0"/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/>
              <a:t>).</a:t>
            </a:r>
            <a:endParaRPr lang="ru-RU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4191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89090" grpId="1" animBg="1"/>
      <p:bldP spid="89091" grpId="0" build="allAtOnce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54" t="9537" r="26293" b="41810"/>
          <a:stretch/>
        </p:blipFill>
        <p:spPr bwMode="auto">
          <a:xfrm>
            <a:off x="831412" y="620688"/>
            <a:ext cx="3749919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8" t="10156" r="17931" b="42646"/>
          <a:stretch/>
        </p:blipFill>
        <p:spPr bwMode="auto">
          <a:xfrm>
            <a:off x="4856844" y="620688"/>
            <a:ext cx="3835166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2339752" y="4077072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1936279" y="3789040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675334" y="3140968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871242" y="3448050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093740" y="2824361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349799" y="184482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45882" y="4077072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942409" y="3769990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681464" y="3131443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877372" y="3448050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099870" y="2814836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355929" y="184482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55576" y="4797152"/>
            <a:ext cx="828092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График функции y</a:t>
            </a:r>
            <a:r>
              <a:rPr lang="ru-RU" sz="2800" i="1" dirty="0" smtClean="0"/>
              <a:t> =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i="1" dirty="0" smtClean="0"/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/>
              <a:t> +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i="1" dirty="0" smtClean="0"/>
              <a:t>)</a:t>
            </a:r>
            <a:r>
              <a:rPr lang="ru-RU" sz="2800" dirty="0" smtClean="0"/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можно получить в результате параллельного переноса графика функции y = f(x)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единиц влево, если а&gt;0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единиц вправо, если </a:t>
            </a:r>
            <a:r>
              <a:rPr lang="ru-RU" sz="2800" i="1" u="sng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0.</a:t>
            </a:r>
            <a:endParaRPr lang="ru-RU" sz="2800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3203848" y="3429000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4781066" y="3429000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467544" y="3429000"/>
            <a:ext cx="154607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у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= (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х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+2)</a:t>
            </a:r>
            <a:r>
              <a:rPr lang="ru-RU" b="1" baseline="30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2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7418412" y="3448050"/>
            <a:ext cx="154607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008000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ru-RU" b="1" i="1" dirty="0">
                <a:solidFill>
                  <a:srgbClr val="008000"/>
                </a:solidFill>
                <a:latin typeface="Times New Roman" pitchFamily="18" charset="0"/>
              </a:rPr>
              <a:t>у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</a:rPr>
              <a:t> = (</a:t>
            </a:r>
            <a:r>
              <a:rPr lang="ru-RU" b="1" i="1" dirty="0">
                <a:solidFill>
                  <a:srgbClr val="008000"/>
                </a:solidFill>
                <a:latin typeface="Times New Roman" pitchFamily="18" charset="0"/>
              </a:rPr>
              <a:t>х – </a:t>
            </a:r>
            <a:r>
              <a:rPr lang="ru-RU" b="1" i="1" dirty="0" smtClean="0">
                <a:solidFill>
                  <a:srgbClr val="008000"/>
                </a:solidFill>
                <a:latin typeface="Times New Roman" pitchFamily="18" charset="0"/>
              </a:rPr>
              <a:t>2)</a:t>
            </a:r>
            <a:r>
              <a:rPr lang="ru-RU" b="1" baseline="30000" dirty="0" smtClean="0">
                <a:solidFill>
                  <a:srgbClr val="008000"/>
                </a:solidFill>
                <a:latin typeface="Times New Roman" pitchFamily="18" charset="0"/>
              </a:rPr>
              <a:t>2</a:t>
            </a:r>
            <a:endParaRPr lang="ru-RU" sz="1400" b="1" dirty="0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4682" y="692696"/>
            <a:ext cx="4111414" cy="3960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41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3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66694"/>
            <a:ext cx="4104456" cy="314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8566"/>
            <a:ext cx="4497056" cy="3771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Примеры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1" t="20569" r="10447" b="6669"/>
          <a:stretch/>
        </p:blipFill>
        <p:spPr bwMode="auto">
          <a:xfrm>
            <a:off x="539552" y="527498"/>
            <a:ext cx="8208912" cy="631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74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99592" y="1484784"/>
                <a:ext cx="8244408" cy="499715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dirty="0"/>
                  <a:t>1. Как нужно преобразовать </a:t>
                </a:r>
                <a:r>
                  <a:rPr lang="ru-RU" dirty="0" smtClean="0"/>
                  <a:t>график функции</a:t>
                </a:r>
                <a:r>
                  <a:rPr lang="ru-RU" dirty="0"/>
                  <a:t> </a:t>
                </a:r>
                <a:r>
                  <a:rPr lang="en-US" dirty="0"/>
                  <a:t>y</a:t>
                </a:r>
                <a:r>
                  <a:rPr lang="ru-RU" dirty="0"/>
                  <a:t> = </a:t>
                </a:r>
                <a:r>
                  <a:rPr lang="en-US" dirty="0"/>
                  <a:t>f</a:t>
                </a:r>
                <a:r>
                  <a:rPr lang="ru-RU" dirty="0"/>
                  <a:t>(</a:t>
                </a:r>
                <a:r>
                  <a:rPr lang="en-US" dirty="0"/>
                  <a:t>x</a:t>
                </a:r>
                <a:r>
                  <a:rPr lang="ru-RU" dirty="0"/>
                  <a:t>), чтобы образовался график функции:</a:t>
                </a:r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en-US" dirty="0"/>
                  <a:t>1) y = </a:t>
                </a:r>
                <a:r>
                  <a:rPr lang="ru-RU" dirty="0" smtClean="0"/>
                  <a:t> </a:t>
                </a:r>
                <a:r>
                  <a:rPr lang="en-US" dirty="0" smtClean="0"/>
                  <a:t>–</a:t>
                </a:r>
                <a:r>
                  <a:rPr lang="ru-RU" dirty="0" smtClean="0"/>
                  <a:t> </a:t>
                </a:r>
                <a:r>
                  <a:rPr lang="en-US" dirty="0" smtClean="0"/>
                  <a:t>f(x</a:t>
                </a:r>
                <a:r>
                  <a:rPr lang="en-US" dirty="0"/>
                  <a:t>);</a:t>
                </a:r>
                <a:endParaRPr lang="ru-RU" dirty="0"/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en-US" dirty="0"/>
                  <a:t>2) y = f(x + 2);</a:t>
                </a:r>
                <a:endParaRPr lang="ru-RU" dirty="0"/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en-US" dirty="0"/>
                  <a:t>3) y = f(x - 2);</a:t>
                </a:r>
                <a:endParaRPr lang="ru-RU" dirty="0"/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en-US" dirty="0"/>
                  <a:t>4) y = f(x) + 2;</a:t>
                </a:r>
                <a:endParaRPr lang="ru-RU" dirty="0"/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ru-RU" dirty="0"/>
                  <a:t>5) </a:t>
                </a:r>
                <a:r>
                  <a:rPr lang="en-US" dirty="0"/>
                  <a:t>y</a:t>
                </a:r>
                <a:r>
                  <a:rPr lang="ru-RU" dirty="0"/>
                  <a:t> = </a:t>
                </a:r>
                <a:r>
                  <a:rPr lang="en-US" dirty="0"/>
                  <a:t>f</a:t>
                </a:r>
                <a:r>
                  <a:rPr lang="ru-RU" dirty="0"/>
                  <a:t>(</a:t>
                </a:r>
                <a:r>
                  <a:rPr lang="en-US" dirty="0"/>
                  <a:t>x</a:t>
                </a:r>
                <a:r>
                  <a:rPr lang="ru-RU" dirty="0"/>
                  <a:t>) - 2;</a:t>
                </a:r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ru-RU" dirty="0"/>
                  <a:t>6) </a:t>
                </a:r>
                <a:r>
                  <a:rPr lang="en-US" dirty="0"/>
                  <a:t>y</a:t>
                </a:r>
                <a:r>
                  <a:rPr lang="ru-RU" dirty="0"/>
                  <a:t> = 2</a:t>
                </a:r>
                <a:r>
                  <a:rPr lang="en-US" dirty="0"/>
                  <a:t>f</a:t>
                </a:r>
                <a:r>
                  <a:rPr lang="ru-RU" dirty="0"/>
                  <a:t>(</a:t>
                </a:r>
                <a:r>
                  <a:rPr lang="en-US" dirty="0"/>
                  <a:t>x</a:t>
                </a:r>
                <a:r>
                  <a:rPr lang="ru-RU" dirty="0"/>
                  <a:t>);</a:t>
                </a:r>
              </a:p>
              <a:p>
                <a:pPr marL="1979613" indent="0">
                  <a:buNone/>
                  <a:tabLst>
                    <a:tab pos="2155825" algn="l"/>
                  </a:tabLst>
                </a:pPr>
                <a:r>
                  <a:rPr lang="ru-RU" dirty="0"/>
                  <a:t>7) </a:t>
                </a:r>
                <a:r>
                  <a:rPr lang="en-US" dirty="0"/>
                  <a:t>y </a:t>
                </a:r>
                <a:r>
                  <a:rPr lang="ru-RU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𝑓</m:t>
                        </m:r>
                        <m:r>
                          <a:rPr lang="ru-RU" i="1">
                            <a:latin typeface="Cambria Math"/>
                          </a:rPr>
                          <m:t>(</m:t>
                        </m:r>
                        <m:r>
                          <a:rPr lang="ru-RU" i="1">
                            <a:latin typeface="Cambria Math"/>
                          </a:rPr>
                          <m:t>𝑥</m:t>
                        </m:r>
                        <m:r>
                          <a:rPr lang="ru-RU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 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99592" y="1484784"/>
                <a:ext cx="8244408" cy="4997152"/>
              </a:xfrm>
              <a:blipFill rotWithShape="1">
                <a:blip r:embed="rId2"/>
                <a:stretch>
                  <a:fillRect l="-1775" t="-31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78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50878" y="1484784"/>
                <a:ext cx="8093122" cy="499715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ru-RU" dirty="0"/>
                  <a:t>2. Даны графики функций:</a:t>
                </a:r>
              </a:p>
              <a:p>
                <a:pPr marL="0" indent="0">
                  <a:buNone/>
                </a:pPr>
                <a:r>
                  <a:rPr lang="en-US" dirty="0"/>
                  <a:t>a</a:t>
                </a:r>
                <a:r>
                  <a:rPr lang="ru-RU" dirty="0"/>
                  <a:t>) </a:t>
                </a:r>
                <a:r>
                  <a:rPr lang="en-US" dirty="0"/>
                  <a:t>y</a:t>
                </a:r>
                <a:r>
                  <a:rPr lang="ru-RU" dirty="0"/>
                  <a:t> = </a:t>
                </a:r>
                <a:r>
                  <a:rPr lang="en-US" dirty="0" smtClean="0"/>
                  <a:t>x</a:t>
                </a:r>
                <a:r>
                  <a:rPr lang="ru-RU" baseline="30000" dirty="0" smtClean="0"/>
                  <a:t>2</a:t>
                </a:r>
                <a:r>
                  <a:rPr lang="ru-RU" dirty="0" smtClean="0"/>
                  <a:t>;</a:t>
                </a:r>
                <a:r>
                  <a:rPr lang="en-US" dirty="0"/>
                  <a:t> </a:t>
                </a:r>
                <a:r>
                  <a:rPr lang="ru-RU" dirty="0" smtClean="0"/>
                  <a:t>   б</a:t>
                </a:r>
                <a:r>
                  <a:rPr lang="ru-RU" dirty="0"/>
                  <a:t>) </a:t>
                </a:r>
                <a:r>
                  <a:rPr lang="en-US" dirty="0"/>
                  <a:t>y </a:t>
                </a:r>
                <a:r>
                  <a:rPr lang="ru-RU" dirty="0"/>
                  <a:t>=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 ;</a:t>
                </a:r>
                <a:r>
                  <a:rPr lang="en-US" dirty="0"/>
                  <a:t> </a:t>
                </a:r>
                <a:r>
                  <a:rPr lang="ru-RU" dirty="0" smtClean="0"/>
                  <a:t>   в</a:t>
                </a:r>
                <a:r>
                  <a:rPr lang="ru-RU" dirty="0"/>
                  <a:t>) у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ru-RU" dirty="0"/>
                  <a:t> .</a:t>
                </a:r>
              </a:p>
              <a:p>
                <a:pPr marL="0" indent="0">
                  <a:buNone/>
                </a:pPr>
                <a:r>
                  <a:rPr lang="ru-RU" dirty="0"/>
                  <a:t>Какое уравнение будет иметь функция, график которой образуется из данных графиков функций: 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dirty="0" smtClean="0"/>
                  <a:t>при </a:t>
                </a:r>
                <a:r>
                  <a:rPr lang="ru-RU" dirty="0"/>
                  <a:t>параллельном переносе вверх на 3 единицы; 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dirty="0" smtClean="0"/>
                  <a:t>при </a:t>
                </a:r>
                <a:r>
                  <a:rPr lang="ru-RU" dirty="0"/>
                  <a:t>растяжении в 3 раза; 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dirty="0" smtClean="0"/>
                  <a:t>при </a:t>
                </a:r>
                <a:r>
                  <a:rPr lang="ru-RU" dirty="0"/>
                  <a:t>параллельном переносе вправо на 3 единицы?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50878" y="1484784"/>
                <a:ext cx="8093122" cy="4997152"/>
              </a:xfrm>
              <a:blipFill rotWithShape="1">
                <a:blip r:embed="rId2"/>
                <a:stretch>
                  <a:fillRect l="-1732" t="-2442" b="-17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333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Контрольный вопрос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50912" y="1600200"/>
                <a:ext cx="8229600" cy="4525963"/>
              </a:xfrm>
            </p:spPr>
            <p:txBody>
              <a:bodyPr/>
              <a:lstStyle/>
              <a:p>
                <a:r>
                  <a:rPr lang="ru-RU" dirty="0"/>
                  <a:t>График какой функции изображен на рисунке?</a:t>
                </a:r>
              </a:p>
              <a:p>
                <a:pPr marL="0" indent="0">
                  <a:buNone/>
                </a:pPr>
                <a:r>
                  <a:rPr lang="ru-RU" dirty="0"/>
                  <a:t>1) </a:t>
                </a:r>
                <a:r>
                  <a:rPr lang="ru-RU" i="1" dirty="0"/>
                  <a:t>у</a:t>
                </a:r>
                <a:r>
                  <a:rPr lang="ru-RU" dirty="0"/>
                  <a:t> = </a:t>
                </a:r>
                <a:r>
                  <a:rPr lang="ru-RU" i="1" dirty="0"/>
                  <a:t>х</a:t>
                </a:r>
                <a:r>
                  <a:rPr lang="ru-RU" baseline="30000" dirty="0"/>
                  <a:t>2</a:t>
                </a:r>
                <a:r>
                  <a:rPr lang="ru-RU" dirty="0"/>
                  <a:t> + 3;</a:t>
                </a:r>
              </a:p>
              <a:p>
                <a:pPr marL="0" indent="0">
                  <a:buNone/>
                </a:pPr>
                <a:r>
                  <a:rPr lang="ru-RU" dirty="0"/>
                  <a:t>2) </a:t>
                </a:r>
                <a:r>
                  <a:rPr lang="ru-RU" i="1" dirty="0"/>
                  <a:t>у</a:t>
                </a:r>
                <a:r>
                  <a:rPr lang="ru-RU" dirty="0"/>
                  <a:t> = </a:t>
                </a:r>
                <a:r>
                  <a:rPr lang="ru-RU" i="1" dirty="0"/>
                  <a:t>х</a:t>
                </a:r>
                <a:r>
                  <a:rPr lang="ru-RU" baseline="30000" dirty="0"/>
                  <a:t>2</a:t>
                </a:r>
                <a:r>
                  <a:rPr lang="ru-RU" dirty="0"/>
                  <a:t> - 3;</a:t>
                </a:r>
              </a:p>
              <a:p>
                <a:pPr marL="0" indent="0">
                  <a:buNone/>
                </a:pPr>
                <a:r>
                  <a:rPr lang="ru-RU" dirty="0"/>
                  <a:t>3) </a:t>
                </a:r>
                <a:r>
                  <a:rPr lang="ru-RU" i="1" dirty="0"/>
                  <a:t>у</a:t>
                </a:r>
                <a:r>
                  <a:rPr lang="ru-RU" dirty="0"/>
                  <a:t> =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 </m:t>
                    </m:r>
                  </m:oMath>
                </a14:m>
                <a:r>
                  <a:rPr lang="ru-RU" i="1" dirty="0"/>
                  <a:t>х</a:t>
                </a:r>
                <a:r>
                  <a:rPr lang="ru-RU" baseline="30000" dirty="0"/>
                  <a:t>2</a:t>
                </a:r>
                <a:r>
                  <a:rPr lang="ru-RU" dirty="0"/>
                  <a:t> + 3;</a:t>
                </a:r>
              </a:p>
              <a:p>
                <a:pPr marL="0" indent="0">
                  <a:buNone/>
                </a:pPr>
                <a:r>
                  <a:rPr lang="ru-RU" dirty="0"/>
                  <a:t>4) </a:t>
                </a:r>
                <a:r>
                  <a:rPr lang="ru-RU" i="1" dirty="0"/>
                  <a:t>у</a:t>
                </a:r>
                <a:r>
                  <a:rPr lang="ru-RU" dirty="0"/>
                  <a:t> =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 </m:t>
                    </m:r>
                  </m:oMath>
                </a14:m>
                <a:r>
                  <a:rPr lang="ru-RU" i="1" dirty="0"/>
                  <a:t>х</a:t>
                </a:r>
                <a:r>
                  <a:rPr lang="ru-RU" baseline="30000" dirty="0"/>
                  <a:t>2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 </m:t>
                    </m:r>
                  </m:oMath>
                </a14:m>
                <a:r>
                  <a:rPr lang="ru-RU" dirty="0"/>
                  <a:t>3.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50912" y="1600200"/>
                <a:ext cx="8229600" cy="4525963"/>
              </a:xfrm>
              <a:blipFill rotWithShape="1">
                <a:blip r:embed="rId2"/>
                <a:stretch>
                  <a:fillRect l="-1926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 descr="http://na-uroke.in.ua/image209-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982" y="2276872"/>
            <a:ext cx="3894410" cy="3597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98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построить графики функций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+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известен график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725144"/>
            <a:ext cx="6400800" cy="17526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1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888" y="1196752"/>
            <a:ext cx="8229600" cy="566124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Определите, какой вид имеют функции, график которых получается из графика функции 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 = g(x) </a:t>
            </a:r>
            <a:r>
              <a:rPr lang="ru-RU" dirty="0"/>
              <a:t>путем выполнения: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ru-RU" dirty="0" smtClean="0"/>
              <a:t>параллельного переноса </a:t>
            </a:r>
            <a:r>
              <a:rPr lang="ru-RU" dirty="0"/>
              <a:t>графика y = g(x) на 2 единицы влево;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ru-RU" dirty="0"/>
              <a:t>параллельного переноса графика y = g(x) на 2 единицы вниз;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</a:t>
            </a:r>
            <a:r>
              <a:rPr lang="ru-RU" dirty="0"/>
              <a:t>симметрии графика y = g(x) относительно оси абсцисс</a:t>
            </a:r>
            <a:r>
              <a:rPr lang="ru-RU" dirty="0" smtClean="0"/>
              <a:t>;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</a:t>
            </a:r>
            <a:r>
              <a:rPr lang="ru-RU" dirty="0"/>
              <a:t>растяжение графика y = g(x) в 2 раза вдоль оси ординат;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</a:t>
            </a:r>
            <a:r>
              <a:rPr lang="ru-RU" dirty="0"/>
              <a:t>сжатие графика y = g(x) в 2 раза вдоль оси абсцисс.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2636912"/>
            <a:ext cx="1822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y = g(x+2)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0768" y="3501008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y = g(x) – 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0768" y="4365104"/>
            <a:ext cx="1707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y = </a:t>
            </a:r>
            <a:r>
              <a:rPr lang="en-US" sz="3200" b="1" dirty="0">
                <a:solidFill>
                  <a:srgbClr val="C00000"/>
                </a:solidFill>
              </a:rPr>
              <a:t>– </a:t>
            </a:r>
            <a:r>
              <a:rPr lang="en-US" sz="3200" b="1" dirty="0" smtClean="0">
                <a:solidFill>
                  <a:srgbClr val="C00000"/>
                </a:solidFill>
              </a:rPr>
              <a:t>g(x)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0768" y="5102279"/>
            <a:ext cx="1617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y = 2g(x)</a:t>
            </a:r>
            <a:endParaRPr lang="ru-RU" sz="32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871690" y="6021287"/>
                <a:ext cx="1588897" cy="8013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C00000"/>
                    </a:solidFill>
                  </a:rPr>
                  <a:t>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b="1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3200" b="1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3200" b="1" dirty="0" smtClean="0">
                    <a:solidFill>
                      <a:srgbClr val="C00000"/>
                    </a:solidFill>
                  </a:rPr>
                  <a:t>g(x)</a:t>
                </a:r>
                <a:endParaRPr lang="ru-RU" sz="3200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1690" y="6021287"/>
                <a:ext cx="1588897" cy="801310"/>
              </a:xfrm>
              <a:prstGeom prst="rect">
                <a:avLst/>
              </a:prstGeom>
              <a:blipFill rotWithShape="1">
                <a:blip r:embed="rId2"/>
                <a:stretch>
                  <a:fillRect l="-9579" r="-9195" b="-129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639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7381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координаты вершины параболы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619672" y="2171997"/>
                <a:ext cx="7067128" cy="4497363"/>
              </a:xfrm>
            </p:spPr>
            <p:txBody>
              <a:bodyPr/>
              <a:lstStyle/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+11</m:t>
                    </m:r>
                    <m:r>
                      <a:rPr lang="en-US" b="0" i="0" smtClean="0">
                        <a:latin typeface="Cambria Math"/>
                      </a:rPr>
                      <m:t>;</m:t>
                    </m:r>
                  </m:oMath>
                </a14:m>
                <a:endParaRPr lang="ru-RU" b="0" dirty="0" smtClean="0"/>
              </a:p>
              <a:p>
                <a:pPr marL="514350" indent="-514350">
                  <a:buFont typeface="+mj-lt"/>
                  <a:buAutoNum type="arabicParenR"/>
                </a:pPr>
                <a:endParaRPr lang="en-US" b="0" dirty="0" smtClean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+4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;</a:t>
                </a:r>
                <a:endParaRPr lang="ru-RU" dirty="0" smtClean="0"/>
              </a:p>
              <a:p>
                <a:pPr marL="514350" indent="-514350">
                  <a:buFont typeface="+mj-lt"/>
                  <a:buAutoNum type="arabicParenR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+8</m:t>
                    </m:r>
                  </m:oMath>
                </a14:m>
                <a:r>
                  <a:rPr lang="en-US" dirty="0" smtClean="0"/>
                  <a:t>;</a:t>
                </a:r>
                <a:endParaRPr lang="ru-RU" dirty="0" smtClean="0"/>
              </a:p>
              <a:p>
                <a:pPr marL="514350" indent="-514350">
                  <a:buFont typeface="+mj-lt"/>
                  <a:buAutoNum type="arabicParenR"/>
                </a:pPr>
                <a:endParaRPr lang="en-US" dirty="0" smtClean="0"/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−9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9672" y="2171997"/>
                <a:ext cx="7067128" cy="449736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538332" y="2132856"/>
                <a:ext cx="169796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𝟎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𝟏𝟏</m:t>
                          </m:r>
                        </m:e>
                      </m:d>
                    </m:oMath>
                  </m:oMathPara>
                </a14:m>
                <a:endParaRPr lang="ru-RU" sz="36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332" y="2132856"/>
                <a:ext cx="169796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580112" y="3284984"/>
                <a:ext cx="186788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 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𝟒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𝟎</m:t>
                          </m:r>
                        </m:e>
                      </m:d>
                    </m:oMath>
                  </m:oMathPara>
                </a14:m>
                <a:endParaRPr lang="ru-RU" sz="36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3284984"/>
                <a:ext cx="1867883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665071" y="4509120"/>
                <a:ext cx="142224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𝟑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𝟖</m:t>
                          </m:r>
                        </m:e>
                      </m:d>
                    </m:oMath>
                  </m:oMathPara>
                </a14:m>
                <a:endParaRPr lang="ru-RU" sz="36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071" y="4509120"/>
                <a:ext cx="1422248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665071" y="5589240"/>
                <a:ext cx="211154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−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𝟏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;−</m:t>
                          </m:r>
                          <m:r>
                            <a:rPr lang="ru-RU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𝟗</m:t>
                          </m:r>
                        </m:e>
                      </m:d>
                    </m:oMath>
                  </m:oMathPara>
                </a14:m>
                <a:endParaRPr lang="ru-RU" sz="36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071" y="5589240"/>
                <a:ext cx="2111540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797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78694"/>
            <a:ext cx="8229600" cy="1143000"/>
          </a:xfrm>
        </p:spPr>
        <p:txBody>
          <a:bodyPr/>
          <a:lstStyle/>
          <a:p>
            <a:r>
              <a:rPr lang="ru-RU" dirty="0" smtClean="0"/>
              <a:t>Ответы на тестовые задания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566683"/>
              </p:ext>
            </p:extLst>
          </p:nvPr>
        </p:nvGraphicFramePr>
        <p:xfrm>
          <a:off x="1043610" y="2104256"/>
          <a:ext cx="764319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8638"/>
                <a:gridCol w="1528638"/>
                <a:gridCol w="1528638"/>
                <a:gridCol w="1528638"/>
                <a:gridCol w="15286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1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3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4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5</a:t>
                      </a:r>
                      <a:endParaRPr lang="ru-RU" sz="5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г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50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1340768"/>
                <a:ext cx="8280920" cy="5328592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b="1" dirty="0"/>
                  <a:t>1.</a:t>
                </a:r>
                <a:r>
                  <a:rPr lang="ru-RU" dirty="0"/>
                  <a:t> Какая из приведенных функций </a:t>
                </a:r>
                <a:r>
                  <a:rPr lang="ru-RU" dirty="0" smtClean="0"/>
                  <a:t>является возрастающей</a:t>
                </a:r>
                <a:r>
                  <a:rPr lang="ru-RU" dirty="0"/>
                  <a:t>:</a:t>
                </a:r>
              </a:p>
              <a:p>
                <a:r>
                  <a:rPr lang="ru-RU" dirty="0"/>
                  <a:t>а) на области определения;</a:t>
                </a:r>
              </a:p>
              <a:p>
                <a:r>
                  <a:rPr lang="ru-RU" dirty="0"/>
                  <a:t>б) на промежутках (-∞; 0) и (0; +∞</a:t>
                </a:r>
                <a:r>
                  <a:rPr lang="ru-RU" dirty="0" smtClean="0"/>
                  <a:t>)?</a:t>
                </a:r>
              </a:p>
              <a:p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1) </a:t>
                </a:r>
                <a:r>
                  <a:rPr lang="ru-RU" i="1" dirty="0"/>
                  <a:t>у</a:t>
                </a:r>
                <a:r>
                  <a:rPr lang="ru-RU" dirty="0"/>
                  <a:t> = 4</a:t>
                </a:r>
                <a:r>
                  <a:rPr lang="ru-RU" i="1" dirty="0"/>
                  <a:t>х</a:t>
                </a:r>
                <a:r>
                  <a:rPr lang="ru-RU" dirty="0"/>
                  <a:t> - 1;</a:t>
                </a:r>
              </a:p>
              <a:p>
                <a:pPr marL="0" indent="0">
                  <a:buNone/>
                </a:pPr>
                <a:r>
                  <a:rPr lang="ru-RU" dirty="0"/>
                  <a:t>2)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ru-RU" dirty="0"/>
                  <a:t> ;</a:t>
                </a:r>
              </a:p>
              <a:p>
                <a:pPr marL="0" indent="0">
                  <a:buNone/>
                </a:pPr>
                <a:r>
                  <a:rPr lang="ru-RU" dirty="0"/>
                  <a:t>3)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𝑥</m:t>
                    </m:r>
                    <m:r>
                      <a:rPr lang="ru-RU" i="1">
                        <a:latin typeface="Cambria Math"/>
                      </a:rPr>
                      <m:t>+1</m:t>
                    </m:r>
                  </m:oMath>
                </a14:m>
                <a:r>
                  <a:rPr lang="ru-RU" dirty="0"/>
                  <a:t>;</a:t>
                </a:r>
              </a:p>
              <a:p>
                <a:pPr marL="0" indent="0">
                  <a:buNone/>
                </a:pPr>
                <a:r>
                  <a:rPr lang="ru-RU" dirty="0"/>
                  <a:t>4) </a:t>
                </a:r>
                <a:r>
                  <a:rPr lang="ru-RU" i="1" dirty="0"/>
                  <a:t>у</a:t>
                </a:r>
                <a:r>
                  <a:rPr lang="ru-RU" dirty="0"/>
                  <a:t> = 3</a:t>
                </a:r>
                <a:r>
                  <a:rPr lang="ru-RU" i="1" dirty="0"/>
                  <a:t>х</a:t>
                </a:r>
                <a:r>
                  <a:rPr lang="ru-RU" dirty="0"/>
                  <a:t>;</a:t>
                </a:r>
              </a:p>
              <a:p>
                <a:pPr marL="0" indent="0">
                  <a:buNone/>
                </a:pPr>
                <a:r>
                  <a:rPr lang="ru-RU" dirty="0"/>
                  <a:t>5)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/>
                  <a:t> ;</a:t>
                </a:r>
              </a:p>
              <a:p>
                <a:pPr marL="0" indent="0">
                  <a:buNone/>
                </a:pPr>
                <a:r>
                  <a:rPr lang="ru-RU" dirty="0"/>
                  <a:t>6) </a:t>
                </a:r>
                <a:r>
                  <a:rPr lang="ru-RU" i="1" dirty="0"/>
                  <a:t>у</a:t>
                </a:r>
                <a:r>
                  <a:rPr lang="ru-RU" dirty="0"/>
                  <a:t> = </a:t>
                </a:r>
                <a:r>
                  <a:rPr lang="ru-RU" i="1" dirty="0"/>
                  <a:t>х</a:t>
                </a:r>
                <a:r>
                  <a:rPr lang="ru-RU" baseline="30000" dirty="0"/>
                  <a:t>2</a:t>
                </a:r>
                <a:r>
                  <a:rPr lang="ru-RU" dirty="0"/>
                  <a:t>;</a:t>
                </a:r>
              </a:p>
              <a:p>
                <a:pPr marL="0" indent="0">
                  <a:buNone/>
                </a:pPr>
                <a:r>
                  <a:rPr lang="ru-RU" dirty="0"/>
                  <a:t>7)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340768"/>
                <a:ext cx="8280920" cy="5328592"/>
              </a:xfrm>
              <a:blipFill rotWithShape="1">
                <a:blip r:embed="rId2"/>
                <a:stretch>
                  <a:fillRect l="-1252" t="-20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845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1340768"/>
                <a:ext cx="8136904" cy="532859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b="1" dirty="0"/>
                  <a:t>2.</a:t>
                </a:r>
                <a:r>
                  <a:rPr lang="ru-RU" dirty="0"/>
                  <a:t> Графиком какой из приведенных функций является прямая, проходящая через начало координат? Объясните свой ответ, не выполняя построения:</a:t>
                </a:r>
              </a:p>
              <a:p>
                <a:pPr marL="514350" indent="-514350">
                  <a:buAutoNum type="arabicParenR"/>
                </a:pPr>
                <a:r>
                  <a:rPr lang="ru-RU" i="1" dirty="0" smtClean="0"/>
                  <a:t>у</a:t>
                </a:r>
                <a:r>
                  <a:rPr lang="ru-RU" dirty="0" smtClean="0"/>
                  <a:t> </a:t>
                </a:r>
                <a:r>
                  <a:rPr lang="ru-RU" dirty="0"/>
                  <a:t>= 2</a:t>
                </a:r>
                <a:r>
                  <a:rPr lang="ru-RU" i="1" dirty="0"/>
                  <a:t>х</a:t>
                </a:r>
                <a:r>
                  <a:rPr lang="ru-RU" dirty="0"/>
                  <a:t> + 1; 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i="1" dirty="0" smtClean="0"/>
                  <a:t>у</a:t>
                </a:r>
                <a:r>
                  <a:rPr lang="ru-RU" dirty="0" smtClean="0"/>
                  <a:t> </a:t>
                </a:r>
                <a:r>
                  <a:rPr lang="ru-RU" dirty="0"/>
                  <a:t>= 2</a:t>
                </a:r>
                <a:r>
                  <a:rPr lang="ru-RU" i="1" dirty="0"/>
                  <a:t>х</a:t>
                </a:r>
                <a:r>
                  <a:rPr lang="ru-RU" dirty="0"/>
                  <a:t>; 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i="1" dirty="0" smtClean="0"/>
                  <a:t>у</a:t>
                </a:r>
                <a:r>
                  <a:rPr lang="ru-RU" dirty="0" smtClean="0"/>
                  <a:t> </a:t>
                </a:r>
                <a:r>
                  <a:rPr lang="ru-RU" dirty="0"/>
                  <a:t>= 2</a:t>
                </a:r>
                <a:r>
                  <a:rPr lang="ru-RU" i="1" dirty="0"/>
                  <a:t>х</a:t>
                </a:r>
                <a:r>
                  <a:rPr lang="ru-RU" baseline="30000" dirty="0"/>
                  <a:t>2</a:t>
                </a:r>
                <a:r>
                  <a:rPr lang="ru-RU" dirty="0"/>
                  <a:t>; 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i="1" dirty="0" smtClean="0"/>
                  <a:t>у </a:t>
                </a:r>
                <a:r>
                  <a:rPr lang="ru-RU" dirty="0"/>
                  <a:t>= 2; 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:r>
                  <a:rPr lang="ru-RU" i="1" dirty="0" smtClean="0"/>
                  <a:t>у</a:t>
                </a:r>
                <a:r>
                  <a:rPr lang="ru-RU" dirty="0" smtClean="0"/>
                  <a:t> </a:t>
                </a:r>
                <a:r>
                  <a:rPr lang="ru-RU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 ; </a:t>
                </a:r>
                <a:endParaRPr lang="ru-RU" dirty="0" smtClean="0"/>
              </a:p>
              <a:p>
                <a:pPr marL="514350" indent="-514350">
                  <a:buAutoNum type="arabicParenR"/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𝑦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ru-RU" dirty="0"/>
                  <a:t> 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1340768"/>
                <a:ext cx="8136904" cy="5328592"/>
              </a:xfrm>
              <a:blipFill rotWithShape="1">
                <a:blip r:embed="rId2"/>
                <a:stretch>
                  <a:fillRect l="-1948" t="-2403" b="-35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746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8136904" cy="79208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3.</a:t>
            </a:r>
            <a:r>
              <a:rPr lang="ru-RU" dirty="0"/>
              <a:t> На одном из рисунков изображен график функции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/>
              <a:t> = 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/>
              <a:t>. Укажите этот рисунок.</a:t>
            </a:r>
          </a:p>
        </p:txBody>
      </p:sp>
      <p:pic>
        <p:nvPicPr>
          <p:cNvPr id="4" name="Рисунок 3" descr="http://na-uroke.in.ua/image202-1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6283960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na-uroke.in.ua/image203-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1088"/>
            <a:ext cx="6443345" cy="2158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291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Устные упражнения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8136904" cy="54006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4.</a:t>
            </a:r>
            <a:r>
              <a:rPr lang="en-US" dirty="0"/>
              <a:t> </a:t>
            </a:r>
            <a:r>
              <a:rPr lang="ru-RU" dirty="0"/>
              <a:t>Для функции </a:t>
            </a:r>
            <a:r>
              <a:rPr lang="en-US" i="1" dirty="0"/>
              <a:t>f</a:t>
            </a:r>
            <a:r>
              <a:rPr lang="ru-RU" dirty="0"/>
              <a:t>(</a:t>
            </a:r>
            <a:r>
              <a:rPr lang="en-US" i="1" dirty="0"/>
              <a:t>x</a:t>
            </a:r>
            <a:r>
              <a:rPr lang="ru-RU" dirty="0"/>
              <a:t>) = </a:t>
            </a:r>
            <a:r>
              <a:rPr lang="en-US" i="1" dirty="0"/>
              <a:t>x</a:t>
            </a:r>
            <a:r>
              <a:rPr lang="ru-RU" baseline="30000" dirty="0"/>
              <a:t>2</a:t>
            </a:r>
            <a:r>
              <a:rPr lang="en-US" dirty="0"/>
              <a:t> </a:t>
            </a:r>
            <a:r>
              <a:rPr lang="ru-RU" dirty="0"/>
              <a:t>- 3 </a:t>
            </a:r>
            <a:r>
              <a:rPr lang="ru-RU" sz="2800" dirty="0"/>
              <a:t>найдите значение выражения: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1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(-2);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2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(-1);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3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(0);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4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(1);</a:t>
            </a:r>
            <a:r>
              <a:rPr lang="en-US" dirty="0"/>
              <a:t> 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5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(2); 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6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(3); 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7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(4);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8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(5);</a:t>
            </a:r>
            <a:r>
              <a:rPr lang="en-US" dirty="0"/>
              <a:t>  </a:t>
            </a: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9</a:t>
            </a:r>
            <a:r>
              <a:rPr lang="ru-RU" dirty="0"/>
              <a:t>) </a:t>
            </a:r>
            <a:r>
              <a:rPr lang="en-US" dirty="0"/>
              <a:t>f </a:t>
            </a:r>
            <a:r>
              <a:rPr lang="ru-RU" dirty="0"/>
              <a:t>(6).</a:t>
            </a:r>
          </a:p>
        </p:txBody>
      </p:sp>
    </p:spTree>
    <p:extLst>
      <p:ext uri="{BB962C8B-B14F-4D97-AF65-F5344CB8AC3E}">
        <p14:creationId xmlns:p14="http://schemas.microsoft.com/office/powerpoint/2010/main" val="261109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8229600" cy="8640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latin typeface="Times New Roman" pitchFamily="18" charset="0"/>
              </a:rPr>
              <a:t>План построения графика функции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12776"/>
            <a:ext cx="8229600" cy="187220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1.Заполнить таблицу значений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2.Построить точки на координатной плоскости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3.Соединить построенные точки плавной линией</a:t>
            </a:r>
          </a:p>
          <a:p>
            <a:pPr eaLnBrk="1" hangingPunct="1">
              <a:buFontTx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4.Подписать название функции</a:t>
            </a:r>
          </a:p>
          <a:p>
            <a:pPr eaLnBrk="1" hangingPunct="1">
              <a:defRPr/>
            </a:pP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31640" y="3284984"/>
            <a:ext cx="2880320" cy="1958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b="1" i="1" dirty="0" smtClean="0">
                <a:latin typeface="Times New Roman" pitchFamily="18" charset="0"/>
              </a:rPr>
              <a:t>1 </a:t>
            </a:r>
            <a:r>
              <a:rPr lang="ru-RU" sz="2600" b="1" i="1" dirty="0">
                <a:latin typeface="Times New Roman" pitchFamily="18" charset="0"/>
              </a:rPr>
              <a:t>задание</a:t>
            </a:r>
          </a:p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     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baseline="30000" dirty="0" smtClean="0">
                <a:latin typeface="Times New Roman" pitchFamily="18" charset="0"/>
              </a:rPr>
              <a:t> </a:t>
            </a:r>
            <a:r>
              <a:rPr lang="ru-RU" b="1" baseline="30000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+2</a:t>
            </a:r>
            <a:endParaRPr lang="ru-RU" b="1" baseline="30000" dirty="0"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148064" y="3290343"/>
            <a:ext cx="2880320" cy="19527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b="1" i="1" dirty="0" smtClean="0">
                <a:latin typeface="Times New Roman" pitchFamily="18" charset="0"/>
              </a:rPr>
              <a:t>2 задание</a:t>
            </a:r>
            <a:r>
              <a:rPr lang="ru-RU" sz="1400" dirty="0" smtClean="0">
                <a:latin typeface="Times New Roman" pitchFamily="18" charset="0"/>
              </a:rPr>
              <a:t>             </a:t>
            </a:r>
            <a:endParaRPr lang="ru-RU" dirty="0" smtClean="0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</a:rPr>
              <a:t> = </a:t>
            </a:r>
            <a:r>
              <a:rPr lang="ru-RU" b="1" i="1" dirty="0" smtClean="0">
                <a:latin typeface="Times New Roman" pitchFamily="18" charset="0"/>
              </a:rPr>
              <a:t>х</a:t>
            </a:r>
            <a:r>
              <a:rPr lang="ru-RU" b="1" baseline="30000" dirty="0" smtClean="0">
                <a:latin typeface="Times New Roman" pitchFamily="18" charset="0"/>
              </a:rPr>
              <a:t>2</a:t>
            </a:r>
            <a:r>
              <a:rPr lang="ru-RU" sz="1400" b="1" dirty="0" smtClean="0">
                <a:latin typeface="Times New Roman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sz="1400" b="1" dirty="0" smtClean="0">
                <a:latin typeface="Times New Roman" pitchFamily="18" charset="0"/>
              </a:rPr>
              <a:t>         </a:t>
            </a:r>
            <a:r>
              <a:rPr lang="ru-RU" sz="2400" b="1" dirty="0">
                <a:latin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</a:rPr>
              <a:t>у</a:t>
            </a:r>
            <a:r>
              <a:rPr lang="ru-RU" b="1" dirty="0">
                <a:latin typeface="Times New Roman" pitchFamily="18" charset="0"/>
              </a:rPr>
              <a:t> = </a:t>
            </a:r>
            <a:r>
              <a:rPr lang="ru-RU" b="1" i="1" dirty="0">
                <a:latin typeface="Times New Roman" pitchFamily="18" charset="0"/>
              </a:rPr>
              <a:t>х</a:t>
            </a:r>
            <a:r>
              <a:rPr lang="ru-RU" b="1" baseline="30000" dirty="0">
                <a:latin typeface="Times New Roman" pitchFamily="18" charset="0"/>
              </a:rPr>
              <a:t>2</a:t>
            </a:r>
            <a:r>
              <a:rPr lang="ru-RU" sz="2400" b="1" baseline="30000" dirty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 – 4 </a:t>
            </a:r>
            <a:endParaRPr lang="ru-RU" b="1" baseline="30000" dirty="0"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916832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</a:rPr>
              <a:t>Сделайте вывод </a:t>
            </a:r>
            <a:r>
              <a:rPr lang="ru-RU" sz="2800" dirty="0" smtClean="0">
                <a:latin typeface="Times New Roman" pitchFamily="18" charset="0"/>
              </a:rPr>
              <a:t>как построить график функции 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 smtClean="0"/>
              <a:t> =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i="1" dirty="0" smtClean="0"/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/>
              <a:t>) +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/>
              <a:t>, если известен график функции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 smtClean="0"/>
              <a:t> =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i="1" dirty="0" smtClean="0"/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/>
              <a:t>).</a:t>
            </a:r>
            <a:endParaRPr lang="ru-RU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04381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  <p:bldP spid="89090" grpId="1" animBg="1"/>
      <p:bldP spid="89091" grpId="1" build="allAtOnce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9" t="11054" r="24216" b="41931"/>
          <a:stretch/>
        </p:blipFill>
        <p:spPr bwMode="auto">
          <a:xfrm>
            <a:off x="971600" y="764704"/>
            <a:ext cx="342552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419872" y="1398786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339752" y="1052736"/>
            <a:ext cx="137511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=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</a:rPr>
              <a:t>х</a:t>
            </a:r>
            <a:r>
              <a:rPr lang="ru-RU" b="1" baseline="30000" dirty="0">
                <a:solidFill>
                  <a:srgbClr val="C00000"/>
                </a:solidFill>
                <a:latin typeface="Times New Roman" pitchFamily="18" charset="0"/>
              </a:rPr>
              <a:t>2</a:t>
            </a:r>
            <a:r>
              <a:rPr lang="ru-RU" sz="2400" b="1" baseline="300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baseline="300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+2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4" t="9795" r="25000" b="27799"/>
          <a:stretch/>
        </p:blipFill>
        <p:spPr bwMode="auto">
          <a:xfrm>
            <a:off x="5220071" y="620688"/>
            <a:ext cx="3559391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164288" y="1132414"/>
            <a:ext cx="1231094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  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=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х</a:t>
            </a:r>
            <a:r>
              <a:rPr lang="ru-RU" b="1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619867" y="2132856"/>
            <a:ext cx="1392293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          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у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= </a:t>
            </a:r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х</a:t>
            </a:r>
            <a:r>
              <a:rPr lang="ru-RU" b="1" baseline="30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ru-RU" sz="4000" b="1" baseline="30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– 4</a:t>
            </a:r>
            <a:endParaRPr lang="ru-RU" sz="1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643417" y="3501008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046184" y="3206864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431546" y="2160152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267744" y="3144571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835696" y="2132856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088157" y="4158605"/>
            <a:ext cx="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80895" y="3864461"/>
            <a:ext cx="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880245" y="2865088"/>
            <a:ext cx="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691296" y="3859058"/>
            <a:ext cx="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296424" y="2865088"/>
            <a:ext cx="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374496" y="421666"/>
            <a:ext cx="4385530" cy="547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55576" y="4969331"/>
            <a:ext cx="8280920" cy="18158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Вывод.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График функции y = f(x) + b можно получить в результате параллельного переноса графика функции y = f(x)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единиц вверх, если 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&gt;0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u="sng" dirty="0" smtClean="0">
                <a:latin typeface="Times New Roman" pitchFamily="18" charset="0"/>
                <a:cs typeface="Times New Roman" pitchFamily="18" charset="0"/>
              </a:rPr>
              <a:t>– b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единиц вниз, если </a:t>
            </a:r>
            <a:r>
              <a:rPr lang="en-US" sz="2800" i="1" u="sng" dirty="0" smtClean="0">
                <a:latin typeface="Times New Roman" pitchFamily="18" charset="0"/>
                <a:cs typeface="Times New Roman" pitchFamily="18" charset="0"/>
              </a:rPr>
              <a:t>b&lt;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0.</a:t>
            </a:r>
            <a:endParaRPr lang="ru-RU" sz="2800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52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7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69" y="1372320"/>
            <a:ext cx="4876795" cy="471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709" y="1988840"/>
            <a:ext cx="4371319" cy="381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7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463</Words>
  <Application>Microsoft Office PowerPoint</Application>
  <PresentationFormat>Экран (4:3)</PresentationFormat>
  <Paragraphs>139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Как построить графики функций  y = f(x) + b и y = f(x + a), если известен график функции y = f(x)</vt:lpstr>
      <vt:lpstr>Ответы на тестовые задания</vt:lpstr>
      <vt:lpstr>Устные упражнения</vt:lpstr>
      <vt:lpstr>Устные упражнения</vt:lpstr>
      <vt:lpstr>Устные упражнения</vt:lpstr>
      <vt:lpstr>Устные упражнения</vt:lpstr>
      <vt:lpstr>План построения графика функции</vt:lpstr>
      <vt:lpstr>Презентация PowerPoint</vt:lpstr>
      <vt:lpstr>Примеры </vt:lpstr>
      <vt:lpstr>План построения графика функции</vt:lpstr>
      <vt:lpstr>Презентация PowerPoint</vt:lpstr>
      <vt:lpstr>Презентация PowerPoint</vt:lpstr>
      <vt:lpstr>Презентация PowerPoint</vt:lpstr>
      <vt:lpstr>Устные упражнения</vt:lpstr>
      <vt:lpstr>Устные упражнения</vt:lpstr>
      <vt:lpstr>Контрольный вопрос</vt:lpstr>
      <vt:lpstr>Как построить графики функций  y = f(x) + b и y = f(x + a), если известен график функции y = f(x)</vt:lpstr>
      <vt:lpstr>Устные упражнения</vt:lpstr>
      <vt:lpstr>Укажите координаты вершины параболы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построить графики функций  y = f(x) + b и y = f(x + a), если известен график функции y = f(x)</dc:title>
  <dc:creator>-</dc:creator>
  <cp:lastModifiedBy>-</cp:lastModifiedBy>
  <cp:revision>12</cp:revision>
  <cp:lastPrinted>2019-11-09T09:40:03Z</cp:lastPrinted>
  <dcterms:created xsi:type="dcterms:W3CDTF">2019-11-09T08:25:55Z</dcterms:created>
  <dcterms:modified xsi:type="dcterms:W3CDTF">2019-11-12T17:21:32Z</dcterms:modified>
</cp:coreProperties>
</file>