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90" r:id="rId33"/>
  </p:sldIdLst>
  <p:sldSz cx="9144000" cy="6858000" type="screen4x3"/>
  <p:notesSz cx="6858000" cy="9144000"/>
  <p:custDataLst>
    <p:tags r:id="rId3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27AE3-502A-477B-A853-EA1932F97AE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42F51-9B59-4A93-83A9-3E8D7AAFF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09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F46B1-3996-405C-B220-DAFC42BD8C13}" type="datetime1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0888-05A8-4716-B080-6DCB60897A1F}" type="datetime1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1008-DF1B-4055-9F16-93449A7C4486}" type="datetime1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F1199-C0F3-4C2E-BFD9-FD7505646998}" type="datetime1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F6E99-A624-4B06-AD4A-CBB34A573C03}" type="datetime1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A9AAC-8154-4051-A8D4-C2EBC36AE66F}" type="datetime1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3C35-C951-43E7-BAF6-BBBAD6685CFE}" type="datetime1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8D0C9-0460-40B9-93B5-C3CB5D5E0759}" type="datetime1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0669-2977-4CC3-81BD-CD929C6C9D06}" type="datetime1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C2DF3-0EA5-4BBC-A95B-EA0EAF776405}" type="datetime1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0FF4C-7622-43BC-A4B7-0D7B9A9A7DE8}" type="datetime1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c2cc5d23ff0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3068960" cy="3068960"/>
          </a:xfrm>
          <a:prstGeom prst="rect">
            <a:avLst/>
          </a:prstGeom>
        </p:spPr>
      </p:pic>
      <p:pic>
        <p:nvPicPr>
          <p:cNvPr id="9" name="Рисунок 8" descr="rgtaylor_csc_net_wan_cloud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4067944" y="332656"/>
            <a:ext cx="2952328" cy="1549972"/>
          </a:xfrm>
          <a:prstGeom prst="rect">
            <a:avLst/>
          </a:prstGeom>
        </p:spPr>
      </p:pic>
      <p:pic>
        <p:nvPicPr>
          <p:cNvPr id="8" name="Рисунок 7" descr="rgtaylor_csc_net_wan_cloud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1691680" y="0"/>
            <a:ext cx="2952328" cy="15499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D48A9-F7FD-48F6-A1B3-8A8BC9B3EF48}" type="datetime1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590AD-D3B0-4CE6-B5CE-9467B86A99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8275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Родительское собрание в 4 классе 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Тема: «Кризисы взросления младшего школьника» 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4856584" cy="127369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Составитель: Матвеева Роза Борисовна </a:t>
            </a:r>
          </a:p>
          <a:p>
            <a:r>
              <a:rPr lang="ru-RU" sz="1800" dirty="0" smtClean="0"/>
              <a:t>Учитель МБОУ « </a:t>
            </a:r>
            <a:r>
              <a:rPr lang="ru-RU" sz="1800" dirty="0" err="1" smtClean="0"/>
              <a:t>Завьяловская</a:t>
            </a:r>
            <a:r>
              <a:rPr lang="ru-RU" sz="1800" dirty="0" smtClean="0"/>
              <a:t> СОШ № 1»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644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№3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А- 16 уч-ся—64 %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Б- 4 уч-ся  - 16%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– 3 уч-ся – 12%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46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4) Если тебя накажут несправедливо, ты: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А. Согласишься с этим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Б. Промолчишь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В. Будешь доказывать свою правоту 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85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№4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А- 4 уч-ся-  16 %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Б- 10 уч-ся-  40%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– 11 уч-ся  - 44%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96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5) Вы себя лучше чувствуете: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А. Дома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Б. В школе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В. Среди друзей 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98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№5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А-  17 уч-ся -  68%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Б- 1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    4 %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В-  7 уч-ся -  28 %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96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6) Если у тебя плохо на душе, ты обратишься </a:t>
            </a:r>
            <a:r>
              <a:rPr lang="ru-RU" sz="4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</a:t>
            </a:r>
            <a:r>
              <a:rPr lang="ru-RU" sz="44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А. Родителям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Б. Друзьям 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В. Посторонним людям 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85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№6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А-    23  уч-ся – 92 %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Б-  2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-   8%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-  0 уч-ся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03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Мотивы детской неуправляемости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1. Мотив первый - борьба за внимание родителей.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2. Борьба за самоутверждение. </a:t>
            </a:r>
            <a:endParaRPr lang="ru-RU" sz="18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3. Неверие в свой </a:t>
            </a:r>
            <a:r>
              <a:rPr lang="ru-RU" dirty="0" smtClean="0">
                <a:latin typeface="Times New Roman"/>
                <a:ea typeface="Times New Roman"/>
              </a:rPr>
              <a:t>успех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4. Причинами неверия в собственный успех могут стать: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3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низкие школьные результаты вне зависимых от приложенных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ребенком усилий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низкая самооценка, плохие взаимоотношения в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классе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со сверстниками, отсутствие возможности проявить себя, свои способности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умения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40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5. Жажда мщения окружающему миру, взрослым.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Ребенок мстит за: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  <a:sym typeface="Symbol"/>
              </a:rPr>
              <a:t>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неверие в его способности и возможности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  <a:sym typeface="Symbol"/>
              </a:rPr>
              <a:t>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сравнение не в его пользу со старшими или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младшими братьями и сестрами;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  <a:sym typeface="Symbol"/>
              </a:rPr>
              <a:t>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за унижение друг друга в кругу семьи, за потерю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одного из родителя в результате развода;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  <a:sym typeface="Symbol"/>
              </a:rPr>
              <a:t>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за появление в доме нового члена семьи, который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становится более значимым, чем сам ребенок;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4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Цель собрания: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Формировать у родителей культуру принятия трудностей, связанных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 проблемами в воспитании их ребенка.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1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  <a:sym typeface="Symbol"/>
              </a:rPr>
              <a:t>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за несправедливость по отношению к себе и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невыполненные взрослыми обещания;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  <a:sym typeface="Symbol"/>
              </a:rPr>
              <a:t>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за родительскую ложь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Борьба за самоутверждение.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Одна из самых потребностей раннего подросткового возраста –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потребность самоутвердиться, занять достойное место в коллективе.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442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. Они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очень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болезненно реагируют на каждый факт, который вредит их престижу в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глазах товарищей. Для самоутверждения подросток может выбрать одну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из следующих « ролей».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«Умные» — дети, претендующие на признание своих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интеллектуальных способностей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На эту роль претендуют не только отличники и хорошисты.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3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300" dirty="0">
                <a:latin typeface="Times New Roman"/>
                <a:ea typeface="Times New Roman"/>
                <a:cs typeface="Times New Roman"/>
              </a:rPr>
              <a:t>Высоко котируются теперь не столько успеваемость, сколько </a:t>
            </a:r>
            <a:endParaRPr lang="ru-RU" sz="33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300" dirty="0">
                <a:latin typeface="Times New Roman"/>
                <a:ea typeface="Times New Roman"/>
                <a:cs typeface="Times New Roman"/>
              </a:rPr>
              <a:t>сообразительность, начитанность, эрудиция. </a:t>
            </a:r>
            <a:endParaRPr lang="ru-RU" sz="33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93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«Сильные, смелые, волевые» — ребята, утвердившие себя спортивными 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достижениями.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Авторитет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спортсменов всегда очень высок. Они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представляют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 защищают честь коллектива. 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7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«Активисты» — ученики, нашедшие себя в общественной деятельности.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Это, как правило, хорошие ученики, уважаемые члены коллектива. Во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внеклассной работе наиболее полно проявляются их качества лидера, умение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вести за собой.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4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«Талантливые» — дети, самоутверждение которых идет по пути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развития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каких-то творческих способностей. Это – активные участники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художественной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самодеятельности, члены кружков, танцевальных групп. Их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уважают в коллективе.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Белозёрова Татьяна 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20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«Надежный друг, верный товарищ» — сверстники, главное достоинство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которых заключается в умении дружить. Эта группа школьников может не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иметь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заметных успехов в учебе, в других видах деятельности. Но они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доброжелательны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дисциплинированны, уступчивы и пользуются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симпатиями сверстников.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0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Итак, какие важные изменения происходят в личности ребенка в этом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возросте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все более возрастает ценность общения со сверстниками;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ребенок ищет свое место, роль в детском коллективе;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он стремится к самостоятельности, но не может пока в полной мере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распорядиться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ею;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9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Дети становятся все более независимыми от взрослых, стремятся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разделить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свои переживания со сверстниками. Они уходят от родительской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опеки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А желание родителей контролировать их воспринимается как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вмешательство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 их внутренний мир.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5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Поэтому взрослым, чтобы не потерять  доверия ребенка, не разорвать духовных связей с ним, надо постараться быть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терпимее к проявлению переходного возраста, снисходительнее к его </a:t>
            </a:r>
            <a:endParaRPr lang="ru-RU" sz="18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эмоциональным вспышкам.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04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Как помочь своему ребенку?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Всё происходящее с ребенком не только нормально, но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закономерно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Главное для родителей– это понять 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принять изменения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происходящие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 ребенке, поддержать его как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личность самостоятельную и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индивидуальную.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25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кризисов в период развития ребенка выделяют шесть: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1.Кризис 1 года.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2.Кризис 3 лет («Я сам»).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3.Кризис 6-7 лет.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4.Кризис 11-12 лет.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5.Кризис 14-15 лет.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6.Кризис 17-18 лет.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58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Один великий мудрец сказал: «Душа ребенка сродни скрипке: как к ней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прикоснешься, так она и зазвучит». Прикоснитесь к ней с любящей и нежной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улыбкой. Обнимите покрепче вашего малыша, загляните в его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светлые родные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глаза и вспомните о птице, о которой мы говорили в самом начале. 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0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Какая ответственность за судьбу этой птички – малыша лежит на нас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26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8000" smtClean="0">
                <a:latin typeface="Times New Roman" pitchFamily="18" charset="0"/>
                <a:cs typeface="Times New Roman" pitchFamily="18" charset="0"/>
              </a:rPr>
              <a:t>за внимание.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415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Чем же характеризуется этот 4 кризис?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Если в младшем школьном возрасте ребенок ориентировался на оценку взрослых, то теперь для него более значимой становится оценка сверстников.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Это связано с тем, что мир взрослых перестал в его глазах быть идеальным.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Ведущей деятельностью становится не учеба, а общение со сверстниками. 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36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Анализ теста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1)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Если ты совершил плохой поступок, то: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А. Ты сразу расскажешь об этом родителям 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Б. Ты расскажешь об этом, но дождешься удобной минуты </a:t>
            </a:r>
            <a:endParaRPr lang="ru-RU" sz="18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В. Ты вообще об этом не расскажешь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7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№1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А- 15 уч-ся  - 60%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Б- 10 уч-ся – 40 %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В- 0 уч-ся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84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itchFamily="18" charset="0"/>
                <a:ea typeface="Calibri"/>
                <a:cs typeface="Times New Roman" pitchFamily="18" charset="0"/>
              </a:rPr>
              <a:t>2. За плохую отметку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А. Отругают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Б. Посочувствуют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itchFamily="18" charset="0"/>
                <a:ea typeface="Times New Roman"/>
                <a:cs typeface="Times New Roman" pitchFamily="18" charset="0"/>
              </a:rPr>
              <a:t>В. Накажут  </a:t>
            </a:r>
            <a:endParaRPr lang="ru-RU" sz="4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5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№ 2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А-  9 уч-ся -  36 %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Б- 14 уч-ся – 56 %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– 3 уч-ся – 12 %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39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3) Если тебя родители ругают, то ты будешь: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А. Молчать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Б. Доказывать свою правоту, даже если ты не прав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itchFamily="18" charset="0"/>
                <a:ea typeface="Times New Roman"/>
                <a:cs typeface="Times New Roman" pitchFamily="18" charset="0"/>
              </a:rPr>
              <a:t>В. Оправдываться  </a:t>
            </a:r>
            <a:endParaRPr lang="ru-RU" sz="4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11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4577b329b27bb72ab90771e50b192f52a436d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953</Words>
  <Application>Microsoft Office PowerPoint</Application>
  <PresentationFormat>Экран (4:3)</PresentationFormat>
  <Paragraphs>125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Родительское собрание в 4 классе  Тема: «Кризисы взросления младшего школьника»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XTreme.ws</cp:lastModifiedBy>
  <cp:revision>13</cp:revision>
  <dcterms:created xsi:type="dcterms:W3CDTF">2012-06-11T14:41:07Z</dcterms:created>
  <dcterms:modified xsi:type="dcterms:W3CDTF">2019-12-15T02:38:29Z</dcterms:modified>
</cp:coreProperties>
</file>