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2"/>
  </p:sldMasterIdLst>
  <p:sldIdLst>
    <p:sldId id="256" r:id="rId3"/>
    <p:sldId id="293" r:id="rId4"/>
    <p:sldId id="258" r:id="rId5"/>
    <p:sldId id="259" r:id="rId6"/>
    <p:sldId id="295" r:id="rId7"/>
    <p:sldId id="278" r:id="rId8"/>
    <p:sldId id="279" r:id="rId9"/>
    <p:sldId id="287" r:id="rId10"/>
    <p:sldId id="296" r:id="rId11"/>
    <p:sldId id="310" r:id="rId12"/>
    <p:sldId id="291" r:id="rId13"/>
    <p:sldId id="283" r:id="rId14"/>
    <p:sldId id="297" r:id="rId15"/>
    <p:sldId id="311" r:id="rId16"/>
    <p:sldId id="312" r:id="rId17"/>
    <p:sldId id="286" r:id="rId18"/>
    <p:sldId id="298" r:id="rId19"/>
    <p:sldId id="300" r:id="rId20"/>
    <p:sldId id="290" r:id="rId21"/>
    <p:sldId id="285" r:id="rId22"/>
    <p:sldId id="284" r:id="rId23"/>
    <p:sldId id="308" r:id="rId24"/>
    <p:sldId id="303" r:id="rId25"/>
    <p:sldId id="304" r:id="rId26"/>
    <p:sldId id="288" r:id="rId27"/>
    <p:sldId id="281" r:id="rId28"/>
    <p:sldId id="289" r:id="rId29"/>
    <p:sldId id="306" r:id="rId30"/>
    <p:sldId id="280" r:id="rId31"/>
    <p:sldId id="302" r:id="rId32"/>
    <p:sldId id="292" r:id="rId33"/>
    <p:sldId id="272" r:id="rId34"/>
    <p:sldId id="301" r:id="rId3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66"/>
    <a:srgbClr val="008000"/>
    <a:srgbClr val="660033"/>
    <a:srgbClr val="CC00CC"/>
    <a:srgbClr val="660066"/>
    <a:srgbClr val="CC3399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24" autoAdjust="0"/>
  </p:normalViewPr>
  <p:slideViewPr>
    <p:cSldViewPr>
      <p:cViewPr varScale="1">
        <p:scale>
          <a:sx n="53" d="100"/>
          <a:sy n="53" d="100"/>
        </p:scale>
        <p:origin x="-96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6D1D1F4-2561-41E9-8E11-DF89A6C381A7}" type="datetimeFigureOut">
              <a:rPr lang="en-US" smtClean="0"/>
              <a:pPr>
                <a:defRPr/>
              </a:pPr>
              <a:t>12/15/2019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A1E600E-FC0B-4897-84A4-1B2C5CB8AD1C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776BFE4-A0E2-43F4-9AB9-7DC0F71ABD4E}" type="datetimeFigureOut">
              <a:rPr lang="en-US" smtClean="0"/>
              <a:pPr>
                <a:defRPr/>
              </a:pPr>
              <a:t>12/15/2019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59A8F1-87B4-45FE-8CE7-8158C37A563A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540DEA6-4D6B-4291-8474-E95B335E9EFD}" type="datetimeFigureOut">
              <a:rPr lang="en-US" smtClean="0"/>
              <a:pPr>
                <a:defRPr/>
              </a:pPr>
              <a:t>12/15/2019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FA0594-DD2C-4F6C-A35D-920D961B8244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BBCFD9A-AE5C-4CF6-9F2F-D8C7240D7DA9}" type="datetimeFigureOut">
              <a:rPr lang="en-US" smtClean="0"/>
              <a:pPr>
                <a:defRPr/>
              </a:pPr>
              <a:t>12/15/2019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80A015-C8B1-4D92-99D1-F5E43DEB7BA5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8900B1-C48D-4B50-B784-A3FB3E90801A}" type="datetimeFigureOut">
              <a:rPr lang="en-US" smtClean="0"/>
              <a:pPr>
                <a:defRPr/>
              </a:pPr>
              <a:t>12/15/2019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CF9A95-0565-412C-8CC3-761B4338459A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1147A70-BC12-4057-B029-5D0DA9D56CB6}" type="datetimeFigureOut">
              <a:rPr lang="en-US" smtClean="0"/>
              <a:pPr>
                <a:defRPr/>
              </a:pPr>
              <a:t>12/15/2019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1E1469-040F-422A-98E5-586D2CA0A720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7C799D0-B85F-4965-8609-EB53F1F93D0C}" type="datetimeFigureOut">
              <a:rPr lang="en-US" smtClean="0"/>
              <a:pPr>
                <a:defRPr/>
              </a:pPr>
              <a:t>12/15/2019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D7E3F6-82BA-4F1A-9113-737BF2B3B61C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5743D0E-7F01-4B67-959E-B1A5F66205C8}" type="datetimeFigureOut">
              <a:rPr lang="en-US" smtClean="0"/>
              <a:pPr>
                <a:defRPr/>
              </a:pPr>
              <a:t>12/15/2019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B790FB-3D15-4AAD-86E6-E7BAFF923654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1C0127D-9576-48CB-9DDA-4C1C5B20EAFA}" type="datetimeFigureOut">
              <a:rPr lang="en-US" smtClean="0"/>
              <a:pPr>
                <a:defRPr/>
              </a:pPr>
              <a:t>12/15/2019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90CE17-FB92-456A-B306-325129CD86F3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FB6B8E2E-00E4-4FF1-9FA9-69A39F622138}" type="datetimeFigureOut">
              <a:rPr lang="en-US" smtClean="0"/>
              <a:pPr>
                <a:defRPr/>
              </a:pPr>
              <a:t>12/15/2019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AFF21-BDF9-4D6C-9754-9B0E7AC35B5D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F9CB1F7-6A34-4933-805B-B46292856665}" type="datetimeFigureOut">
              <a:rPr lang="en-US" smtClean="0"/>
              <a:pPr>
                <a:defRPr/>
              </a:pPr>
              <a:t>12/15/2019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2EAC2AE-A237-4A1C-BE59-8448F1A8538C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361210E-4758-4A64-B24B-75B7F4540F0F}" type="datetimeFigureOut">
              <a:rPr lang="en-US" smtClean="0"/>
              <a:pPr>
                <a:defRPr/>
              </a:pPr>
              <a:t>12/15/2019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6740E51-BAB8-466A-8D66-81218AC5C72C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993775" y="692150"/>
            <a:ext cx="685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4800" b="1" i="1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Система формирующего оценивания в начальной школе.</a:t>
            </a:r>
            <a:endParaRPr lang="ru-RU" altLang="ru-RU" sz="4800" i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075" name="Прямоугольник 1"/>
          <p:cNvSpPr>
            <a:spLocks noChangeArrowheads="1"/>
          </p:cNvSpPr>
          <p:nvPr/>
        </p:nvSpPr>
        <p:spPr bwMode="auto">
          <a:xfrm>
            <a:off x="2411413" y="4149725"/>
            <a:ext cx="4572000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 algn="ctr" eaLnBrk="1" hangingPunct="1">
              <a:spcBef>
                <a:spcPct val="20000"/>
              </a:spcBef>
              <a:buClr>
                <a:srgbClr val="99FF66"/>
              </a:buClr>
              <a:buFont typeface="Wingdings" pitchFamily="2" charset="2"/>
              <a:buNone/>
            </a:pPr>
            <a:endParaRPr lang="ru-RU" alt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>
            <a:extLst>
              <a:ext uri="{FF2B5EF4-FFF2-40B4-BE49-F238E27FC236}">
                <a16:creationId xmlns="" xmlns:a16="http://schemas.microsoft.com/office/drawing/2014/main" id="{5311CB78-1233-456D-AFA2-C04AA00092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125538"/>
            <a:ext cx="7920038" cy="406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Виды оценивания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Традиционные: тест, экспресс-опрос, расширенный опрос, контрольные упражнения;</a:t>
            </a:r>
          </a:p>
          <a:p>
            <a:pPr marL="457200" indent="-45720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Интерактивные: наблюдения, задания моделирующие реальные жизненные ситуации, рейтинги, взаимоконтроль и самоконтроль.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755650" y="68263"/>
            <a:ext cx="748823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400" b="1" i="1">
                <a:latin typeface="Times New Roman" pitchFamily="18" charset="0"/>
                <a:cs typeface="Times New Roman" pitchFamily="18" charset="0"/>
              </a:rPr>
              <a:t>Наблюдение </a:t>
            </a:r>
          </a:p>
          <a:p>
            <a:pPr eaLnBrk="1" hangingPunct="1"/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за определенными аспектами деятельности учащихся или их продвижением в обучении (например, наблюдения за совершенствованием техники чтения и письма, или за развитием коммуникативных и исследовательских умений, или за развитием навыков учения и др.).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="" xmlns:a16="http://schemas.microsoft.com/office/drawing/2014/main" id="{9751BA5C-8C64-4FDA-B367-6AF09FA084D3}"/>
              </a:ext>
            </a:extLst>
          </p:cNvPr>
          <p:cNvGraphicFramePr>
            <a:graphicFrameLocks noGrp="1"/>
          </p:cNvGraphicFramePr>
          <p:nvPr/>
        </p:nvGraphicFramePr>
        <p:xfrm>
          <a:off x="1979613" y="2968625"/>
          <a:ext cx="6480176" cy="3771079"/>
        </p:xfrm>
        <a:graphic>
          <a:graphicData uri="http://schemas.openxmlformats.org/drawingml/2006/table">
            <a:tbl>
              <a:tblPr/>
              <a:tblGrid>
                <a:gridCol w="19619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105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0814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0814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9134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055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Критерии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Образец задания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с/оценка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 родителя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 учителя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683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вести счет до 10 и обратно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Выполни счет до 10 и обратно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793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находить место определенного числа в ряду чисел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1.Назови число предшествующее числу 6(5, 7 и т.д.).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Назови число следующее по счету за числом 6 (5, 4, 8 и т. д.)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43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Знание цифр и чисел до 10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Запиши количество предметов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683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Знание состава чисел первого десятка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Дополни запись 5 это 2 и ?, 6 это 3 и ? 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3409" marR="4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353" name="Rectangle 5"/>
          <p:cNvSpPr>
            <a:spLocks noChangeArrowheads="1"/>
          </p:cNvSpPr>
          <p:nvPr/>
        </p:nvSpPr>
        <p:spPr bwMode="auto">
          <a:xfrm>
            <a:off x="1627188" y="1798638"/>
            <a:ext cx="54403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450850" algn="l"/>
              </a:tabLst>
            </a:pPr>
            <a:r>
              <a:rPr lang="ru-RU" altLang="ru-RU" sz="1400">
                <a:solidFill>
                  <a:srgbClr val="00000A"/>
                </a:solidFill>
                <a:cs typeface="Times New Roman" pitchFamily="18" charset="0"/>
              </a:rPr>
              <a:t>Лист достижений учащегося по </a:t>
            </a:r>
            <a:r>
              <a:rPr lang="ru-RU" altLang="ru-RU" sz="1400" b="1">
                <a:solidFill>
                  <a:srgbClr val="00000A"/>
                </a:solidFill>
                <a:cs typeface="Times New Roman" pitchFamily="18" charset="0"/>
              </a:rPr>
              <a:t>математике </a:t>
            </a:r>
            <a:r>
              <a:rPr lang="ru-RU" altLang="ru-RU" sz="1400">
                <a:solidFill>
                  <a:srgbClr val="00000A"/>
                </a:solidFill>
                <a:cs typeface="Times New Roman" pitchFamily="18" charset="0"/>
              </a:rPr>
              <a:t>за 1 полугодие</a:t>
            </a:r>
            <a:endParaRPr lang="ru-RU" altLang="ru-RU" sz="800"/>
          </a:p>
          <a:p>
            <a:pPr>
              <a:tabLst>
                <a:tab pos="450850" algn="l"/>
              </a:tabLst>
            </a:pPr>
            <a:r>
              <a:rPr lang="ru-RU" altLang="ru-RU" sz="1200">
                <a:solidFill>
                  <a:srgbClr val="00000A"/>
                </a:solidFill>
                <a:cs typeface="Times New Roman" pitchFamily="18" charset="0"/>
              </a:rPr>
              <a:t>Ф.И. ученика:  _______________________________________ Класс_____</a:t>
            </a:r>
            <a:endParaRPr lang="ru-RU" alt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0" y="188913"/>
            <a:ext cx="914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Одним из элементов </a:t>
            </a:r>
            <a:r>
              <a:rPr lang="ru-RU" altLang="ru-RU" sz="2000" b="1" i="1">
                <a:latin typeface="Times New Roman" pitchFamily="18" charset="0"/>
                <a:cs typeface="Times New Roman" pitchFamily="18" charset="0"/>
              </a:rPr>
              <a:t>комплексной диагностики </a:t>
            </a: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сформированности УУД на основе системно-деятельностного подхода с целью мониторинга индивидуального прогресса учебных действий является  ведение </a:t>
            </a:r>
            <a:r>
              <a:rPr lang="ru-RU" altLang="ru-RU" sz="2000" b="1" i="1">
                <a:latin typeface="Times New Roman" pitchFamily="18" charset="0"/>
                <a:cs typeface="Times New Roman" pitchFamily="18" charset="0"/>
              </a:rPr>
              <a:t>карты наблюдений</a:t>
            </a:r>
            <a:r>
              <a:rPr lang="ru-RU" altLang="ru-RU" sz="2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eaLnBrk="1" hangingPunct="1"/>
            <a:endParaRPr lang="ru-RU" altLang="ru-RU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15A1A8A1-D6B1-4CFA-9365-93CE9CD77655}"/>
              </a:ext>
            </a:extLst>
          </p:cNvPr>
          <p:cNvGraphicFramePr>
            <a:graphicFrameLocks noGrp="1"/>
          </p:cNvGraphicFramePr>
          <p:nvPr/>
        </p:nvGraphicFramePr>
        <p:xfrm>
          <a:off x="107504" y="1484784"/>
          <a:ext cx="8857970" cy="4896544"/>
        </p:xfrm>
        <a:graphic>
          <a:graphicData uri="http://schemas.openxmlformats.org/drawingml/2006/table">
            <a:tbl>
              <a:tblPr/>
              <a:tblGrid>
                <a:gridCol w="15476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20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  <a:gridCol w="465041">
                  <a:extLst>
                    <a:ext uri="{9D8B030D-6E8A-4147-A177-3AD203B41FA5}">
                      <a16:colId xmlns="" xmlns:a16="http://schemas.microsoft.com/office/drawing/2014/main" val="20021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22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23"/>
                    </a:ext>
                  </a:extLst>
                </a:gridCol>
                <a:gridCol w="252849">
                  <a:extLst>
                    <a:ext uri="{9D8B030D-6E8A-4147-A177-3AD203B41FA5}">
                      <a16:colId xmlns="" xmlns:a16="http://schemas.microsoft.com/office/drawing/2014/main" val="20024"/>
                    </a:ext>
                  </a:extLst>
                </a:gridCol>
                <a:gridCol w="465041">
                  <a:extLst>
                    <a:ext uri="{9D8B030D-6E8A-4147-A177-3AD203B41FA5}">
                      <a16:colId xmlns="" xmlns:a16="http://schemas.microsoft.com/office/drawing/2014/main" val="20025"/>
                    </a:ext>
                  </a:extLst>
                </a:gridCol>
                <a:gridCol w="435522">
                  <a:extLst>
                    <a:ext uri="{9D8B030D-6E8A-4147-A177-3AD203B41FA5}">
                      <a16:colId xmlns="" xmlns:a16="http://schemas.microsoft.com/office/drawing/2014/main" val="20026"/>
                    </a:ext>
                  </a:extLst>
                </a:gridCol>
              </a:tblGrid>
              <a:tr h="427056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err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Метапредметные</a:t>
                      </a:r>
                      <a:r>
                        <a:rPr lang="ru-RU" sz="2000" b="1" kern="12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умения</a:t>
                      </a:r>
                      <a:r>
                        <a:rPr lang="ru-RU" sz="1600" kern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Учебная мотивация</a:t>
                      </a: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456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Умение</a:t>
                      </a: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работать в группе (паре)</a:t>
                      </a: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Умение называть и определять шаги учебной деятельности</a:t>
                      </a: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Умение выполнять шаги учебной деятельности</a:t>
                      </a: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Умение проводить контроль и коррекцию</a:t>
                      </a: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Умение проводить самооценку</a:t>
                      </a: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indent="88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Умение выполнять познавательные УУД</a:t>
                      </a: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327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четверть</a:t>
                      </a:r>
                      <a:r>
                        <a:rPr lang="ru-RU" sz="105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четверть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четверть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четверть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четверть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четверть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-3683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начало года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конец года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368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12282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0" marR="0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54342"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Саша И.</a:t>
                      </a:r>
                    </a:p>
                  </a:txBody>
                  <a:tcPr marL="23118" marR="23118" marT="54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780" marR="12282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8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8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8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8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8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8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8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3118" marR="23118" marT="5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611188" y="1268413"/>
            <a:ext cx="7848600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i="1">
                <a:latin typeface="Times New Roman" pitchFamily="18" charset="0"/>
                <a:cs typeface="Times New Roman" pitchFamily="18" charset="0"/>
              </a:rPr>
              <a:t>Оценка процесса выполнения 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учащимися различного рода творческих заданий, выполняемых ими как индивидуально, так и в паре или группе (например, выполнение ими экспериментальных работ, чтение и пересказ, участие в обсуждениях, выполнение проектов и мини-исследований и т.д.);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>
            <a:extLst>
              <a:ext uri="{FF2B5EF4-FFF2-40B4-BE49-F238E27FC236}">
                <a16:creationId xmlns="" xmlns:a16="http://schemas.microsoft.com/office/drawing/2014/main" id="{13621F29-AB77-4078-B53A-EFBFF957F2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1268413"/>
            <a:ext cx="7848600" cy="406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i="1" dirty="0" err="1">
                <a:latin typeface="Times New Roman" pitchFamily="18" charset="0"/>
                <a:cs typeface="Times New Roman" pitchFamily="18" charset="0"/>
              </a:rPr>
              <a:t>Взаимооценка</a:t>
            </a:r>
            <a:endParaRPr lang="ru-RU" alt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Оценивание работы в парах при изучении нового материала</a:t>
            </a:r>
          </a:p>
          <a:p>
            <a:pPr marL="342900" indent="-34290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Оценивание работы в группах при изучении нового материала</a:t>
            </a:r>
          </a:p>
          <a:p>
            <a:pPr marL="342900" indent="-34290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Оценивание работы в парах и группах при закреплении материала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>
            <a:extLst>
              <a:ext uri="{FF2B5EF4-FFF2-40B4-BE49-F238E27FC236}">
                <a16:creationId xmlns="" xmlns:a16="http://schemas.microsoft.com/office/drawing/2014/main" id="{CD97D169-49F6-469A-9659-9C80FA9A1D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1268413"/>
            <a:ext cx="78486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i="1" dirty="0">
                <a:latin typeface="Times New Roman" pitchFamily="18" charset="0"/>
                <a:cs typeface="Times New Roman" pitchFamily="18" charset="0"/>
              </a:rPr>
              <a:t>Критерии </a:t>
            </a:r>
            <a:r>
              <a:rPr lang="ru-RU" altLang="ru-RU" sz="2800" b="1" i="1" dirty="0" err="1">
                <a:latin typeface="Times New Roman" pitchFamily="18" charset="0"/>
                <a:cs typeface="Times New Roman" pitchFamily="18" charset="0"/>
              </a:rPr>
              <a:t>взаимооценки</a:t>
            </a:r>
            <a:endParaRPr lang="ru-RU" alt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Правильность изложения материала</a:t>
            </a:r>
          </a:p>
          <a:p>
            <a:pPr marL="457200" indent="-45720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Логика изложения материала, чёткость</a:t>
            </a:r>
          </a:p>
          <a:p>
            <a:pPr marL="457200" indent="-45720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Культура изложения материала</a:t>
            </a:r>
          </a:p>
          <a:p>
            <a:pPr marL="457200" indent="-45720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Дополнения других групп</a:t>
            </a:r>
          </a:p>
          <a:p>
            <a:pPr marL="457200" indent="-45720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Поведение в группе, умение сотрудничать</a:t>
            </a:r>
          </a:p>
          <a:p>
            <a:pPr eaLnBrk="1" hangingPunct="1">
              <a:lnSpc>
                <a:spcPct val="150000"/>
              </a:lnSpc>
              <a:defRPr/>
            </a:pP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5E2591A2-4A2C-47AE-B701-B51DFE0E8E12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1700213"/>
          <a:ext cx="8208962" cy="4540250"/>
        </p:xfrm>
        <a:graphic>
          <a:graphicData uri="http://schemas.openxmlformats.org/drawingml/2006/table">
            <a:tbl>
              <a:tblPr/>
              <a:tblGrid>
                <a:gridCol w="7429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1918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620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2878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45598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155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Ученики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ответов (размышлений) ученика в ходе дискуссии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(«+/-» - логичные/ нет 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вопросов ученика в ходе дискуссии 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(«+ + +»)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Стиль поведения в обсуждении 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(вежливость грубость, внимание/невнимание к чужому мнению)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в конфликтной ситуации столкновения мнений и интересов 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(реакция на критику, форма критики чужого мнения, проявление способности к компромиссу, выработке и признанию общего решения и т.п.)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541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Петя М.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 + - + - 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++++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310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Лена С.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460" name="Rectangle 3"/>
          <p:cNvSpPr>
            <a:spLocks noChangeArrowheads="1"/>
          </p:cNvSpPr>
          <p:nvPr/>
        </p:nvSpPr>
        <p:spPr bwMode="auto">
          <a:xfrm>
            <a:off x="-30163" y="188913"/>
            <a:ext cx="9163051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altLang="ru-RU" sz="2000" i="1">
                <a:latin typeface="Calibri" pitchFamily="34" charset="0"/>
                <a:cs typeface="Times New Roman" pitchFamily="18" charset="0"/>
              </a:rPr>
              <a:t> «Наблюдение за участием в групповой работе»</a:t>
            </a:r>
            <a:r>
              <a:rPr lang="ru-RU" altLang="ru-RU" sz="2000" i="1" baseline="30000">
                <a:latin typeface="Calibri" pitchFamily="34" charset="0"/>
                <a:cs typeface="Times New Roman" pitchFamily="18" charset="0"/>
                <a:hlinkClick r:id="" action="ppaction://noaction"/>
              </a:rPr>
              <a:t>*</a:t>
            </a:r>
            <a:r>
              <a:rPr lang="ru-RU" altLang="ru-RU" sz="2000" i="1">
                <a:latin typeface="Calibri" pitchFamily="34" charset="0"/>
                <a:cs typeface="Times New Roman" pitchFamily="18" charset="0"/>
              </a:rPr>
              <a:t> (за один урок наблюдение ведётся за одним учеником, за неделю – всеми учениками одной группы, за месяц – за всеми учениками класса) </a:t>
            </a:r>
            <a:endParaRPr lang="ru-RU" altLang="ru-RU" sz="2000"/>
          </a:p>
          <a:p>
            <a:r>
              <a:rPr lang="ru-RU" altLang="ru-RU" sz="2000" i="1">
                <a:latin typeface="Calibri" pitchFamily="34" charset="0"/>
                <a:cs typeface="Times New Roman" pitchFamily="18" charset="0"/>
              </a:rPr>
              <a:t>Схема фиксирования результатов наблюдения: </a:t>
            </a:r>
            <a:endParaRPr lang="ru-RU" altLang="ru-RU" sz="2000"/>
          </a:p>
          <a:p>
            <a:r>
              <a:rPr lang="ru-RU" altLang="ru-RU"/>
              <a:t/>
            </a:r>
            <a:br>
              <a:rPr lang="ru-RU" altLang="ru-RU"/>
            </a:br>
            <a:endParaRPr lang="ru-RU" altLang="ru-RU"/>
          </a:p>
        </p:txBody>
      </p:sp>
      <p:sp>
        <p:nvSpPr>
          <p:cNvPr id="18461" name="Rectangle 4"/>
          <p:cNvSpPr>
            <a:spLocks noChangeArrowheads="1"/>
          </p:cNvSpPr>
          <p:nvPr/>
        </p:nvSpPr>
        <p:spPr bwMode="auto">
          <a:xfrm>
            <a:off x="1533525" y="2603500"/>
            <a:ext cx="3017838" cy="952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18462" name="Rectangle 5"/>
          <p:cNvSpPr>
            <a:spLocks noChangeArrowheads="1"/>
          </p:cNvSpPr>
          <p:nvPr/>
        </p:nvSpPr>
        <p:spPr bwMode="auto">
          <a:xfrm>
            <a:off x="1533525" y="2717800"/>
            <a:ext cx="220663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ru-RU" sz="1000">
                <a:cs typeface="Times New Roman" pitchFamily="18" charset="0"/>
              </a:rPr>
              <a:t> 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539750" y="1052513"/>
            <a:ext cx="80645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i="1">
                <a:latin typeface="Times New Roman" pitchFamily="18" charset="0"/>
                <a:cs typeface="Times New Roman" pitchFamily="18" charset="0"/>
              </a:rPr>
              <a:t>Тестирование 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(как правило, для оценки продвижения в освоении системы формальных знаний, но не только; см., например, стандартизированные варианты итоговых комплексных работ, проверочных работ.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i="1">
                <a:latin typeface="Times New Roman" pitchFamily="18" charset="0"/>
                <a:cs typeface="Times New Roman" pitchFamily="18" charset="0"/>
              </a:rPr>
              <a:t>Диагностики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УУД.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539750" y="1700213"/>
            <a:ext cx="792003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Оценка </a:t>
            </a:r>
            <a:r>
              <a:rPr lang="ru-RU" altLang="ru-RU" sz="3200" b="1" i="1">
                <a:latin typeface="Times New Roman" pitchFamily="18" charset="0"/>
                <a:cs typeface="Times New Roman" pitchFamily="18" charset="0"/>
              </a:rPr>
              <a:t>результатов рефлексии </a:t>
            </a:r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учащихся </a:t>
            </a:r>
          </a:p>
        </p:txBody>
      </p:sp>
      <p:sp>
        <p:nvSpPr>
          <p:cNvPr id="20483" name="Прямоугольник 1"/>
          <p:cNvSpPr>
            <a:spLocks noChangeArrowheads="1"/>
          </p:cNvSpPr>
          <p:nvPr/>
        </p:nvSpPr>
        <p:spPr bwMode="auto">
          <a:xfrm>
            <a:off x="827088" y="3290888"/>
            <a:ext cx="74168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Font typeface="Wingdings" pitchFamily="2" charset="2"/>
              <a:buChar char="ü"/>
            </a:pPr>
            <a:r>
              <a:rPr lang="ru-RU" altLang="ru-RU" sz="2800">
                <a:latin typeface="Times New Roman" pitchFamily="18" charset="0"/>
                <a:cs typeface="Times New Roman" pitchFamily="18" charset="0"/>
              </a:rPr>
              <a:t>Рефлексия - размышление человека, направленное на анализ самого себя (самоанализ) – собственных состояний, своих поступков и прошедших событий.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1550988" y="404813"/>
            <a:ext cx="3513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«Алгоритм самооценки»:</a:t>
            </a:r>
          </a:p>
        </p:txBody>
      </p:sp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684213" y="1412875"/>
            <a:ext cx="79914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1. Какое было задание (учимся вспоминать цель работы).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2. Удалось выполнить задание (учимся сравнивать результат с целью).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3. Задание выполнено верно или не совсем (учимся находить и признавать ошибки).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4. Решал самостоятельно или с чьей-то помощью (учимся оценивать процесс).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В последующих классах к алгоритму добавляются новые вопросы, например: «какую себе поставишь отметку?» и т.д.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900113" y="1844675"/>
            <a:ext cx="7559675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800">
                <a:latin typeface="Times New Roman" pitchFamily="18" charset="0"/>
                <a:cs typeface="Times New Roman" pitchFamily="18" charset="0"/>
              </a:rPr>
              <a:t>В соответствии с требованиями Федеральных государственных образовательных стандартов меняется система требований к результату образования и система оценивания достижений учащихся</a:t>
            </a:r>
            <a:r>
              <a:rPr lang="ru-RU" altLang="ru-RU"/>
              <a:t>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323850" y="1233488"/>
            <a:ext cx="8467725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altLang="ru-RU" sz="2400" i="1">
                <a:latin typeface="Times New Roman" pitchFamily="18" charset="0"/>
                <a:cs typeface="Times New Roman" pitchFamily="18" charset="0"/>
              </a:rPr>
              <a:t>Пример «Листа самооценки предметных достижений»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i="1">
                <a:latin typeface="Times New Roman" pitchFamily="18" charset="0"/>
                <a:cs typeface="Times New Roman" pitchFamily="18" charset="0"/>
              </a:rPr>
              <a:t>1. Моя задача (задание) заключалась в том, чтобы: ….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i="1">
                <a:latin typeface="Times New Roman" pitchFamily="18" charset="0"/>
                <a:cs typeface="Times New Roman" pitchFamily="18" charset="0"/>
              </a:rPr>
              <a:t>2. Я с заданием справился / не справился.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i="1">
                <a:latin typeface="Times New Roman" pitchFamily="18" charset="0"/>
                <a:cs typeface="Times New Roman" pitchFamily="18" charset="0"/>
              </a:rPr>
              <a:t>3. Задание выполнено без ошибок (или есть такие-то недочёты): …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i="1">
                <a:latin typeface="Times New Roman" pitchFamily="18" charset="0"/>
                <a:cs typeface="Times New Roman" pitchFamily="18" charset="0"/>
              </a:rPr>
              <a:t>4. Задание выполнено самостоятельно (или с помощью (кого)…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i="1">
                <a:latin typeface="Times New Roman" pitchFamily="18" charset="0"/>
                <a:cs typeface="Times New Roman" pitchFamily="18" charset="0"/>
              </a:rPr>
              <a:t>5. Моя работа мной и учителем была оценена так (слова-характеристики и, возможно, отметка):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  <a:p>
            <a:endParaRPr lang="ru-RU" alt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2" descr="IMG_NEW_000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425"/>
            <a:ext cx="9144000" cy="666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2" descr="C:\Users\Елена\Downloads\ваг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57375" y="2000250"/>
            <a:ext cx="1917700" cy="1354138"/>
          </a:xfrm>
        </p:spPr>
      </p:pic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rgbClr val="C00000"/>
                </a:solidFill>
              </a:rPr>
              <a:t>«Поезд»</a:t>
            </a:r>
          </a:p>
        </p:txBody>
      </p:sp>
      <p:pic>
        <p:nvPicPr>
          <p:cNvPr id="24580" name="Picture 3" descr="C:\Users\Елена\Downloads\паровоз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2071688"/>
            <a:ext cx="1928813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2" descr="C:\Users\Елена\Downloads\ва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13" y="2000250"/>
            <a:ext cx="19177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2" descr="C:\Users\Елена\Downloads\ва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75" y="2000250"/>
            <a:ext cx="19177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2" descr="C:\Users\Елена\Downloads\ва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75" y="2000250"/>
            <a:ext cx="19177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вал 8">
            <a:extLst>
              <a:ext uri="{FF2B5EF4-FFF2-40B4-BE49-F238E27FC236}">
                <a16:creationId xmlns="" xmlns:a16="http://schemas.microsoft.com/office/drawing/2014/main" id="{A700D058-BB79-415F-A0CF-9C90B45D1611}"/>
              </a:ext>
            </a:extLst>
          </p:cNvPr>
          <p:cNvSpPr/>
          <p:nvPr/>
        </p:nvSpPr>
        <p:spPr>
          <a:xfrm>
            <a:off x="1928813" y="3357563"/>
            <a:ext cx="1785937" cy="928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Словарная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работа  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="" xmlns:a16="http://schemas.microsoft.com/office/drawing/2014/main" id="{71A5F8E2-C858-4FC9-979A-C91944805825}"/>
              </a:ext>
            </a:extLst>
          </p:cNvPr>
          <p:cNvSpPr/>
          <p:nvPr/>
        </p:nvSpPr>
        <p:spPr>
          <a:xfrm>
            <a:off x="3786188" y="3357563"/>
            <a:ext cx="1714500" cy="857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accent2">
                    <a:lumMod val="50000"/>
                  </a:schemeClr>
                </a:solidFill>
              </a:rPr>
              <a:t>Фонети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accent2">
                    <a:lumMod val="50000"/>
                  </a:schemeClr>
                </a:solidFill>
              </a:rPr>
              <a:t>ческий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разбор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="" xmlns:a16="http://schemas.microsoft.com/office/drawing/2014/main" id="{84207443-8A44-49C2-B631-E6C3D2BFE47D}"/>
              </a:ext>
            </a:extLst>
          </p:cNvPr>
          <p:cNvSpPr/>
          <p:nvPr/>
        </p:nvSpPr>
        <p:spPr>
          <a:xfrm>
            <a:off x="5500688" y="3357563"/>
            <a:ext cx="1785937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Изучение нового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материала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="" xmlns:a16="http://schemas.microsoft.com/office/drawing/2014/main" id="{05655D12-AC37-4CA9-B0A5-FFD161D1AA15}"/>
              </a:ext>
            </a:extLst>
          </p:cNvPr>
          <p:cNvSpPr/>
          <p:nvPr/>
        </p:nvSpPr>
        <p:spPr>
          <a:xfrm>
            <a:off x="7358063" y="3357563"/>
            <a:ext cx="162877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Работа в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группах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5CDA8DA1-A6EE-4660-86FD-FEB9653E71B5}"/>
              </a:ext>
            </a:extLst>
          </p:cNvPr>
          <p:cNvGraphicFramePr>
            <a:graphicFrameLocks noGrp="1"/>
          </p:cNvGraphicFramePr>
          <p:nvPr/>
        </p:nvGraphicFramePr>
        <p:xfrm>
          <a:off x="1260475" y="1484313"/>
          <a:ext cx="6526213" cy="2944809"/>
        </p:xfrm>
        <a:graphic>
          <a:graphicData uri="http://schemas.openxmlformats.org/drawingml/2006/table">
            <a:tbl>
              <a:tblPr firstRow="1" firstCol="1" bandRow="1"/>
              <a:tblGrid>
                <a:gridCol w="36712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549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20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Вид работы (этап урока)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Знак (+  ? )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0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0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0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0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20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20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="" xmlns:a16="http://schemas.microsoft.com/office/drawing/2014/main" id="{527C68B2-A9F5-4B96-802C-E0BC8CC726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260350"/>
            <a:ext cx="3557588" cy="139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 самооценки </a:t>
            </a:r>
          </a:p>
          <a:p>
            <a:pPr>
              <a:defRPr/>
            </a:pPr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Моя успешность на уроке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800" dirty="0">
              <a:latin typeface="Arial" panose="020B0604020202020204" pitchFamily="34" charset="0"/>
            </a:endParaRPr>
          </a:p>
          <a:p>
            <a:pPr>
              <a:defRPr/>
            </a:pPr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24A69910-9CA2-412F-94AF-66E284D9975D}"/>
              </a:ext>
            </a:extLst>
          </p:cNvPr>
          <p:cNvSpPr/>
          <p:nvPr/>
        </p:nvSpPr>
        <p:spPr>
          <a:xfrm>
            <a:off x="2060575" y="4508500"/>
            <a:ext cx="65532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Достигли ли мы цели?____________________________________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чего нам нужен материал, изученный сегодня?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8F30C4D8-C380-4124-9D50-939EEDA9F863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2636838"/>
          <a:ext cx="5578476" cy="2804160"/>
        </p:xfrm>
        <a:graphic>
          <a:graphicData uri="http://schemas.openxmlformats.org/drawingml/2006/table">
            <a:tbl>
              <a:tblPr firstRow="1" firstCol="1" bandRow="1"/>
              <a:tblGrid>
                <a:gridCol w="14735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556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4929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70088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Знаю/умею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Хочу знать/научиться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Узнал/научился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04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04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04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04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04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04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6660" name="Rectangle 1"/>
          <p:cNvSpPr>
            <a:spLocks noChangeArrowheads="1"/>
          </p:cNvSpPr>
          <p:nvPr/>
        </p:nvSpPr>
        <p:spPr bwMode="auto">
          <a:xfrm>
            <a:off x="539750" y="188913"/>
            <a:ext cx="6408738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altLang="ru-RU" sz="28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 самооценки</a:t>
            </a:r>
            <a:endParaRPr lang="ru-RU" altLang="ru-RU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Ф. И. _______________________</a:t>
            </a:r>
          </a:p>
          <a:p>
            <a:endParaRPr lang="ru-RU" alt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altLang="ru-RU" sz="10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Сегодня на уроке</a:t>
            </a:r>
            <a:endParaRPr lang="ru-RU" altLang="ru-RU" sz="10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altLang="ru-RU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579438"/>
            <a:ext cx="7775575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145766B-71D9-4B1F-BF9B-ADF3382C447C}"/>
              </a:ext>
            </a:extLst>
          </p:cNvPr>
          <p:cNvSpPr/>
          <p:nvPr/>
        </p:nvSpPr>
        <p:spPr>
          <a:xfrm>
            <a:off x="539750" y="260350"/>
            <a:ext cx="7200900" cy="5857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ru-RU" altLang="ru-RU" sz="3200" b="1">
                <a:effectLst>
                  <a:outerShdw blurRad="38100" dist="38100" dir="2700000" algn="tl">
                    <a:srgbClr val="C0C0C0"/>
                  </a:outerShdw>
                </a:effectLst>
                <a:latin typeface="Consolas" pitchFamily="49" charset="0"/>
                <a:cs typeface="Consolas" pitchFamily="49" charset="0"/>
              </a:rPr>
              <a:t>ЛЕСЕНКА УСПЕХА</a:t>
            </a:r>
            <a:endParaRPr lang="ru-RU" altLang="ru-RU" sz="320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28675" name="Объект 8"/>
          <p:cNvPicPr>
            <a:picLocks noChangeArrowheads="1"/>
          </p:cNvPicPr>
          <p:nvPr/>
        </p:nvPicPr>
        <p:blipFill>
          <a:blip r:embed="rId2" cstate="print"/>
          <a:srcRect t="-510" r="-31" b="-751"/>
          <a:stretch>
            <a:fillRect/>
          </a:stretch>
        </p:blipFill>
        <p:spPr bwMode="auto">
          <a:xfrm>
            <a:off x="468313" y="1916113"/>
            <a:ext cx="8064500" cy="318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0"/>
            <a:ext cx="19240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Рисунок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196975"/>
            <a:ext cx="309721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0338" y="3789363"/>
            <a:ext cx="324008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Рисунок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725" y="1700213"/>
            <a:ext cx="309562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7242175" y="6245225"/>
            <a:ext cx="1901825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2072B56E-FDF6-4B31-8202-F13F1E6ADE4E}" type="slidenum">
              <a:rPr lang="ru-RU" altLang="ru-RU"/>
              <a:pPr/>
              <a:t>28</a:t>
            </a:fld>
            <a:endParaRPr lang="ru-RU" altLang="ru-RU"/>
          </a:p>
        </p:txBody>
      </p:sp>
      <p:pic>
        <p:nvPicPr>
          <p:cNvPr id="30722" name="Содержимое 4"/>
          <p:cNvPicPr>
            <a:picLocks noGrp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41288"/>
            <a:ext cx="9144000" cy="6742112"/>
          </a:xfrm>
        </p:spPr>
      </p:pic>
      <p:sp>
        <p:nvSpPr>
          <p:cNvPr id="30724" name="Прямоугольник 1"/>
          <p:cNvSpPr>
            <a:spLocks noChangeArrowheads="1"/>
          </p:cNvSpPr>
          <p:nvPr/>
        </p:nvSpPr>
        <p:spPr bwMode="auto">
          <a:xfrm>
            <a:off x="323850" y="6030913"/>
            <a:ext cx="7488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/>
              <a:t>  ( К – красота,      П – правильность,          Б – быстрота)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1" descr="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118427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Прямоугольник 2"/>
          <p:cNvSpPr>
            <a:spLocks noChangeArrowheads="1"/>
          </p:cNvSpPr>
          <p:nvPr/>
        </p:nvSpPr>
        <p:spPr bwMode="auto">
          <a:xfrm>
            <a:off x="900113" y="260350"/>
            <a:ext cx="77755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altLang="ru-RU" sz="2400" b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Индивидуальная карта                     «Копилка моих достижений»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1000125" y="214313"/>
            <a:ext cx="72802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3200" b="1">
                <a:solidFill>
                  <a:srgbClr val="C00000"/>
                </a:solidFill>
                <a:latin typeface="Calibri" pitchFamily="34" charset="0"/>
              </a:rPr>
              <a:t>Особенности системы оценки качества: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42875" y="857250"/>
            <a:ext cx="90201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Char char="ü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комплексный подход к оценке результатов образования 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(оценка предметных, метапредметных и личностных 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результатов общего образования);</a:t>
            </a:r>
          </a:p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313" y="2055813"/>
            <a:ext cx="708977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Wingdings" pitchFamily="2" charset="2"/>
              <a:buChar char="ü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использование планируемых результатов освоения 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основных образовательных программ в качестве 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содержательной и критериальной базы оценки;</a:t>
            </a:r>
          </a:p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2875" y="3357563"/>
            <a:ext cx="7781925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Wingdings" pitchFamily="2" charset="2"/>
              <a:buChar char="ü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оценка успешности освоения содержания отдельных 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учебных предметов на основе системно-деятельностного 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подхода, проявляющегося в способности к выполнению 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учебно-практических и учебно-познавательных задач;</a:t>
            </a:r>
            <a:endParaRPr lang="ru-RU" altLang="ru-RU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88913"/>
            <a:ext cx="8640763" cy="66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рямоугольник 1"/>
          <p:cNvSpPr>
            <a:spLocks noChangeArrowheads="1"/>
          </p:cNvSpPr>
          <p:nvPr/>
        </p:nvSpPr>
        <p:spPr bwMode="auto">
          <a:xfrm>
            <a:off x="971550" y="260350"/>
            <a:ext cx="72723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Особое место в новой системе оценивания отводится портфелю достижений (портфолио) – средству накопления информации об образовательных результатах ученика.</a:t>
            </a:r>
          </a:p>
        </p:txBody>
      </p:sp>
      <p:sp>
        <p:nvSpPr>
          <p:cNvPr id="33795" name="Прямоугольник 1"/>
          <p:cNvSpPr>
            <a:spLocks noChangeArrowheads="1"/>
          </p:cNvSpPr>
          <p:nvPr/>
        </p:nvSpPr>
        <p:spPr bwMode="auto">
          <a:xfrm>
            <a:off x="468313" y="1955800"/>
            <a:ext cx="5832475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Это индивидуальная папка, в которой  отмечаются достижения по учебным предметам. 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В рубриках «Мои достижения» накапливаются работы учащихся, отражающие динамику их учебных достижений, грамоты за участие в конкурсах.</a:t>
            </a: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894138"/>
            <a:ext cx="213677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0" y="2060575"/>
            <a:ext cx="88931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1) оценивание должно начинаться с первого дня обучения;</a:t>
            </a:r>
            <a:br>
              <a:rPr lang="ru-RU" alt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2) при оценивании необходимо опираться на успех ребенка;</a:t>
            </a:r>
            <a:br>
              <a:rPr lang="ru-RU" alt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3) оценивание должно осуществляться последовательно от оценки организационной стороны деятельности к оценке ее содержания;</a:t>
            </a:r>
            <a:br>
              <a:rPr lang="ru-RU" alt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4) оценка обязательно должна вырисовывать перспективы ребенку;</a:t>
            </a:r>
            <a:br>
              <a:rPr lang="ru-RU" alt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5) оценка должна осуществляться на основе четких, понятных ребенку критериев; </a:t>
            </a:r>
            <a:br>
              <a:rPr lang="ru-RU" alt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6)оценочная деятельность должна распространяться не только на предметные ЗУН, но и учебную деятельность, общеучебные навыки, познавательную активность ребенка, его прилежание и старание;</a:t>
            </a:r>
            <a:br>
              <a:rPr lang="ru-RU" alt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7) оценивание должно проводиться в системе.</a:t>
            </a:r>
            <a:r>
              <a:rPr lang="ru-RU" altLang="ru-RU" sz="2000">
                <a:latin typeface="Consolas" pitchFamily="49" charset="0"/>
                <a:cs typeface="Consolas" pitchFamily="49" charset="0"/>
              </a:rPr>
              <a:t/>
            </a:r>
            <a:br>
              <a:rPr lang="ru-RU" altLang="ru-RU" sz="2000">
                <a:latin typeface="Consolas" pitchFamily="49" charset="0"/>
                <a:cs typeface="Consolas" pitchFamily="49" charset="0"/>
              </a:rPr>
            </a:br>
            <a:endParaRPr lang="ru-RU" altLang="ru-RU" sz="200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4819" name="Прямоугольник 2"/>
          <p:cNvSpPr>
            <a:spLocks noChangeArrowheads="1"/>
          </p:cNvSpPr>
          <p:nvPr/>
        </p:nvSpPr>
        <p:spPr bwMode="auto">
          <a:xfrm>
            <a:off x="900113" y="188913"/>
            <a:ext cx="7704137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3600" b="1" i="1">
                <a:solidFill>
                  <a:srgbClr val="FF0066"/>
                </a:solidFill>
                <a:latin typeface="Calibri" pitchFamily="34" charset="0"/>
                <a:cs typeface="Consolas" pitchFamily="49" charset="0"/>
              </a:rPr>
              <a:t>Особенности оценивания учебных достижений детей в начальной школе.</a:t>
            </a:r>
            <a:endParaRPr lang="ru-RU" altLang="ru-RU" sz="3600" i="1">
              <a:solidFill>
                <a:srgbClr val="FF0066"/>
              </a:solidFill>
              <a:latin typeface="Calibri" pitchFamily="34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1"/>
          <p:cNvSpPr>
            <a:spLocks noChangeArrowheads="1"/>
          </p:cNvSpPr>
          <p:nvPr/>
        </p:nvSpPr>
        <p:spPr bwMode="auto">
          <a:xfrm>
            <a:off x="449263" y="1052513"/>
            <a:ext cx="815498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Все применяемые средства, формы и методы должны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обеспечить самое главное – комплексную оценку результатов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. Иными словами, не отдельные отметки по отдельным предметам, а общая характеристика всего приобретённого учеником – его личностные, метапредметные и предметные результаты.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42875" y="142875"/>
            <a:ext cx="66786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Wingdings" pitchFamily="2" charset="2"/>
              <a:buChar char="ü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оценка динамики образовательных достижений 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обучающихся;</a:t>
            </a:r>
          </a:p>
          <a:p>
            <a:pPr eaLnBrk="1" hangingPunct="1">
              <a:buFont typeface="Wingdings" pitchFamily="2" charset="2"/>
              <a:buChar char="ü"/>
            </a:pPr>
            <a:endParaRPr lang="ru-RU" altLang="ru-RU">
              <a:latin typeface="Calibri" pitchFamily="34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14313" y="928688"/>
            <a:ext cx="77882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Wingdings" pitchFamily="2" charset="2"/>
              <a:buChar char="ü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сочетание внешней и внутренней оценки как механизма 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обеспечения качества образования;</a:t>
            </a:r>
          </a:p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4313" y="1816100"/>
            <a:ext cx="68151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>
              <a:buFont typeface="Wingdings" pitchFamily="2" charset="2"/>
              <a:buChar char="ü"/>
              <a:tabLst>
                <a:tab pos="457200" algn="l"/>
              </a:tabLst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уровневый подход к разработке планируемых </a:t>
            </a:r>
          </a:p>
          <a:p>
            <a:pPr eaLnBrk="1" hangingPunct="1">
              <a:tabLst>
                <a:tab pos="457200" algn="l"/>
              </a:tabLst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результатов, инструментария и представлению их;</a:t>
            </a:r>
            <a:endParaRPr lang="ru-RU" altLang="ru-RU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51520" y="2708920"/>
            <a:ext cx="7129463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>
              <a:buFont typeface="Wingdings" pitchFamily="2" charset="2"/>
              <a:buChar char="ü"/>
              <a:tabLst>
                <a:tab pos="457200" algn="l"/>
              </a:tabLst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использование наряду со стандартизированными </a:t>
            </a:r>
          </a:p>
          <a:p>
            <a:pPr eaLnBrk="1" hangingPunct="1">
              <a:tabLst>
                <a:tab pos="457200" algn="l"/>
              </a:tabLst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письменными или устными работами таких форм и </a:t>
            </a:r>
          </a:p>
          <a:p>
            <a:pPr eaLnBrk="1" hangingPunct="1">
              <a:tabLst>
                <a:tab pos="457200" algn="l"/>
              </a:tabLst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методов оценки, как проекты, практические работы, </a:t>
            </a:r>
          </a:p>
          <a:p>
            <a:pPr eaLnBrk="1" hangingPunct="1">
              <a:tabLst>
                <a:tab pos="457200" algn="l"/>
              </a:tabLst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творческие работы, самоанализ, самооценка, </a:t>
            </a:r>
          </a:p>
          <a:p>
            <a:pPr eaLnBrk="1" hangingPunct="1">
              <a:tabLst>
                <a:tab pos="457200" algn="l"/>
              </a:tabLst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наблюдения и др.</a:t>
            </a:r>
            <a:endParaRPr lang="ru-RU" altLang="ru-RU" sz="3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0481" grpId="0"/>
      <p:bldP spid="204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395288" y="908050"/>
            <a:ext cx="80645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ru-RU" altLang="ru-RU"/>
              <a:t> 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Внутриклассное оценивание – это  оценивание учителем своих учеников, плюс оценивание учениками самих себя и своих товарищей. В том числе оценивание группой учеников работы своей или другой группы в целом и каждого ее участника в отдельности. Традиционная работа учителя в классе сегодня уже включает в себя эти элементы внутриклассного оценивания, они также присутствуют в новых образовательных стандартах.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438150" y="549275"/>
            <a:ext cx="7991475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ru-RU" altLang="ru-RU" sz="3200"/>
              <a:t>Что оценивать?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3200"/>
              <a:t> По какой шкале?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3200"/>
              <a:t> Где накапливать и фиксировать результаты? 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3200"/>
              <a:t>Кто должен осуществлять оценивание?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3200"/>
              <a:t> Как определять итоговую оценку?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900113" y="404813"/>
            <a:ext cx="75596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600">
                <a:latin typeface="Times New Roman" pitchFamily="18" charset="0"/>
                <a:cs typeface="Times New Roman" pitchFamily="18" charset="0"/>
              </a:rPr>
              <a:t>ЧТО ОЦЕНИВАЕМ? 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Оцениваем результаты - предметные, метапредметные и личностные! </a:t>
            </a:r>
          </a:p>
        </p:txBody>
      </p:sp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477838" y="2133600"/>
            <a:ext cx="842486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Результаты ученика - это действия (умения) по использованию знаний в ходе решения задач (личностных, метапредметных, предметных). Отдельные действия, прежде всего успешные, достойные оценки (словесной характеристики), а решение полноценной задачи – оценки и отметки (знака в фиксированной системе).</a:t>
            </a:r>
          </a:p>
          <a:p>
            <a:pPr eaLnBrk="1" hangingPunct="1"/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– Результаты учителя – это разница между результатами учеников (личностными, метапредметными и предметными) в начале обучения (входная диагностика) и в конце обучения (итоговая диагностика).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228600" y="765175"/>
            <a:ext cx="8713788" cy="403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200">
                <a:latin typeface="Times New Roman" pitchFamily="18" charset="0"/>
                <a:cs typeface="Times New Roman" pitchFamily="18" charset="0"/>
              </a:rPr>
              <a:t>    КТО ОЦЕНИВАЕТ? </a:t>
            </a:r>
          </a:p>
          <a:p>
            <a:pPr eaLnBrk="1" hangingPunct="1"/>
            <a:endParaRPr lang="ru-RU" altLang="ru-RU" sz="32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Учитель и ученик вместе определяют оценку и отметку.  Учитель и ученики привыкают различать словесную оценку любых действий и отметку-знак за решение учебной задачи (предметной или метапредметной). Привычная форма оценки  теперь дополняется такой  новой  формой  контроля результатов, как: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– самооценка ученика по принятым формам (например, лист с вопросами по саморефлексии конкретной деятельности).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539750" y="1125538"/>
            <a:ext cx="7920038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ru-RU" altLang="ru-RU" sz="2800">
                <a:latin typeface="Times New Roman" pitchFamily="18" charset="0"/>
                <a:cs typeface="Times New Roman" pitchFamily="18" charset="0"/>
              </a:rPr>
              <a:t>В системе оценивания на начальной ступени обучения рекомендуется использовать преимущественно внутреннюю оценку, выставляемую педагогом , которая включает разнообразные методы оценивания и самооценку учащихся.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838</TotalTime>
  <Words>1336</Words>
  <Application>Microsoft Office PowerPoint</Application>
  <PresentationFormat>Экран (4:3)</PresentationFormat>
  <Paragraphs>260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«Поезд»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Шаблон оформления</dc:subject>
  <dc:creator>Admin</dc:creator>
  <dc:description>Шаблон оформления
Корпорация Майкрософт</dc:description>
  <cp:lastModifiedBy>User</cp:lastModifiedBy>
  <cp:revision>68</cp:revision>
  <dcterms:created xsi:type="dcterms:W3CDTF">2014-02-16T18:51:13Z</dcterms:created>
  <dcterms:modified xsi:type="dcterms:W3CDTF">2019-12-15T15:51:42Z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