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19"/>
  </p:notesMasterIdLst>
  <p:sldIdLst>
    <p:sldId id="256" r:id="rId2"/>
    <p:sldId id="292" r:id="rId3"/>
    <p:sldId id="291" r:id="rId4"/>
    <p:sldId id="293" r:id="rId5"/>
    <p:sldId id="262" r:id="rId6"/>
    <p:sldId id="295" r:id="rId7"/>
    <p:sldId id="289" r:id="rId8"/>
    <p:sldId id="294" r:id="rId9"/>
    <p:sldId id="283" r:id="rId10"/>
    <p:sldId id="277" r:id="rId11"/>
    <p:sldId id="263" r:id="rId12"/>
    <p:sldId id="298" r:id="rId13"/>
    <p:sldId id="296" r:id="rId14"/>
    <p:sldId id="297" r:id="rId15"/>
    <p:sldId id="258" r:id="rId16"/>
    <p:sldId id="299" r:id="rId17"/>
    <p:sldId id="29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86131" autoAdjust="0"/>
  </p:normalViewPr>
  <p:slideViewPr>
    <p:cSldViewPr snapToGrid="0">
      <p:cViewPr varScale="1">
        <p:scale>
          <a:sx n="74" d="100"/>
          <a:sy n="74" d="100"/>
        </p:scale>
        <p:origin x="94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9F512-34F1-46F5-8BD7-53A184DD14A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A76DFF-D0EA-4847-94C1-0F3AA87CC7F5}">
      <dgm:prSet phldrT="[Текст]" custT="1"/>
      <dgm:spPr/>
      <dgm:t>
        <a:bodyPr/>
        <a:lstStyle/>
        <a:p>
          <a:r>
            <a:rPr lang="ru-RU" sz="2400" b="0" dirty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педагогического процесса</a:t>
          </a:r>
        </a:p>
      </dgm:t>
    </dgm:pt>
    <dgm:pt modelId="{4F41DAFF-A5D0-4E7A-90C0-8F5D5C43176D}" type="parTrans" cxnId="{0526EA22-071C-41FF-92FC-8B5E757F1D31}">
      <dgm:prSet/>
      <dgm:spPr/>
      <dgm:t>
        <a:bodyPr/>
        <a:lstStyle/>
        <a:p>
          <a:endParaRPr lang="ru-RU"/>
        </a:p>
      </dgm:t>
    </dgm:pt>
    <dgm:pt modelId="{1AD4269C-463B-4678-95E5-96C054185063}" type="sibTrans" cxnId="{0526EA22-071C-41FF-92FC-8B5E757F1D31}">
      <dgm:prSet/>
      <dgm:spPr/>
      <dgm:t>
        <a:bodyPr/>
        <a:lstStyle/>
        <a:p>
          <a:endParaRPr lang="ru-RU"/>
        </a:p>
      </dgm:t>
    </dgm:pt>
    <dgm:pt modelId="{BAEB0BBA-A6E6-4FAB-9D68-815B78C46F5E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Подбор содержания образования</a:t>
          </a:r>
        </a:p>
      </dgm:t>
    </dgm:pt>
    <dgm:pt modelId="{186A05BA-C696-4AC4-A1FA-9E90B97BD6E8}" type="parTrans" cxnId="{4AB88C31-2A90-4C4D-89C4-42EBA22FFCAB}">
      <dgm:prSet/>
      <dgm:spPr/>
      <dgm:t>
        <a:bodyPr/>
        <a:lstStyle/>
        <a:p>
          <a:endParaRPr lang="ru-RU"/>
        </a:p>
      </dgm:t>
    </dgm:pt>
    <dgm:pt modelId="{16367C82-2DB0-47E7-9D71-2BF58520DEA6}" type="sibTrans" cxnId="{4AB88C31-2A90-4C4D-89C4-42EBA22FFCAB}">
      <dgm:prSet/>
      <dgm:spPr/>
      <dgm:t>
        <a:bodyPr/>
        <a:lstStyle/>
        <a:p>
          <a:endParaRPr lang="ru-RU"/>
        </a:p>
      </dgm:t>
    </dgm:pt>
    <dgm:pt modelId="{D3102B4E-C18F-4DC8-BA57-624C39C1AEA5}">
      <dgm:prSet phldrT="[Текст]"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условий</a:t>
          </a:r>
        </a:p>
      </dgm:t>
    </dgm:pt>
    <dgm:pt modelId="{D71F7994-17D8-445B-B552-03E3624470C4}" type="parTrans" cxnId="{0B34AD36-7393-48E1-9257-CFBBEFF00CB4}">
      <dgm:prSet/>
      <dgm:spPr/>
      <dgm:t>
        <a:bodyPr/>
        <a:lstStyle/>
        <a:p>
          <a:endParaRPr lang="ru-RU"/>
        </a:p>
      </dgm:t>
    </dgm:pt>
    <dgm:pt modelId="{CE86DD6F-2AE7-47FE-9A46-9208073538C5}" type="sibTrans" cxnId="{0B34AD36-7393-48E1-9257-CFBBEFF00CB4}">
      <dgm:prSet/>
      <dgm:spPr/>
      <dgm:t>
        <a:bodyPr/>
        <a:lstStyle/>
        <a:p>
          <a:endParaRPr lang="ru-RU"/>
        </a:p>
      </dgm:t>
    </dgm:pt>
    <dgm:pt modelId="{A92C366B-77BF-4E4F-AA20-3FBDD0662CFB}" type="pres">
      <dgm:prSet presAssocID="{2549F512-34F1-46F5-8BD7-53A184DD14A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F5C28AA-1489-4733-8AF7-D9ECA6FA165F}" type="pres">
      <dgm:prSet presAssocID="{BCA76DFF-D0EA-4847-94C1-0F3AA87CC7F5}" presName="hierRoot1" presStyleCnt="0"/>
      <dgm:spPr/>
    </dgm:pt>
    <dgm:pt modelId="{2F384842-2E01-4EC4-B61A-760EAA486D66}" type="pres">
      <dgm:prSet presAssocID="{BCA76DFF-D0EA-4847-94C1-0F3AA87CC7F5}" presName="composite" presStyleCnt="0"/>
      <dgm:spPr/>
    </dgm:pt>
    <dgm:pt modelId="{2FB2A00C-0B2D-4C6B-8695-9BA194AAF897}" type="pres">
      <dgm:prSet presAssocID="{BCA76DFF-D0EA-4847-94C1-0F3AA87CC7F5}" presName="background" presStyleLbl="node0" presStyleIdx="0" presStyleCnt="1"/>
      <dgm:spPr/>
    </dgm:pt>
    <dgm:pt modelId="{08DE9EC5-7841-4C9B-AA4D-460F354F9748}" type="pres">
      <dgm:prSet presAssocID="{BCA76DFF-D0EA-4847-94C1-0F3AA87CC7F5}" presName="text" presStyleLbl="fgAcc0" presStyleIdx="0" presStyleCnt="1" custScaleX="169682" custScaleY="83355" custLinFactNeighborX="11487" custLinFactNeighborY="17026">
        <dgm:presLayoutVars>
          <dgm:chPref val="3"/>
        </dgm:presLayoutVars>
      </dgm:prSet>
      <dgm:spPr/>
    </dgm:pt>
    <dgm:pt modelId="{6240F694-895C-4EE9-83F0-F8E2D83C7D7C}" type="pres">
      <dgm:prSet presAssocID="{BCA76DFF-D0EA-4847-94C1-0F3AA87CC7F5}" presName="hierChild2" presStyleCnt="0"/>
      <dgm:spPr/>
    </dgm:pt>
    <dgm:pt modelId="{D605FC1D-0A77-438F-BCE7-70CE76CC5A2F}" type="pres">
      <dgm:prSet presAssocID="{186A05BA-C696-4AC4-A1FA-9E90B97BD6E8}" presName="Name10" presStyleLbl="parChTrans1D2" presStyleIdx="0" presStyleCnt="2"/>
      <dgm:spPr/>
    </dgm:pt>
    <dgm:pt modelId="{BE59F342-1C99-4115-AC67-662721D1D385}" type="pres">
      <dgm:prSet presAssocID="{BAEB0BBA-A6E6-4FAB-9D68-815B78C46F5E}" presName="hierRoot2" presStyleCnt="0"/>
      <dgm:spPr/>
    </dgm:pt>
    <dgm:pt modelId="{6855529D-892C-44DB-93F4-017D4FA7BB9A}" type="pres">
      <dgm:prSet presAssocID="{BAEB0BBA-A6E6-4FAB-9D68-815B78C46F5E}" presName="composite2" presStyleCnt="0"/>
      <dgm:spPr/>
    </dgm:pt>
    <dgm:pt modelId="{3E4F8685-BE83-4ED6-8914-37DB2A7F5378}" type="pres">
      <dgm:prSet presAssocID="{BAEB0BBA-A6E6-4FAB-9D68-815B78C46F5E}" presName="background2" presStyleLbl="node2" presStyleIdx="0" presStyleCnt="2"/>
      <dgm:spPr/>
    </dgm:pt>
    <dgm:pt modelId="{E2C9A79D-49C1-4415-B5E3-BDDED0D8C88F}" type="pres">
      <dgm:prSet presAssocID="{BAEB0BBA-A6E6-4FAB-9D68-815B78C46F5E}" presName="text2" presStyleLbl="fgAcc2" presStyleIdx="0" presStyleCnt="2" custScaleX="185641" custScaleY="83211" custLinFactNeighborX="-5408" custLinFactNeighborY="6594">
        <dgm:presLayoutVars>
          <dgm:chPref val="3"/>
        </dgm:presLayoutVars>
      </dgm:prSet>
      <dgm:spPr/>
    </dgm:pt>
    <dgm:pt modelId="{B52500ED-1AB8-4E65-AE70-6D8BAA3E10C7}" type="pres">
      <dgm:prSet presAssocID="{BAEB0BBA-A6E6-4FAB-9D68-815B78C46F5E}" presName="hierChild3" presStyleCnt="0"/>
      <dgm:spPr/>
    </dgm:pt>
    <dgm:pt modelId="{91EBBEB7-4BF1-4A04-90A9-AAE4C05BA333}" type="pres">
      <dgm:prSet presAssocID="{D71F7994-17D8-445B-B552-03E3624470C4}" presName="Name10" presStyleLbl="parChTrans1D2" presStyleIdx="1" presStyleCnt="2"/>
      <dgm:spPr/>
    </dgm:pt>
    <dgm:pt modelId="{CDF7FA34-6F64-4A5D-B81B-CE90447EFF41}" type="pres">
      <dgm:prSet presAssocID="{D3102B4E-C18F-4DC8-BA57-624C39C1AEA5}" presName="hierRoot2" presStyleCnt="0"/>
      <dgm:spPr/>
    </dgm:pt>
    <dgm:pt modelId="{EDD53C25-CBA0-4889-BFB9-D37D148EF026}" type="pres">
      <dgm:prSet presAssocID="{D3102B4E-C18F-4DC8-BA57-624C39C1AEA5}" presName="composite2" presStyleCnt="0"/>
      <dgm:spPr/>
    </dgm:pt>
    <dgm:pt modelId="{37DB242C-C331-44B6-BB6A-C5BAE1B3EA5C}" type="pres">
      <dgm:prSet presAssocID="{D3102B4E-C18F-4DC8-BA57-624C39C1AEA5}" presName="background2" presStyleLbl="node2" presStyleIdx="1" presStyleCnt="2"/>
      <dgm:spPr/>
    </dgm:pt>
    <dgm:pt modelId="{109DA36D-FE01-470B-90AF-25F1D86656E8}" type="pres">
      <dgm:prSet presAssocID="{D3102B4E-C18F-4DC8-BA57-624C39C1AEA5}" presName="text2" presStyleLbl="fgAcc2" presStyleIdx="1" presStyleCnt="2" custScaleX="162966" custScaleY="79415">
        <dgm:presLayoutVars>
          <dgm:chPref val="3"/>
        </dgm:presLayoutVars>
      </dgm:prSet>
      <dgm:spPr/>
    </dgm:pt>
    <dgm:pt modelId="{93ECBD64-74D5-47BA-95D4-00C3A138125A}" type="pres">
      <dgm:prSet presAssocID="{D3102B4E-C18F-4DC8-BA57-624C39C1AEA5}" presName="hierChild3" presStyleCnt="0"/>
      <dgm:spPr/>
    </dgm:pt>
  </dgm:ptLst>
  <dgm:cxnLst>
    <dgm:cxn modelId="{0526EA22-071C-41FF-92FC-8B5E757F1D31}" srcId="{2549F512-34F1-46F5-8BD7-53A184DD14A5}" destId="{BCA76DFF-D0EA-4847-94C1-0F3AA87CC7F5}" srcOrd="0" destOrd="0" parTransId="{4F41DAFF-A5D0-4E7A-90C0-8F5D5C43176D}" sibTransId="{1AD4269C-463B-4678-95E5-96C054185063}"/>
    <dgm:cxn modelId="{4AB88C31-2A90-4C4D-89C4-42EBA22FFCAB}" srcId="{BCA76DFF-D0EA-4847-94C1-0F3AA87CC7F5}" destId="{BAEB0BBA-A6E6-4FAB-9D68-815B78C46F5E}" srcOrd="0" destOrd="0" parTransId="{186A05BA-C696-4AC4-A1FA-9E90B97BD6E8}" sibTransId="{16367C82-2DB0-47E7-9D71-2BF58520DEA6}"/>
    <dgm:cxn modelId="{0B34AD36-7393-48E1-9257-CFBBEFF00CB4}" srcId="{BCA76DFF-D0EA-4847-94C1-0F3AA87CC7F5}" destId="{D3102B4E-C18F-4DC8-BA57-624C39C1AEA5}" srcOrd="1" destOrd="0" parTransId="{D71F7994-17D8-445B-B552-03E3624470C4}" sibTransId="{CE86DD6F-2AE7-47FE-9A46-9208073538C5}"/>
    <dgm:cxn modelId="{0D5DA74D-DDB3-4E2C-AA22-A5B8FC5CAB8F}" type="presOf" srcId="{BAEB0BBA-A6E6-4FAB-9D68-815B78C46F5E}" destId="{E2C9A79D-49C1-4415-B5E3-BDDED0D8C88F}" srcOrd="0" destOrd="0" presId="urn:microsoft.com/office/officeart/2005/8/layout/hierarchy1"/>
    <dgm:cxn modelId="{A26E8172-E5C1-45FE-8C26-6FA85198DB4B}" type="presOf" srcId="{186A05BA-C696-4AC4-A1FA-9E90B97BD6E8}" destId="{D605FC1D-0A77-438F-BCE7-70CE76CC5A2F}" srcOrd="0" destOrd="0" presId="urn:microsoft.com/office/officeart/2005/8/layout/hierarchy1"/>
    <dgm:cxn modelId="{509ED5AE-11D4-4503-A7B8-E43A6D7A1AE3}" type="presOf" srcId="{D71F7994-17D8-445B-B552-03E3624470C4}" destId="{91EBBEB7-4BF1-4A04-90A9-AAE4C05BA333}" srcOrd="0" destOrd="0" presId="urn:microsoft.com/office/officeart/2005/8/layout/hierarchy1"/>
    <dgm:cxn modelId="{019563C5-CA07-4477-908A-A9517F7F4428}" type="presOf" srcId="{D3102B4E-C18F-4DC8-BA57-624C39C1AEA5}" destId="{109DA36D-FE01-470B-90AF-25F1D86656E8}" srcOrd="0" destOrd="0" presId="urn:microsoft.com/office/officeart/2005/8/layout/hierarchy1"/>
    <dgm:cxn modelId="{74FC50CB-5363-495F-BA38-A4AF7FF119E5}" type="presOf" srcId="{BCA76DFF-D0EA-4847-94C1-0F3AA87CC7F5}" destId="{08DE9EC5-7841-4C9B-AA4D-460F354F9748}" srcOrd="0" destOrd="0" presId="urn:microsoft.com/office/officeart/2005/8/layout/hierarchy1"/>
    <dgm:cxn modelId="{49FA60DD-F291-4B34-9879-8320F3C2EE18}" type="presOf" srcId="{2549F512-34F1-46F5-8BD7-53A184DD14A5}" destId="{A92C366B-77BF-4E4F-AA20-3FBDD0662CFB}" srcOrd="0" destOrd="0" presId="urn:microsoft.com/office/officeart/2005/8/layout/hierarchy1"/>
    <dgm:cxn modelId="{FF0755C8-8002-4DF5-9A34-8911239F0BCB}" type="presParOf" srcId="{A92C366B-77BF-4E4F-AA20-3FBDD0662CFB}" destId="{3F5C28AA-1489-4733-8AF7-D9ECA6FA165F}" srcOrd="0" destOrd="0" presId="urn:microsoft.com/office/officeart/2005/8/layout/hierarchy1"/>
    <dgm:cxn modelId="{1E59DD17-7AE1-43D6-857F-A6927C308222}" type="presParOf" srcId="{3F5C28AA-1489-4733-8AF7-D9ECA6FA165F}" destId="{2F384842-2E01-4EC4-B61A-760EAA486D66}" srcOrd="0" destOrd="0" presId="urn:microsoft.com/office/officeart/2005/8/layout/hierarchy1"/>
    <dgm:cxn modelId="{827C4432-2977-4F5C-A0DF-57498F920C38}" type="presParOf" srcId="{2F384842-2E01-4EC4-B61A-760EAA486D66}" destId="{2FB2A00C-0B2D-4C6B-8695-9BA194AAF897}" srcOrd="0" destOrd="0" presId="urn:microsoft.com/office/officeart/2005/8/layout/hierarchy1"/>
    <dgm:cxn modelId="{BDC6D25B-974D-4ED0-B2D6-EFB93D6E9DD7}" type="presParOf" srcId="{2F384842-2E01-4EC4-B61A-760EAA486D66}" destId="{08DE9EC5-7841-4C9B-AA4D-460F354F9748}" srcOrd="1" destOrd="0" presId="urn:microsoft.com/office/officeart/2005/8/layout/hierarchy1"/>
    <dgm:cxn modelId="{88135F97-2605-4ADE-A8C4-7C0505FBD72F}" type="presParOf" srcId="{3F5C28AA-1489-4733-8AF7-D9ECA6FA165F}" destId="{6240F694-895C-4EE9-83F0-F8E2D83C7D7C}" srcOrd="1" destOrd="0" presId="urn:microsoft.com/office/officeart/2005/8/layout/hierarchy1"/>
    <dgm:cxn modelId="{B4C402C1-76A2-409A-8912-00728ED9329F}" type="presParOf" srcId="{6240F694-895C-4EE9-83F0-F8E2D83C7D7C}" destId="{D605FC1D-0A77-438F-BCE7-70CE76CC5A2F}" srcOrd="0" destOrd="0" presId="urn:microsoft.com/office/officeart/2005/8/layout/hierarchy1"/>
    <dgm:cxn modelId="{3A4FF096-4F1E-42B5-855A-27DEB97F722A}" type="presParOf" srcId="{6240F694-895C-4EE9-83F0-F8E2D83C7D7C}" destId="{BE59F342-1C99-4115-AC67-662721D1D385}" srcOrd="1" destOrd="0" presId="urn:microsoft.com/office/officeart/2005/8/layout/hierarchy1"/>
    <dgm:cxn modelId="{EE682740-55C7-4150-AF52-FCE44D8F2C78}" type="presParOf" srcId="{BE59F342-1C99-4115-AC67-662721D1D385}" destId="{6855529D-892C-44DB-93F4-017D4FA7BB9A}" srcOrd="0" destOrd="0" presId="urn:microsoft.com/office/officeart/2005/8/layout/hierarchy1"/>
    <dgm:cxn modelId="{2E7E964E-4BD3-4545-98C8-127D9BEC9BBF}" type="presParOf" srcId="{6855529D-892C-44DB-93F4-017D4FA7BB9A}" destId="{3E4F8685-BE83-4ED6-8914-37DB2A7F5378}" srcOrd="0" destOrd="0" presId="urn:microsoft.com/office/officeart/2005/8/layout/hierarchy1"/>
    <dgm:cxn modelId="{EBE58712-9872-4BEB-B226-58D506ABAD13}" type="presParOf" srcId="{6855529D-892C-44DB-93F4-017D4FA7BB9A}" destId="{E2C9A79D-49C1-4415-B5E3-BDDED0D8C88F}" srcOrd="1" destOrd="0" presId="urn:microsoft.com/office/officeart/2005/8/layout/hierarchy1"/>
    <dgm:cxn modelId="{688D41DD-D9D4-434A-AE64-1FAE428F09ED}" type="presParOf" srcId="{BE59F342-1C99-4115-AC67-662721D1D385}" destId="{B52500ED-1AB8-4E65-AE70-6D8BAA3E10C7}" srcOrd="1" destOrd="0" presId="urn:microsoft.com/office/officeart/2005/8/layout/hierarchy1"/>
    <dgm:cxn modelId="{3408FEF2-F493-46EA-B4CF-78B9DCD4B725}" type="presParOf" srcId="{6240F694-895C-4EE9-83F0-F8E2D83C7D7C}" destId="{91EBBEB7-4BF1-4A04-90A9-AAE4C05BA333}" srcOrd="2" destOrd="0" presId="urn:microsoft.com/office/officeart/2005/8/layout/hierarchy1"/>
    <dgm:cxn modelId="{1055E7A0-C6F8-4F7D-8A92-7FCB30408B3E}" type="presParOf" srcId="{6240F694-895C-4EE9-83F0-F8E2D83C7D7C}" destId="{CDF7FA34-6F64-4A5D-B81B-CE90447EFF41}" srcOrd="3" destOrd="0" presId="urn:microsoft.com/office/officeart/2005/8/layout/hierarchy1"/>
    <dgm:cxn modelId="{B525DCDD-4205-406A-B0EF-AEDAFE1295FF}" type="presParOf" srcId="{CDF7FA34-6F64-4A5D-B81B-CE90447EFF41}" destId="{EDD53C25-CBA0-4889-BFB9-D37D148EF026}" srcOrd="0" destOrd="0" presId="urn:microsoft.com/office/officeart/2005/8/layout/hierarchy1"/>
    <dgm:cxn modelId="{915D9C47-FEE1-4FB7-B7CB-683672351F3A}" type="presParOf" srcId="{EDD53C25-CBA0-4889-BFB9-D37D148EF026}" destId="{37DB242C-C331-44B6-BB6A-C5BAE1B3EA5C}" srcOrd="0" destOrd="0" presId="urn:microsoft.com/office/officeart/2005/8/layout/hierarchy1"/>
    <dgm:cxn modelId="{F65AEAB5-F9F0-45B3-A2AC-2CF3AF5ECECE}" type="presParOf" srcId="{EDD53C25-CBA0-4889-BFB9-D37D148EF026}" destId="{109DA36D-FE01-470B-90AF-25F1D86656E8}" srcOrd="1" destOrd="0" presId="urn:microsoft.com/office/officeart/2005/8/layout/hierarchy1"/>
    <dgm:cxn modelId="{6103C28D-D8B1-4363-A7C9-9530B25E5114}" type="presParOf" srcId="{CDF7FA34-6F64-4A5D-B81B-CE90447EFF41}" destId="{93ECBD64-74D5-47BA-95D4-00C3A138125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F70A43-841F-48E3-8EB8-118D28BE15D6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D1193B-CB55-4951-9206-45DCA6254066}">
      <dgm:prSet phldrT="[Текст]" custT="1"/>
      <dgm:spPr>
        <a:ln>
          <a:solidFill>
            <a:srgbClr val="00B0F0"/>
          </a:solidFill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algn="l"/>
          <a:r>
            <a: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Самореализация</a:t>
          </a:r>
        </a:p>
        <a:p>
          <a:pPr algn="ctr"/>
          <a:r>
            <a: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ребенка</a:t>
          </a:r>
        </a:p>
      </dgm:t>
    </dgm:pt>
    <dgm:pt modelId="{CBA05377-9B0A-4637-8116-3DF486F1AAF9}" type="parTrans" cxnId="{D9790B3D-2913-4D4C-AFFB-D4434C0FA323}">
      <dgm:prSet/>
      <dgm:spPr/>
      <dgm:t>
        <a:bodyPr/>
        <a:lstStyle/>
        <a:p>
          <a:endParaRPr lang="ru-RU"/>
        </a:p>
      </dgm:t>
    </dgm:pt>
    <dgm:pt modelId="{88535293-ED64-402B-93A5-4745F1426CC9}" type="sibTrans" cxnId="{D9790B3D-2913-4D4C-AFFB-D4434C0FA323}">
      <dgm:prSet/>
      <dgm:spPr/>
      <dgm:t>
        <a:bodyPr/>
        <a:lstStyle/>
        <a:p>
          <a:endParaRPr lang="ru-RU"/>
        </a:p>
      </dgm:t>
    </dgm:pt>
    <dgm:pt modelId="{A2B917CB-B110-45CA-B122-543DEF013395}">
      <dgm:prSet phldrT="[Текст]" custT="1"/>
      <dgm:spPr>
        <a:ln>
          <a:solidFill>
            <a:srgbClr val="00B0F0"/>
          </a:solidFill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Самоценность дошкольного детства</a:t>
          </a:r>
        </a:p>
      </dgm:t>
    </dgm:pt>
    <dgm:pt modelId="{D510C46D-1866-45AE-B040-796077590A90}" type="sibTrans" cxnId="{14145FAC-5577-403C-8DA1-0C482E4B5C08}">
      <dgm:prSet/>
      <dgm:spPr/>
      <dgm:t>
        <a:bodyPr/>
        <a:lstStyle/>
        <a:p>
          <a:endParaRPr lang="ru-RU"/>
        </a:p>
      </dgm:t>
    </dgm:pt>
    <dgm:pt modelId="{54811FA0-8431-43CE-A721-56A6230A9B29}" type="parTrans" cxnId="{14145FAC-5577-403C-8DA1-0C482E4B5C08}">
      <dgm:prSet/>
      <dgm:spPr/>
      <dgm:t>
        <a:bodyPr/>
        <a:lstStyle/>
        <a:p>
          <a:endParaRPr lang="ru-RU"/>
        </a:p>
      </dgm:t>
    </dgm:pt>
    <dgm:pt modelId="{3805A3D2-6773-485E-B95E-713B49E4489F}" type="pres">
      <dgm:prSet presAssocID="{0CF70A43-841F-48E3-8EB8-118D28BE15D6}" presName="diagram" presStyleCnt="0">
        <dgm:presLayoutVars>
          <dgm:dir/>
          <dgm:resizeHandles val="exact"/>
        </dgm:presLayoutVars>
      </dgm:prSet>
      <dgm:spPr/>
    </dgm:pt>
    <dgm:pt modelId="{C7718E9B-0C79-4D61-A884-FECE4D415E3C}" type="pres">
      <dgm:prSet presAssocID="{A2B917CB-B110-45CA-B122-543DEF013395}" presName="arrow" presStyleLbl="node1" presStyleIdx="0" presStyleCnt="2" custAng="0" custScaleX="68509" custScaleY="100756" custRadScaleRad="91532" custRadScaleInc="-519">
        <dgm:presLayoutVars>
          <dgm:bulletEnabled val="1"/>
        </dgm:presLayoutVars>
      </dgm:prSet>
      <dgm:spPr/>
    </dgm:pt>
    <dgm:pt modelId="{DA4CA24B-3632-4C4F-923A-91D25B7B9498}" type="pres">
      <dgm:prSet presAssocID="{E9D1193B-CB55-4951-9206-45DCA6254066}" presName="arrow" presStyleLbl="node1" presStyleIdx="1" presStyleCnt="2" custAng="0" custScaleX="76625" custScaleY="100799" custRadScaleRad="94683" custRadScaleInc="1271">
        <dgm:presLayoutVars>
          <dgm:bulletEnabled val="1"/>
        </dgm:presLayoutVars>
      </dgm:prSet>
      <dgm:spPr/>
    </dgm:pt>
  </dgm:ptLst>
  <dgm:cxnLst>
    <dgm:cxn modelId="{D9790B3D-2913-4D4C-AFFB-D4434C0FA323}" srcId="{0CF70A43-841F-48E3-8EB8-118D28BE15D6}" destId="{E9D1193B-CB55-4951-9206-45DCA6254066}" srcOrd="1" destOrd="0" parTransId="{CBA05377-9B0A-4637-8116-3DF486F1AAF9}" sibTransId="{88535293-ED64-402B-93A5-4745F1426CC9}"/>
    <dgm:cxn modelId="{14145FAC-5577-403C-8DA1-0C482E4B5C08}" srcId="{0CF70A43-841F-48E3-8EB8-118D28BE15D6}" destId="{A2B917CB-B110-45CA-B122-543DEF013395}" srcOrd="0" destOrd="0" parTransId="{54811FA0-8431-43CE-A721-56A6230A9B29}" sibTransId="{D510C46D-1866-45AE-B040-796077590A90}"/>
    <dgm:cxn modelId="{7E8AD6AC-E42A-449D-A268-9B3BD5F4E312}" type="presOf" srcId="{A2B917CB-B110-45CA-B122-543DEF013395}" destId="{C7718E9B-0C79-4D61-A884-FECE4D415E3C}" srcOrd="0" destOrd="0" presId="urn:microsoft.com/office/officeart/2005/8/layout/arrow5"/>
    <dgm:cxn modelId="{083716B1-3F4E-42C9-A75A-0805DB225D1E}" type="presOf" srcId="{0CF70A43-841F-48E3-8EB8-118D28BE15D6}" destId="{3805A3D2-6773-485E-B95E-713B49E4489F}" srcOrd="0" destOrd="0" presId="urn:microsoft.com/office/officeart/2005/8/layout/arrow5"/>
    <dgm:cxn modelId="{CB9DDAFD-163F-4C5E-A681-FC3EC8CFCF34}" type="presOf" srcId="{E9D1193B-CB55-4951-9206-45DCA6254066}" destId="{DA4CA24B-3632-4C4F-923A-91D25B7B9498}" srcOrd="0" destOrd="0" presId="urn:microsoft.com/office/officeart/2005/8/layout/arrow5"/>
    <dgm:cxn modelId="{3F93E339-46F5-48D2-ADF4-36FBC84C701A}" type="presParOf" srcId="{3805A3D2-6773-485E-B95E-713B49E4489F}" destId="{C7718E9B-0C79-4D61-A884-FECE4D415E3C}" srcOrd="0" destOrd="0" presId="urn:microsoft.com/office/officeart/2005/8/layout/arrow5"/>
    <dgm:cxn modelId="{05612C76-A327-4539-8D7E-4AA4A65B4C00}" type="presParOf" srcId="{3805A3D2-6773-485E-B95E-713B49E4489F}" destId="{DA4CA24B-3632-4C4F-923A-91D25B7B9498}" srcOrd="1" destOrd="0" presId="urn:microsoft.com/office/officeart/2005/8/layout/arrow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EBBEB7-4BF1-4A04-90A9-AAE4C05BA333}">
      <dsp:nvSpPr>
        <dsp:cNvPr id="0" name=""/>
        <dsp:cNvSpPr/>
      </dsp:nvSpPr>
      <dsp:spPr>
        <a:xfrm>
          <a:off x="4215935" y="1199709"/>
          <a:ext cx="1737470" cy="3434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301"/>
              </a:lnTo>
              <a:lnTo>
                <a:pt x="1737470" y="169301"/>
              </a:lnTo>
              <a:lnTo>
                <a:pt x="1737470" y="34341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05FC1D-0A77-438F-BCE7-70CE76CC5A2F}">
      <dsp:nvSpPr>
        <dsp:cNvPr id="0" name=""/>
        <dsp:cNvSpPr/>
      </dsp:nvSpPr>
      <dsp:spPr>
        <a:xfrm>
          <a:off x="2158118" y="1199709"/>
          <a:ext cx="2057817" cy="345111"/>
        </a:xfrm>
        <a:custGeom>
          <a:avLst/>
          <a:gdLst/>
          <a:ahLst/>
          <a:cxnLst/>
          <a:rect l="0" t="0" r="0" b="0"/>
          <a:pathLst>
            <a:path>
              <a:moveTo>
                <a:pt x="2057817" y="0"/>
              </a:moveTo>
              <a:lnTo>
                <a:pt x="2057817" y="170999"/>
              </a:lnTo>
              <a:lnTo>
                <a:pt x="0" y="170999"/>
              </a:lnTo>
              <a:lnTo>
                <a:pt x="0" y="34511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B2A00C-0B2D-4C6B-8695-9BA194AAF897}">
      <dsp:nvSpPr>
        <dsp:cNvPr id="0" name=""/>
        <dsp:cNvSpPr/>
      </dsp:nvSpPr>
      <dsp:spPr>
        <a:xfrm>
          <a:off x="2621372" y="204897"/>
          <a:ext cx="3189125" cy="9948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DE9EC5-7841-4C9B-AA4D-460F354F9748}">
      <dsp:nvSpPr>
        <dsp:cNvPr id="0" name=""/>
        <dsp:cNvSpPr/>
      </dsp:nvSpPr>
      <dsp:spPr>
        <a:xfrm>
          <a:off x="2830203" y="403285"/>
          <a:ext cx="3189125" cy="994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Обновление педагогического процесса</a:t>
          </a:r>
        </a:p>
      </dsp:txBody>
      <dsp:txXfrm>
        <a:off x="2859340" y="432422"/>
        <a:ext cx="3130851" cy="936538"/>
      </dsp:txXfrm>
    </dsp:sp>
    <dsp:sp modelId="{3E4F8685-BE83-4ED6-8914-37DB2A7F5378}">
      <dsp:nvSpPr>
        <dsp:cNvPr id="0" name=""/>
        <dsp:cNvSpPr/>
      </dsp:nvSpPr>
      <dsp:spPr>
        <a:xfrm>
          <a:off x="413583" y="1544821"/>
          <a:ext cx="3489070" cy="9930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C9A79D-49C1-4415-B5E3-BDDED0D8C88F}">
      <dsp:nvSpPr>
        <dsp:cNvPr id="0" name=""/>
        <dsp:cNvSpPr/>
      </dsp:nvSpPr>
      <dsp:spPr>
        <a:xfrm>
          <a:off x="622413" y="1743210"/>
          <a:ext cx="3489070" cy="993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Подбор содержания образования</a:t>
          </a:r>
        </a:p>
      </dsp:txBody>
      <dsp:txXfrm>
        <a:off x="651500" y="1772297"/>
        <a:ext cx="3430896" cy="934919"/>
      </dsp:txXfrm>
    </dsp:sp>
    <dsp:sp modelId="{37DB242C-C331-44B6-BB6A-C5BAE1B3EA5C}">
      <dsp:nvSpPr>
        <dsp:cNvPr id="0" name=""/>
        <dsp:cNvSpPr/>
      </dsp:nvSpPr>
      <dsp:spPr>
        <a:xfrm>
          <a:off x="4421956" y="1543123"/>
          <a:ext cx="3062900" cy="9477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9DA36D-FE01-470B-90AF-25F1D86656E8}">
      <dsp:nvSpPr>
        <dsp:cNvPr id="0" name=""/>
        <dsp:cNvSpPr/>
      </dsp:nvSpPr>
      <dsp:spPr>
        <a:xfrm>
          <a:off x="4630786" y="1741512"/>
          <a:ext cx="3062900" cy="9477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условий</a:t>
          </a:r>
        </a:p>
      </dsp:txBody>
      <dsp:txXfrm>
        <a:off x="4658546" y="1769272"/>
        <a:ext cx="3007380" cy="8922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718E9B-0C79-4D61-A884-FECE4D415E3C}">
      <dsp:nvSpPr>
        <dsp:cNvPr id="0" name=""/>
        <dsp:cNvSpPr/>
      </dsp:nvSpPr>
      <dsp:spPr>
        <a:xfrm rot="16200000">
          <a:off x="763469" y="71609"/>
          <a:ext cx="1809289" cy="266091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00B0F0"/>
          </a:solidFill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Самоценность дошкольного детства</a:t>
          </a:r>
        </a:p>
      </dsp:txBody>
      <dsp:txXfrm rot="5400000">
        <a:off x="337656" y="949744"/>
        <a:ext cx="2344290" cy="904645"/>
      </dsp:txXfrm>
    </dsp:sp>
    <dsp:sp modelId="{DA4CA24B-3632-4C4F-923A-91D25B7B9498}">
      <dsp:nvSpPr>
        <dsp:cNvPr id="0" name=""/>
        <dsp:cNvSpPr/>
      </dsp:nvSpPr>
      <dsp:spPr>
        <a:xfrm rot="5400000">
          <a:off x="9376831" y="178207"/>
          <a:ext cx="2023628" cy="266205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rgbClr val="00B0F0"/>
          </a:solidFill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Самореализация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ребенка</a:t>
          </a:r>
        </a:p>
      </dsp:txBody>
      <dsp:txXfrm rot="-5400000">
        <a:off x="9411755" y="1003326"/>
        <a:ext cx="2307917" cy="10118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57826-E9AF-434E-9360-5C65C5C240CF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18B99-AA57-460A-99A7-279691561A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633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18B99-AA57-460A-99A7-279691561AB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167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096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72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535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9799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840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8445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084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016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522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414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112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70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546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488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545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825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60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966A056-1180-47AA-914B-CFF99BE3D2DE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1A2C742-FE7E-4BAF-B8BC-9C4E25655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8583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12" Type="http://schemas.microsoft.com/office/2007/relationships/diagramDrawing" Target="../diagrams/drawing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29526" y="5469848"/>
            <a:ext cx="710283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Кульгускина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Галина Николаевна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sz="20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высшей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квалификационной категории </a:t>
            </a:r>
          </a:p>
          <a:p>
            <a:pPr indent="450215" algn="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МДОУ «Детский сад № 55» ЭМР Саратовской области</a:t>
            </a:r>
            <a:endParaRPr lang="ru-RU" sz="20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0699" y="96852"/>
            <a:ext cx="9766301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№ 55» </a:t>
            </a:r>
          </a:p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Энгельсского муниципального района</a:t>
            </a:r>
            <a:endParaRPr lang="ru-RU" sz="20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5900" y="2006599"/>
            <a:ext cx="9677400" cy="2236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Сообщение из опыта работы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«Музейная технология как инновационный подход к художественно-эстетическому воспитанию дошкольников»</a:t>
            </a:r>
            <a:endParaRPr lang="ru-RU" sz="3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399" y="245860"/>
            <a:ext cx="1508260" cy="14027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0316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76900" y="440563"/>
            <a:ext cx="6096000" cy="4216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Мини-музей «Чудо-дерево» </a:t>
            </a:r>
            <a:endParaRPr lang="ru-RU" sz="20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200" y="1193800"/>
            <a:ext cx="6989535" cy="48715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03200" y="440563"/>
            <a:ext cx="4597400" cy="5624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своей группе мы тоже создали мини- музей «Чудо-дерево», в нём широко представлены различные предметы и изделия из дерева. Чтобы работа проходила поэтапно, мы разработали перспективный план, в котором учитывали возрастные особенности детей при отборе содержания и по мере реализации проектной деятельности в нашем мини-музее пополнялись экспонаты.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877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87193" y="676237"/>
            <a:ext cx="1643399" cy="692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" y="317499"/>
            <a:ext cx="4594225" cy="61256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4959" y="584200"/>
            <a:ext cx="4855633" cy="3641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4100" y="3277129"/>
            <a:ext cx="4572000" cy="3429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3078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1900" y="457200"/>
            <a:ext cx="7975600" cy="5981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6364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3"/>
          <p:cNvSpPr txBox="1">
            <a:spLocks/>
          </p:cNvSpPr>
          <p:nvPr/>
        </p:nvSpPr>
        <p:spPr>
          <a:xfrm>
            <a:off x="2377728" y="409150"/>
            <a:ext cx="8976072" cy="79208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b="1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и задачи музейной педагогики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2035159" y="1201238"/>
            <a:ext cx="6865333" cy="1"/>
          </a:xfrm>
          <a:prstGeom prst="line">
            <a:avLst/>
          </a:prstGeom>
          <a:ln w="3810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Текст 3"/>
          <p:cNvSpPr txBox="1">
            <a:spLocks/>
          </p:cNvSpPr>
          <p:nvPr/>
        </p:nvSpPr>
        <p:spPr bwMode="auto">
          <a:xfrm>
            <a:off x="133199" y="2310484"/>
            <a:ext cx="6140375" cy="4077616"/>
          </a:xfrm>
          <a:prstGeom prst="round2DiagRect">
            <a:avLst/>
          </a:prstGeom>
          <a:ln w="9525" cap="rnd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00" b="0" i="0" kern="1200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2" algn="ctr">
              <a:buClr>
                <a:srgbClr val="002060"/>
              </a:buClr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-Формирование  у дошкольников представлений о музее.</a:t>
            </a:r>
          </a:p>
          <a:p>
            <a:pPr marL="87312" algn="ctr">
              <a:buClr>
                <a:srgbClr val="002060"/>
              </a:buClr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-Расширение кругозора.</a:t>
            </a:r>
          </a:p>
          <a:p>
            <a:pPr marL="87312" algn="ctr">
              <a:buClr>
                <a:srgbClr val="002060"/>
              </a:buClr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-Повышение уровня интеллекта, </a:t>
            </a:r>
          </a:p>
          <a:p>
            <a:pPr marL="87312" algn="ctr">
              <a:buClr>
                <a:srgbClr val="002060"/>
              </a:buClr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культуры ребенка.</a:t>
            </a:r>
          </a:p>
          <a:p>
            <a:pPr marL="87312" algn="ctr">
              <a:buClr>
                <a:srgbClr val="002060"/>
              </a:buClr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-Развитие познавательных способностей и познавательной деятельности.</a:t>
            </a:r>
          </a:p>
          <a:p>
            <a:pPr marL="87312" algn="ctr">
              <a:buClr>
                <a:srgbClr val="002060"/>
              </a:buClr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-Формирование проектно-исследовательских умений и навыков.</a:t>
            </a:r>
          </a:p>
          <a:p>
            <a:pPr marL="87312" algn="ctr">
              <a:buClr>
                <a:srgbClr val="002060"/>
              </a:buClr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-Формирование умения самостоятельно анализировать и систематизировать полученные знания.</a:t>
            </a: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99" y="450000"/>
            <a:ext cx="1508260" cy="14027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173" y="1345626"/>
            <a:ext cx="5316681" cy="40010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4996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125" y="499859"/>
            <a:ext cx="1508260" cy="14027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Заголовок 3"/>
          <p:cNvSpPr txBox="1">
            <a:spLocks/>
          </p:cNvSpPr>
          <p:nvPr/>
        </p:nvSpPr>
        <p:spPr>
          <a:xfrm>
            <a:off x="2377728" y="409150"/>
            <a:ext cx="8976072" cy="79208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b="1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и задачи музейной педагогики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2035159" y="1201238"/>
            <a:ext cx="6865333" cy="1"/>
          </a:xfrm>
          <a:prstGeom prst="line">
            <a:avLst/>
          </a:prstGeom>
          <a:ln w="3810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Текст 3"/>
          <p:cNvSpPr txBox="1">
            <a:spLocks/>
          </p:cNvSpPr>
          <p:nvPr/>
        </p:nvSpPr>
        <p:spPr bwMode="auto">
          <a:xfrm>
            <a:off x="5604085" y="1501552"/>
            <a:ext cx="6499015" cy="3756248"/>
          </a:xfrm>
          <a:prstGeom prst="round2DiagRect">
            <a:avLst/>
          </a:prstGeom>
          <a:ln w="9525" cap="rnd" cmpd="sng" algn="ctr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36" tIns="45718" rIns="91436" bIns="45718" numCol="1" rtlCol="0" anchor="ctr" anchorCtr="0" compatLnSpc="1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00" b="0" i="0" kern="1200">
                <a:solidFill>
                  <a:schemeClr val="bg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2" algn="ctr"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-Развитие творческого, логического и</a:t>
            </a:r>
          </a:p>
          <a:p>
            <a:pPr marL="87312" algn="ctr"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креативного мышления.</a:t>
            </a:r>
          </a:p>
          <a:p>
            <a:pPr marL="87312" algn="ctr"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-Формирование духовно-нравственных ценностей.</a:t>
            </a:r>
          </a:p>
          <a:p>
            <a:pPr marL="87312" algn="ctr"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-Формирование активной жизненной позиции.</a:t>
            </a:r>
          </a:p>
          <a:p>
            <a:pPr marL="87312" algn="ctr"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-Развитие коммуникативно-языковой компетенции.</a:t>
            </a:r>
          </a:p>
          <a:p>
            <a:pPr marL="87312" algn="ctr"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-Развитие социальной компетенции.</a:t>
            </a:r>
          </a:p>
          <a:p>
            <a:pPr marL="87312" algn="ctr"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-Обогащение предметно-развивающей среды.</a:t>
            </a:r>
          </a:p>
          <a:p>
            <a:pPr marL="87312" algn="ctr">
              <a:buSzPct val="90000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-Обогащение воспитательно-образовательного пространства новыми интерактивными формами.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00" y="2640697"/>
            <a:ext cx="5046968" cy="38909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2663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1612" y="136823"/>
            <a:ext cx="11573691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помощью моих коллег мы создали в детском саду мини-музеи</a:t>
            </a:r>
            <a:endParaRPr lang="ru-RU" sz="20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1500" y="6278147"/>
            <a:ext cx="4846320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Мини-музей «Русская изба»</a:t>
            </a:r>
            <a:endParaRPr lang="ru-RU" sz="20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6482" y="1066354"/>
            <a:ext cx="4758821" cy="4922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5575" y="1921426"/>
            <a:ext cx="5461000" cy="4095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31775" y="644700"/>
            <a:ext cx="5308600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Мини- музей «Русская матрёшка»</a:t>
            </a:r>
            <a:endParaRPr lang="ru-RU" sz="20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286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1612" y="136823"/>
            <a:ext cx="11573691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помощью моих коллег мы создали в детском саду мини-музеи</a:t>
            </a:r>
            <a:endParaRPr lang="ru-RU" sz="2000" dirty="0"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02131" y="6195147"/>
            <a:ext cx="5270500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Мини-музей «Любимая игрушка»</a:t>
            </a:r>
            <a:endParaRPr lang="ru-RU" sz="20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12900" y="586411"/>
            <a:ext cx="5308600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Мини- музей «Динопарк»</a:t>
            </a:r>
            <a:endParaRPr lang="ru-RU" sz="20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612" y="1193592"/>
            <a:ext cx="7091362" cy="5319712"/>
          </a:xfrm>
          <a:prstGeom prst="round2DiagRect">
            <a:avLst>
              <a:gd name="adj1" fmla="val 16667"/>
              <a:gd name="adj2" fmla="val 0"/>
            </a:avLst>
          </a:prstGeom>
          <a:ln w="76200">
            <a:solidFill>
              <a:srgbClr val="00206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3"/>
          <a:stretch/>
        </p:blipFill>
        <p:spPr>
          <a:xfrm>
            <a:off x="6786933" y="2209197"/>
            <a:ext cx="5115453" cy="3771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6396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917251" y="1746723"/>
            <a:ext cx="8830249" cy="4409860"/>
          </a:xfrm>
          <a:prstGeom prst="round2Diag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пространстве мини-музея возникает уникальная возможность предъявить ребёнку не просто предмет, а предмет музейного значения и обогатить детей новыми впечатлениями.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u="sng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музейная педагогика в детском саду - это привлекательная идея сегодняшнего дня, так как позволяет приподнять художественное воспитание дошкольников на более высокую ступень.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00" y="334759"/>
            <a:ext cx="2162385" cy="20111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858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000" y="865750"/>
            <a:ext cx="5820104" cy="5229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Художественно-эстетическое воспитание в детском саду является целенаправленным процессом формирования творчески активной личности, способной воспринимать и оценивать прекрасное в жизни и искусстве. Так помимо традиционного художественно-образовательного пространства в нашем детском саду мы используем такие средства формирования основ художественной и визуальной культуры дошкольников как реализацию музейной технологии. 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7104" y="1117600"/>
            <a:ext cx="6079796" cy="4902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3011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66985470"/>
              </p:ext>
            </p:extLst>
          </p:nvPr>
        </p:nvGraphicFramePr>
        <p:xfrm>
          <a:off x="2288707" y="1555341"/>
          <a:ext cx="820891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125" y="499859"/>
            <a:ext cx="1508260" cy="14027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314487717"/>
              </p:ext>
            </p:extLst>
          </p:nvPr>
        </p:nvGraphicFramePr>
        <p:xfrm>
          <a:off x="0" y="3927004"/>
          <a:ext cx="12019263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Заголовок 3"/>
          <p:cNvSpPr txBox="1">
            <a:spLocks/>
          </p:cNvSpPr>
          <p:nvPr/>
        </p:nvSpPr>
        <p:spPr>
          <a:xfrm>
            <a:off x="2923828" y="409151"/>
            <a:ext cx="5976664" cy="79208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</a:t>
            </a:r>
            <a:r>
              <a:rPr lang="ru-RU" b="1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ФГОС  ДО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2035159" y="1201238"/>
            <a:ext cx="6865333" cy="1"/>
          </a:xfrm>
          <a:prstGeom prst="line">
            <a:avLst/>
          </a:prstGeom>
          <a:ln w="3810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833365" y="4445519"/>
            <a:ext cx="6352531" cy="2381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уже бесспорно, что целью музейного образования является формирование ценностного отношения к культурному наследию и шире к предметному миру культуры, развитие творческого потенциала каждого ребенка, создание условий для его самореализации в различных видах художественно-творческой и эстетической деятельности.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24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125" y="499859"/>
            <a:ext cx="1508260" cy="14027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Заголовок 3"/>
          <p:cNvSpPr txBox="1">
            <a:spLocks/>
          </p:cNvSpPr>
          <p:nvPr/>
        </p:nvSpPr>
        <p:spPr>
          <a:xfrm>
            <a:off x="2923828" y="409151"/>
            <a:ext cx="7833072" cy="79208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</a:t>
            </a:r>
            <a:r>
              <a:rPr lang="ru-RU" b="1" cap="non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музейной педагогики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2035159" y="1201238"/>
            <a:ext cx="6865333" cy="1"/>
          </a:xfrm>
          <a:prstGeom prst="line">
            <a:avLst/>
          </a:prstGeom>
          <a:ln w="3810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570680" y="2636273"/>
            <a:ext cx="3189535" cy="1214446"/>
          </a:xfrm>
          <a:prstGeom prst="roundRect">
            <a:avLst>
              <a:gd name="adj" fmla="val 27957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Эстетическое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775708" y="2720419"/>
            <a:ext cx="3111492" cy="1214446"/>
          </a:xfrm>
          <a:prstGeom prst="roundRect">
            <a:avLst>
              <a:gd name="adj" fmla="val 26094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Нравственное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0680" y="5041900"/>
            <a:ext cx="3290120" cy="1293203"/>
          </a:xfrm>
          <a:prstGeom prst="roundRect">
            <a:avLst>
              <a:gd name="adj" fmla="val 26112"/>
            </a:avLst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Духовное 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775708" y="5041900"/>
            <a:ext cx="3225792" cy="1293203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Патриотическое 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154720" y="1902618"/>
            <a:ext cx="4327068" cy="41905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981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32539"/>
            <a:ext cx="11760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Одним из важнейших факторов творческого развития детей конечно же является создание условий, способствующих формированию их творческих способностей. Для этого в группах нашего учреждения создаются </a:t>
            </a:r>
            <a:r>
              <a:rPr lang="ru-RU" sz="2000" b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тематические мини-музеи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где под мини-музеем понимается не просто организация экспозиций или выставок, а многообразие форм деятельности, включающих в себя поиск и сбор материалов, тематические беседы с детьми, проведение досугов и праздников, исследовательская и проектная деятельность.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360" y="2382057"/>
            <a:ext cx="5103124" cy="3205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744" y="4304837"/>
            <a:ext cx="4225911" cy="2285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88264" y="2668587"/>
            <a:ext cx="4787900" cy="35909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8148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http://www.hserxiao.com/Article/UploadFiles/201112/20111225232509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3644" y="3363973"/>
            <a:ext cx="4493456" cy="3182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5019450" y="4394200"/>
            <a:ext cx="2295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itchFamily="18" charset="0"/>
              </a:rPr>
              <a:t>Педагогический опыт 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МДОУ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4500" y="283453"/>
            <a:ext cx="11353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Такой подход позволяет рассматривать современный детский сад как центр социального партнёрства, объединяющий детей, педагогов и конечно же родителей. Очень важно отметить что, в процессе создания мини-музеев дошкольники учатся распознавать предметы особо ценные с исторической или художественной точки зрения, бережно относиться не только к музейным экспонатам, но и ко всему предметному миру в целом. В дальнейшем, полученные представления и впечатления становятся содержательной основой для разнообразной художественно-творческой детской деятельности.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071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330" y="2737349"/>
            <a:ext cx="3177585" cy="39177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99813" y="816541"/>
            <a:ext cx="5122157" cy="38416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349829" y="5952594"/>
            <a:ext cx="11573691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Мини-музей «Космос глазами детей»</a:t>
            </a:r>
            <a:endParaRPr lang="ru-RU" sz="20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81700" y="882983"/>
            <a:ext cx="6096000" cy="36294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ко дню космонавтики совместно с педагогическим коллективом и в целях пополнения материально-технической базы и развивающей среды нашего учреждения был создан мини-музей «Космос глазами детей», посещая который мы реализуем и расширяем образовательные задачи в познавательном развитии наших детей.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702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600" y="560654"/>
            <a:ext cx="6642100" cy="364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целях расширения знаний по безопасному поведению детей дошкольного возраста мы оформили «Центр безопасности» в учреждении и также на территории детского сада. Так играя дети учатся соблюдать элементарные правила поведения на дороге, получают знания о возможных выходах из различного рода ситуаций и пополняют знания по пожарной безопасности.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3601" y="239487"/>
            <a:ext cx="4669608" cy="42912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0900" y="3829097"/>
            <a:ext cx="3767667" cy="2825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438295" y="5241972"/>
            <a:ext cx="3849322" cy="838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Мини-музей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«Центр безопасности»</a:t>
            </a:r>
            <a:endParaRPr lang="ru-RU" sz="2000" dirty="0">
              <a:solidFill>
                <a:srgbClr val="002060"/>
              </a:solidFill>
              <a:effectLst/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068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783" y="5077918"/>
            <a:ext cx="11449878" cy="1673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ходе реализации творческого проекта был создан мини-музей «Театральная гостиная», где принимали активное участие все участники образовательного процесса-педагоги, дети и их родители. Все экспонаты-это творчество, смекалка и результат активного участия в творческом конкурсе «Волшебный мир театра». </a:t>
            </a:r>
            <a:endParaRPr lang="ru-RU" sz="24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.mycdn.me/image?id=877119666979&amp;t=0&amp;plc=WEB&amp;tkn=*LRyx4E-e-svx3A1I2J7raAbGw5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7974" y="291547"/>
            <a:ext cx="6871496" cy="46382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56824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379</TotalTime>
  <Words>707</Words>
  <Application>Microsoft Office PowerPoint</Application>
  <PresentationFormat>Широкоэкранный</PresentationFormat>
  <Paragraphs>61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 Black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Руслан Баладжаев</dc:creator>
  <cp:lastModifiedBy>Фирсунина Инна</cp:lastModifiedBy>
  <cp:revision>40</cp:revision>
  <dcterms:created xsi:type="dcterms:W3CDTF">2017-10-23T21:07:55Z</dcterms:created>
  <dcterms:modified xsi:type="dcterms:W3CDTF">2019-12-15T19:16:01Z</dcterms:modified>
</cp:coreProperties>
</file>