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56" r:id="rId2"/>
    <p:sldId id="284" r:id="rId3"/>
    <p:sldId id="285" r:id="rId4"/>
    <p:sldId id="286" r:id="rId5"/>
    <p:sldId id="287" r:id="rId6"/>
    <p:sldId id="288" r:id="rId7"/>
    <p:sldId id="289" r:id="rId8"/>
    <p:sldId id="290" r:id="rId9"/>
    <p:sldId id="269" r:id="rId10"/>
    <p:sldId id="281" r:id="rId11"/>
    <p:sldId id="272" r:id="rId12"/>
    <p:sldId id="282" r:id="rId13"/>
    <p:sldId id="283" r:id="rId14"/>
    <p:sldId id="291" r:id="rId15"/>
    <p:sldId id="292" r:id="rId16"/>
    <p:sldId id="293" r:id="rId17"/>
    <p:sldId id="265" r:id="rId18"/>
  </p:sldIdLst>
  <p:sldSz cx="10680700" cy="7556500"/>
  <p:notesSz cx="6858000" cy="9947275"/>
  <p:defaultTextStyle>
    <a:defPPr>
      <a:defRPr lang="ru-RU"/>
    </a:defPPr>
    <a:lvl1pPr algn="l" defTabSz="496888" rtl="0" fontAlgn="base">
      <a:spcBef>
        <a:spcPct val="0"/>
      </a:spcBef>
      <a:spcAft>
        <a:spcPct val="0"/>
      </a:spcAft>
      <a:defRPr sz="2000" kern="1200">
        <a:solidFill>
          <a:srgbClr val="000000"/>
        </a:solidFill>
        <a:latin typeface="Arial" charset="0"/>
        <a:ea typeface="+mn-ea"/>
        <a:cs typeface="Arial" charset="0"/>
        <a:sym typeface="Calibri" pitchFamily="34" charset="0"/>
      </a:defRPr>
    </a:lvl1pPr>
    <a:lvl2pPr indent="496888" algn="l" defTabSz="496888" rtl="0" fontAlgn="base">
      <a:spcBef>
        <a:spcPct val="0"/>
      </a:spcBef>
      <a:spcAft>
        <a:spcPct val="0"/>
      </a:spcAft>
      <a:defRPr sz="2000" kern="1200">
        <a:solidFill>
          <a:srgbClr val="000000"/>
        </a:solidFill>
        <a:latin typeface="Arial" charset="0"/>
        <a:ea typeface="+mn-ea"/>
        <a:cs typeface="Arial" charset="0"/>
        <a:sym typeface="Calibri" pitchFamily="34" charset="0"/>
      </a:defRPr>
    </a:lvl2pPr>
    <a:lvl3pPr indent="995363" algn="l" defTabSz="496888" rtl="0" fontAlgn="base">
      <a:spcBef>
        <a:spcPct val="0"/>
      </a:spcBef>
      <a:spcAft>
        <a:spcPct val="0"/>
      </a:spcAft>
      <a:defRPr sz="2000" kern="1200">
        <a:solidFill>
          <a:srgbClr val="000000"/>
        </a:solidFill>
        <a:latin typeface="Arial" charset="0"/>
        <a:ea typeface="+mn-ea"/>
        <a:cs typeface="Arial" charset="0"/>
        <a:sym typeface="Calibri" pitchFamily="34" charset="0"/>
      </a:defRPr>
    </a:lvl3pPr>
    <a:lvl4pPr indent="1492250" algn="l" defTabSz="496888" rtl="0" fontAlgn="base">
      <a:spcBef>
        <a:spcPct val="0"/>
      </a:spcBef>
      <a:spcAft>
        <a:spcPct val="0"/>
      </a:spcAft>
      <a:defRPr sz="2000" kern="1200">
        <a:solidFill>
          <a:srgbClr val="000000"/>
        </a:solidFill>
        <a:latin typeface="Arial" charset="0"/>
        <a:ea typeface="+mn-ea"/>
        <a:cs typeface="Arial" charset="0"/>
        <a:sym typeface="Calibri" pitchFamily="34" charset="0"/>
      </a:defRPr>
    </a:lvl4pPr>
    <a:lvl5pPr indent="1990725" algn="l" defTabSz="496888" rtl="0" fontAlgn="base">
      <a:spcBef>
        <a:spcPct val="0"/>
      </a:spcBef>
      <a:spcAft>
        <a:spcPct val="0"/>
      </a:spcAft>
      <a:defRPr sz="2000" kern="1200">
        <a:solidFill>
          <a:srgbClr val="000000"/>
        </a:solidFill>
        <a:latin typeface="Arial" charset="0"/>
        <a:ea typeface="+mn-ea"/>
        <a:cs typeface="Arial" charset="0"/>
        <a:sym typeface="Calibri" pitchFamily="34" charset="0"/>
      </a:defRPr>
    </a:lvl5pPr>
    <a:lvl6pPr marL="2286000" algn="l" defTabSz="914400" rtl="0" eaLnBrk="1" latinLnBrk="0" hangingPunct="1">
      <a:defRPr sz="2000" kern="1200">
        <a:solidFill>
          <a:srgbClr val="000000"/>
        </a:solidFill>
        <a:latin typeface="Arial" charset="0"/>
        <a:ea typeface="+mn-ea"/>
        <a:cs typeface="Arial" charset="0"/>
        <a:sym typeface="Calibri" pitchFamily="34" charset="0"/>
      </a:defRPr>
    </a:lvl6pPr>
    <a:lvl7pPr marL="2743200" algn="l" defTabSz="914400" rtl="0" eaLnBrk="1" latinLnBrk="0" hangingPunct="1">
      <a:defRPr sz="2000" kern="1200">
        <a:solidFill>
          <a:srgbClr val="000000"/>
        </a:solidFill>
        <a:latin typeface="Arial" charset="0"/>
        <a:ea typeface="+mn-ea"/>
        <a:cs typeface="Arial" charset="0"/>
        <a:sym typeface="Calibri" pitchFamily="34" charset="0"/>
      </a:defRPr>
    </a:lvl7pPr>
    <a:lvl8pPr marL="3200400" algn="l" defTabSz="914400" rtl="0" eaLnBrk="1" latinLnBrk="0" hangingPunct="1">
      <a:defRPr sz="2000" kern="1200">
        <a:solidFill>
          <a:srgbClr val="000000"/>
        </a:solidFill>
        <a:latin typeface="Arial" charset="0"/>
        <a:ea typeface="+mn-ea"/>
        <a:cs typeface="Arial" charset="0"/>
        <a:sym typeface="Calibri" pitchFamily="34" charset="0"/>
      </a:defRPr>
    </a:lvl8pPr>
    <a:lvl9pPr marL="3657600" algn="l" defTabSz="914400" rtl="0" eaLnBrk="1" latinLnBrk="0" hangingPunct="1">
      <a:defRPr sz="2000" kern="1200">
        <a:solidFill>
          <a:srgbClr val="000000"/>
        </a:solidFill>
        <a:latin typeface="Arial" charset="0"/>
        <a:ea typeface="+mn-ea"/>
        <a:cs typeface="Arial" charset="0"/>
        <a:sym typeface="Calibri" pitchFamily="34" charset="0"/>
      </a:defRPr>
    </a:lvl9pPr>
  </p:defaultTextStyle>
  <p:extLst>
    <p:ext uri="{EFAFB233-063F-42B5-8137-9DF3F51BA10A}">
      <p15:sldGuideLst xmlns:p15="http://schemas.microsoft.com/office/powerpoint/2012/main" xmlns="">
        <p15:guide id="1" orient="horz" pos="2380">
          <p15:clr>
            <a:srgbClr val="A4A3A4"/>
          </p15:clr>
        </p15:guide>
        <p15:guide id="2" pos="33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95AF"/>
    <a:srgbClr val="00808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A111915-BE36-4E01-A7E5-04B1672EAD32}" styleName="Светлый стиль 2 - акцент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2838BEF-8BB2-4498-84A7-C5851F593DF1}" styleName="Сред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FD0F851-EC5A-4D38-B0AD-8093EC10F338}" styleName="Светлый стиль 1 - акцент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7" d="100"/>
          <a:sy n="97" d="100"/>
        </p:scale>
        <p:origin x="-930" y="-96"/>
      </p:cViewPr>
      <p:guideLst>
        <p:guide orient="horz" pos="2380"/>
        <p:guide pos="336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6888"/>
          </a:xfrm>
          <a:prstGeom prst="rect">
            <a:avLst/>
          </a:prstGeom>
        </p:spPr>
        <p:txBody>
          <a:bodyPr vert="horz" lIns="91440" tIns="45720" rIns="91440" bIns="45720" rtlCol="0"/>
          <a:lstStyle>
            <a:lvl1pPr algn="l" defTabSz="497754" fontAlgn="auto" hangingPunct="0">
              <a:spcBef>
                <a:spcPts val="0"/>
              </a:spcBef>
              <a:spcAft>
                <a:spcPts val="0"/>
              </a:spcAft>
              <a:defRPr sz="1200" kern="0">
                <a:latin typeface="+mj-lt"/>
                <a:ea typeface="+mj-ea"/>
                <a:cs typeface="+mj-cs"/>
                <a:sym typeface="Calibri"/>
              </a:defRPr>
            </a:lvl1pPr>
          </a:lstStyle>
          <a:p>
            <a:pPr>
              <a:defRPr/>
            </a:pPr>
            <a:endParaRPr lang="ru-RU"/>
          </a:p>
        </p:txBody>
      </p:sp>
      <p:sp>
        <p:nvSpPr>
          <p:cNvPr id="3" name="Дата 2"/>
          <p:cNvSpPr>
            <a:spLocks noGrp="1"/>
          </p:cNvSpPr>
          <p:nvPr>
            <p:ph type="dt" sz="quarter" idx="1"/>
          </p:nvPr>
        </p:nvSpPr>
        <p:spPr>
          <a:xfrm>
            <a:off x="3884613" y="0"/>
            <a:ext cx="2971800" cy="496888"/>
          </a:xfrm>
          <a:prstGeom prst="rect">
            <a:avLst/>
          </a:prstGeom>
        </p:spPr>
        <p:txBody>
          <a:bodyPr vert="horz" lIns="91440" tIns="45720" rIns="91440" bIns="45720" rtlCol="0"/>
          <a:lstStyle>
            <a:lvl1pPr algn="r" defTabSz="497754" fontAlgn="auto" hangingPunct="0">
              <a:spcBef>
                <a:spcPts val="0"/>
              </a:spcBef>
              <a:spcAft>
                <a:spcPts val="0"/>
              </a:spcAft>
              <a:defRPr sz="1200" kern="0" smtClean="0">
                <a:latin typeface="+mj-lt"/>
                <a:ea typeface="+mj-ea"/>
                <a:cs typeface="+mj-cs"/>
                <a:sym typeface="Calibri"/>
              </a:defRPr>
            </a:lvl1pPr>
          </a:lstStyle>
          <a:p>
            <a:pPr>
              <a:defRPr/>
            </a:pPr>
            <a:fld id="{B1205753-CFFF-4D35-B8CE-1CEAC27821E8}" type="datetimeFigureOut">
              <a:rPr lang="ru-RU"/>
              <a:pPr>
                <a:defRPr/>
              </a:pPr>
              <a:t>15.12.2019</a:t>
            </a:fld>
            <a:endParaRPr lang="ru-RU"/>
          </a:p>
        </p:txBody>
      </p:sp>
      <p:sp>
        <p:nvSpPr>
          <p:cNvPr id="4" name="Нижний колонтитул 3"/>
          <p:cNvSpPr>
            <a:spLocks noGrp="1"/>
          </p:cNvSpPr>
          <p:nvPr>
            <p:ph type="ftr" sz="quarter" idx="2"/>
          </p:nvPr>
        </p:nvSpPr>
        <p:spPr>
          <a:xfrm>
            <a:off x="0" y="9448800"/>
            <a:ext cx="2971800" cy="496888"/>
          </a:xfrm>
          <a:prstGeom prst="rect">
            <a:avLst/>
          </a:prstGeom>
        </p:spPr>
        <p:txBody>
          <a:bodyPr vert="horz" lIns="91440" tIns="45720" rIns="91440" bIns="45720" rtlCol="0" anchor="b"/>
          <a:lstStyle>
            <a:lvl1pPr algn="l" defTabSz="497754" fontAlgn="auto" hangingPunct="0">
              <a:spcBef>
                <a:spcPts val="0"/>
              </a:spcBef>
              <a:spcAft>
                <a:spcPts val="0"/>
              </a:spcAft>
              <a:defRPr sz="1200" kern="0">
                <a:latin typeface="+mj-lt"/>
                <a:ea typeface="+mj-ea"/>
                <a:cs typeface="+mj-cs"/>
                <a:sym typeface="Calibri"/>
              </a:defRPr>
            </a:lvl1pPr>
          </a:lstStyle>
          <a:p>
            <a:pPr>
              <a:defRPr/>
            </a:pPr>
            <a:endParaRPr lang="ru-RU"/>
          </a:p>
        </p:txBody>
      </p:sp>
      <p:sp>
        <p:nvSpPr>
          <p:cNvPr id="5" name="Номер слайда 4"/>
          <p:cNvSpPr>
            <a:spLocks noGrp="1"/>
          </p:cNvSpPr>
          <p:nvPr>
            <p:ph type="sldNum" sz="quarter" idx="3"/>
          </p:nvPr>
        </p:nvSpPr>
        <p:spPr>
          <a:xfrm>
            <a:off x="3884613" y="9448800"/>
            <a:ext cx="2971800" cy="496888"/>
          </a:xfrm>
          <a:prstGeom prst="rect">
            <a:avLst/>
          </a:prstGeom>
        </p:spPr>
        <p:txBody>
          <a:bodyPr vert="horz" lIns="91440" tIns="45720" rIns="91440" bIns="45720" rtlCol="0" anchor="b"/>
          <a:lstStyle>
            <a:lvl1pPr algn="r" defTabSz="497754" fontAlgn="auto" hangingPunct="0">
              <a:spcBef>
                <a:spcPts val="0"/>
              </a:spcBef>
              <a:spcAft>
                <a:spcPts val="0"/>
              </a:spcAft>
              <a:defRPr sz="1200" kern="0" smtClean="0">
                <a:latin typeface="+mj-lt"/>
                <a:ea typeface="+mj-ea"/>
                <a:cs typeface="+mj-cs"/>
                <a:sym typeface="Calibri"/>
              </a:defRPr>
            </a:lvl1pPr>
          </a:lstStyle>
          <a:p>
            <a:pPr>
              <a:defRPr/>
            </a:pPr>
            <a:fld id="{4EA19036-2A32-4077-8233-7EF35DF6946C}" type="slidenum">
              <a:rPr lang="ru-RU"/>
              <a:pPr>
                <a:defRPr/>
              </a:pPr>
              <a:t>‹#›</a:t>
            </a:fld>
            <a:endParaRPr lang="ru-RU"/>
          </a:p>
        </p:txBody>
      </p:sp>
    </p:spTree>
    <p:extLst>
      <p:ext uri="{BB962C8B-B14F-4D97-AF65-F5344CB8AC3E}">
        <p14:creationId xmlns:p14="http://schemas.microsoft.com/office/powerpoint/2010/main" val="10659950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6" name="Shape 76"/>
          <p:cNvSpPr>
            <a:spLocks noGrp="1" noRot="1" noChangeAspect="1"/>
          </p:cNvSpPr>
          <p:nvPr>
            <p:ph type="sldImg"/>
          </p:nvPr>
        </p:nvSpPr>
        <p:spPr>
          <a:xfrm>
            <a:off x="793750" y="746125"/>
            <a:ext cx="5270500" cy="3730625"/>
          </a:xfrm>
          <a:prstGeom prst="rect">
            <a:avLst/>
          </a:prstGeom>
        </p:spPr>
        <p:txBody>
          <a:bodyPr/>
          <a:lstStyle/>
          <a:p>
            <a:pPr lvl="0"/>
            <a:endParaRPr noProof="0">
              <a:sym typeface="Calibri"/>
            </a:endParaRPr>
          </a:p>
        </p:txBody>
      </p:sp>
      <p:sp>
        <p:nvSpPr>
          <p:cNvPr id="77" name="Shape 77"/>
          <p:cNvSpPr>
            <a:spLocks noGrp="1"/>
          </p:cNvSpPr>
          <p:nvPr>
            <p:ph type="body" sz="quarter" idx="1"/>
          </p:nvPr>
        </p:nvSpPr>
        <p:spPr>
          <a:xfrm>
            <a:off x="914400" y="4724400"/>
            <a:ext cx="5029200" cy="4476750"/>
          </a:xfrm>
          <a:prstGeom prst="rect">
            <a:avLst/>
          </a:prstGeom>
        </p:spPr>
        <p:txBody>
          <a:bodyPr/>
          <a:lstStyle/>
          <a:p>
            <a:pPr lvl="0"/>
            <a:endParaRPr noProof="0">
              <a:sym typeface="Calibri"/>
            </a:endParaRPr>
          </a:p>
        </p:txBody>
      </p:sp>
    </p:spTree>
    <p:extLst>
      <p:ext uri="{BB962C8B-B14F-4D97-AF65-F5344CB8AC3E}">
        <p14:creationId xmlns:p14="http://schemas.microsoft.com/office/powerpoint/2010/main" val="377275116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a:solidFill>
          <a:schemeClr val="tx1"/>
        </a:solidFill>
        <a:latin typeface="+mj-lt"/>
        <a:ea typeface="+mj-ea"/>
        <a:cs typeface="+mj-cs"/>
        <a:sym typeface="Calibri" pitchFamily="34" charset="0"/>
      </a:defRPr>
    </a:lvl1pPr>
    <a:lvl2pPr marL="742950" indent="-285750" algn="l" defTabSz="457200" rtl="0" eaLnBrk="0" fontAlgn="base" hangingPunct="0">
      <a:spcBef>
        <a:spcPct val="30000"/>
      </a:spcBef>
      <a:spcAft>
        <a:spcPct val="0"/>
      </a:spcAft>
      <a:defRPr sz="1200">
        <a:solidFill>
          <a:schemeClr val="tx1"/>
        </a:solidFill>
        <a:latin typeface="+mj-lt"/>
        <a:ea typeface="+mj-ea"/>
        <a:cs typeface="+mj-cs"/>
        <a:sym typeface="Calibri" pitchFamily="34" charset="0"/>
      </a:defRPr>
    </a:lvl2pPr>
    <a:lvl3pPr marL="1143000" indent="-228600" algn="l" defTabSz="457200" rtl="0" eaLnBrk="0" fontAlgn="base" hangingPunct="0">
      <a:spcBef>
        <a:spcPct val="30000"/>
      </a:spcBef>
      <a:spcAft>
        <a:spcPct val="0"/>
      </a:spcAft>
      <a:defRPr sz="1200">
        <a:solidFill>
          <a:schemeClr val="tx1"/>
        </a:solidFill>
        <a:latin typeface="+mj-lt"/>
        <a:ea typeface="+mj-ea"/>
        <a:cs typeface="+mj-cs"/>
        <a:sym typeface="Calibri" pitchFamily="34" charset="0"/>
      </a:defRPr>
    </a:lvl3pPr>
    <a:lvl4pPr marL="1600200" indent="-228600" algn="l" defTabSz="457200" rtl="0" eaLnBrk="0" fontAlgn="base" hangingPunct="0">
      <a:spcBef>
        <a:spcPct val="30000"/>
      </a:spcBef>
      <a:spcAft>
        <a:spcPct val="0"/>
      </a:spcAft>
      <a:defRPr sz="1200">
        <a:solidFill>
          <a:schemeClr val="tx1"/>
        </a:solidFill>
        <a:latin typeface="+mj-lt"/>
        <a:ea typeface="+mj-ea"/>
        <a:cs typeface="+mj-cs"/>
        <a:sym typeface="Calibri" pitchFamily="34" charset="0"/>
      </a:defRPr>
    </a:lvl4pPr>
    <a:lvl5pPr marL="2057400" indent="-228600" algn="l" defTabSz="457200" rtl="0" eaLnBrk="0" fontAlgn="base" hangingPunct="0">
      <a:spcBef>
        <a:spcPct val="30000"/>
      </a:spcBef>
      <a:spcAft>
        <a:spcPct val="0"/>
      </a:spcAft>
      <a:defRPr sz="1200">
        <a:solidFill>
          <a:schemeClr val="tx1"/>
        </a:solidFill>
        <a:latin typeface="+mj-lt"/>
        <a:ea typeface="+mj-ea"/>
        <a:cs typeface="+mj-cs"/>
        <a:sym typeface="Calibri" pitchFamily="34" charset="0"/>
      </a:defRPr>
    </a:lvl5pPr>
    <a:lvl6pPr indent="1143000" defTabSz="457200" latinLnBrk="0">
      <a:defRPr sz="1200">
        <a:latin typeface="+mj-lt"/>
        <a:ea typeface="+mj-ea"/>
        <a:cs typeface="+mj-cs"/>
        <a:sym typeface="Calibri"/>
      </a:defRPr>
    </a:lvl6pPr>
    <a:lvl7pPr indent="1371600" defTabSz="457200" latinLnBrk="0">
      <a:defRPr sz="1200">
        <a:latin typeface="+mj-lt"/>
        <a:ea typeface="+mj-ea"/>
        <a:cs typeface="+mj-cs"/>
        <a:sym typeface="Calibri"/>
      </a:defRPr>
    </a:lvl7pPr>
    <a:lvl8pPr indent="1600200" defTabSz="457200" latinLnBrk="0">
      <a:defRPr sz="1200">
        <a:latin typeface="+mj-lt"/>
        <a:ea typeface="+mj-ea"/>
        <a:cs typeface="+mj-cs"/>
        <a:sym typeface="Calibri"/>
      </a:defRPr>
    </a:lvl8pPr>
    <a:lvl9pPr indent="1828800" defTabSz="4572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Титульный слайд">
    <p:spTree>
      <p:nvGrpSpPr>
        <p:cNvPr id="1" name=""/>
        <p:cNvGrpSpPr/>
        <p:nvPr/>
      </p:nvGrpSpPr>
      <p:grpSpPr>
        <a:xfrm>
          <a:off x="0" y="0"/>
          <a:ext cx="0" cy="0"/>
          <a:chOff x="0" y="0"/>
          <a:chExt cx="0" cy="0"/>
        </a:xfrm>
      </p:grpSpPr>
      <p:pic>
        <p:nvPicPr>
          <p:cNvPr id="3" name="image1.jpe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0680700" cy="7540625"/>
          </a:xfrm>
          <a:prstGeom prst="rect">
            <a:avLst/>
          </a:prstGeom>
          <a:noFill/>
          <a:ln w="12700">
            <a:noFill/>
            <a:miter lim="400000"/>
            <a:headEnd/>
            <a:tailEnd/>
          </a:ln>
        </p:spPr>
      </p:pic>
      <p:sp>
        <p:nvSpPr>
          <p:cNvPr id="4" name="Shape 15"/>
          <p:cNvSpPr>
            <a:spLocks noChangeArrowheads="1"/>
          </p:cNvSpPr>
          <p:nvPr/>
        </p:nvSpPr>
        <p:spPr bwMode="auto">
          <a:xfrm>
            <a:off x="517525" y="7085013"/>
            <a:ext cx="3633788" cy="252412"/>
          </a:xfrm>
          <a:prstGeom prst="rect">
            <a:avLst/>
          </a:prstGeom>
          <a:noFill/>
          <a:ln w="12700">
            <a:noFill/>
            <a:miter lim="400000"/>
            <a:headEnd/>
            <a:tailEnd/>
          </a:ln>
        </p:spPr>
        <p:txBody>
          <a:bodyPr lIns="49774" tIns="49774" rIns="49774" bIns="49774" anchor="ctr">
            <a:spAutoFit/>
          </a:bodyPr>
          <a:lstStyle/>
          <a:p>
            <a:pPr hangingPunct="0"/>
            <a:r>
              <a:rPr lang="ru-RU" sz="1000" u="sng">
                <a:solidFill>
                  <a:srgbClr val="00909B"/>
                </a:solidFill>
                <a:latin typeface="Tahoma" pitchFamily="34" charset="0"/>
                <a:cs typeface="Tahoma" pitchFamily="34" charset="0"/>
                <a:sym typeface="Tahoma" pitchFamily="34" charset="0"/>
              </a:rPr>
              <a:t>вашифинансы.рф</a:t>
            </a:r>
          </a:p>
        </p:txBody>
      </p:sp>
      <p:pic>
        <p:nvPicPr>
          <p:cNvPr id="5" name="image2.jpe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10688638" cy="7562850"/>
          </a:xfrm>
          <a:prstGeom prst="rect">
            <a:avLst/>
          </a:prstGeom>
          <a:noFill/>
          <a:ln w="12700">
            <a:noFill/>
            <a:miter lim="400000"/>
            <a:headEnd/>
            <a:tailEnd/>
          </a:ln>
        </p:spPr>
      </p:pic>
      <p:sp>
        <p:nvSpPr>
          <p:cNvPr id="17" name="Shape 17"/>
          <p:cNvSpPr>
            <a:spLocks noGrp="1"/>
          </p:cNvSpPr>
          <p:nvPr>
            <p:ph type="title"/>
          </p:nvPr>
        </p:nvSpPr>
        <p:spPr>
          <a:xfrm>
            <a:off x="645889" y="2831049"/>
            <a:ext cx="3933546" cy="2484367"/>
          </a:xfrm>
          <a:prstGeom prst="rect">
            <a:avLst/>
          </a:prstGeom>
        </p:spPr>
        <p:txBody>
          <a:bodyPr lIns="49774" tIns="49774" rIns="49774" bIns="49774" anchor="t">
            <a:normAutofit/>
          </a:bodyPr>
          <a:lstStyle>
            <a:lvl1pPr algn="l">
              <a:defRPr sz="2800" b="1">
                <a:solidFill>
                  <a:srgbClr val="404040"/>
                </a:solidFill>
              </a:defRPr>
            </a:lvl1pPr>
          </a:lstStyle>
          <a:p>
            <a:r>
              <a:t>Текст заголовка</a:t>
            </a:r>
          </a:p>
        </p:txBody>
      </p:sp>
      <p:sp>
        <p:nvSpPr>
          <p:cNvPr id="6" name="Shape 18"/>
          <p:cNvSpPr>
            <a:spLocks noGrp="1"/>
          </p:cNvSpPr>
          <p:nvPr>
            <p:ph type="sldNum" sz="quarter" idx="10"/>
          </p:nvPr>
        </p:nvSpPr>
        <p:spPr/>
        <p:txBody>
          <a:bodyPr/>
          <a:lstStyle>
            <a:lvl1pPr>
              <a:defRPr/>
            </a:lvl1pPr>
          </a:lstStyle>
          <a:p>
            <a:fld id="{D7C5BE20-266C-4446-8DF0-194B8D068D31}" type="slidenum">
              <a:rPr lang="ru-RU"/>
              <a:pPr/>
              <a:t>‹#›</a:t>
            </a:fld>
            <a:endParaRPr lang="ru-RU"/>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1_Заголовок и объект">
    <p:spTree>
      <p:nvGrpSpPr>
        <p:cNvPr id="1" name=""/>
        <p:cNvGrpSpPr/>
        <p:nvPr/>
      </p:nvGrpSpPr>
      <p:grpSpPr>
        <a:xfrm>
          <a:off x="0" y="0"/>
          <a:ext cx="0" cy="0"/>
          <a:chOff x="0" y="0"/>
          <a:chExt cx="0" cy="0"/>
        </a:xfrm>
      </p:grpSpPr>
      <p:pic>
        <p:nvPicPr>
          <p:cNvPr id="4" name="image1.jpe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0680700" cy="7540625"/>
          </a:xfrm>
          <a:prstGeom prst="rect">
            <a:avLst/>
          </a:prstGeom>
          <a:noFill/>
          <a:ln w="12700">
            <a:noFill/>
            <a:miter lim="400000"/>
            <a:headEnd/>
            <a:tailEnd/>
          </a:ln>
        </p:spPr>
      </p:pic>
      <p:sp>
        <p:nvSpPr>
          <p:cNvPr id="5" name="Shape 26"/>
          <p:cNvSpPr>
            <a:spLocks noChangeArrowheads="1"/>
          </p:cNvSpPr>
          <p:nvPr/>
        </p:nvSpPr>
        <p:spPr bwMode="auto">
          <a:xfrm>
            <a:off x="517525" y="7085013"/>
            <a:ext cx="3633788" cy="252412"/>
          </a:xfrm>
          <a:prstGeom prst="rect">
            <a:avLst/>
          </a:prstGeom>
          <a:noFill/>
          <a:ln w="12700">
            <a:noFill/>
            <a:miter lim="400000"/>
            <a:headEnd/>
            <a:tailEnd/>
          </a:ln>
        </p:spPr>
        <p:txBody>
          <a:bodyPr lIns="49774" tIns="49774" rIns="49774" bIns="49774" anchor="ctr">
            <a:spAutoFit/>
          </a:bodyPr>
          <a:lstStyle/>
          <a:p>
            <a:pPr hangingPunct="0"/>
            <a:r>
              <a:rPr lang="ru-RU" sz="1000" u="sng">
                <a:solidFill>
                  <a:srgbClr val="00909B"/>
                </a:solidFill>
                <a:latin typeface="Tahoma" pitchFamily="34" charset="0"/>
                <a:cs typeface="Tahoma" pitchFamily="34" charset="0"/>
                <a:sym typeface="Tahoma" pitchFamily="34" charset="0"/>
              </a:rPr>
              <a:t>вашифинансы.рф</a:t>
            </a:r>
          </a:p>
        </p:txBody>
      </p:sp>
      <p:sp>
        <p:nvSpPr>
          <p:cNvPr id="27" name="Shape 27"/>
          <p:cNvSpPr>
            <a:spLocks noGrp="1"/>
          </p:cNvSpPr>
          <p:nvPr>
            <p:ph type="title"/>
          </p:nvPr>
        </p:nvSpPr>
        <p:spPr>
          <a:xfrm>
            <a:off x="534432" y="1115665"/>
            <a:ext cx="9619775" cy="875696"/>
          </a:xfrm>
          <a:prstGeom prst="rect">
            <a:avLst/>
          </a:prstGeom>
        </p:spPr>
        <p:txBody>
          <a:bodyPr lIns="49774" tIns="49774" rIns="49774" bIns="49774" anchor="t">
            <a:normAutofit/>
          </a:bodyPr>
          <a:lstStyle>
            <a:lvl1pPr algn="l">
              <a:defRPr sz="2000" b="1">
                <a:solidFill>
                  <a:srgbClr val="404040"/>
                </a:solidFill>
              </a:defRPr>
            </a:lvl1pPr>
          </a:lstStyle>
          <a:p>
            <a:r>
              <a:t>Текст заголовка</a:t>
            </a:r>
          </a:p>
        </p:txBody>
      </p:sp>
      <p:sp>
        <p:nvSpPr>
          <p:cNvPr id="28" name="Shape 28"/>
          <p:cNvSpPr>
            <a:spLocks noGrp="1"/>
          </p:cNvSpPr>
          <p:nvPr>
            <p:ph type="body" sz="quarter" idx="1"/>
          </p:nvPr>
        </p:nvSpPr>
        <p:spPr>
          <a:xfrm>
            <a:off x="3712471" y="1991360"/>
            <a:ext cx="6442573" cy="510636"/>
          </a:xfrm>
          <a:prstGeom prst="rect">
            <a:avLst/>
          </a:prstGeom>
        </p:spPr>
        <p:txBody>
          <a:bodyPr lIns="49774" tIns="49774" rIns="49774" bIns="49774">
            <a:normAutofit/>
          </a:bodyPr>
          <a:lstStyle>
            <a:lvl1pPr marL="0" indent="0">
              <a:spcBef>
                <a:spcPts val="300"/>
              </a:spcBef>
              <a:buSzTx/>
              <a:buFontTx/>
              <a:buNone/>
              <a:defRPr sz="1600">
                <a:solidFill>
                  <a:srgbClr val="00909B"/>
                </a:solidFill>
              </a:defRPr>
            </a:lvl1pPr>
            <a:lvl2pPr marL="663671" indent="-165917">
              <a:spcBef>
                <a:spcPts val="300"/>
              </a:spcBef>
              <a:buFontTx/>
              <a:defRPr sz="1600">
                <a:solidFill>
                  <a:srgbClr val="00909B"/>
                </a:solidFill>
              </a:defRPr>
            </a:lvl2pPr>
            <a:lvl3pPr marL="1148662" indent="-153155">
              <a:spcBef>
                <a:spcPts val="300"/>
              </a:spcBef>
              <a:buFontTx/>
              <a:defRPr sz="1600">
                <a:solidFill>
                  <a:srgbClr val="00909B"/>
                </a:solidFill>
              </a:defRPr>
            </a:lvl3pPr>
            <a:lvl4pPr marL="1674262" indent="-181001">
              <a:spcBef>
                <a:spcPts val="300"/>
              </a:spcBef>
              <a:buFontTx/>
              <a:defRPr sz="1600">
                <a:solidFill>
                  <a:srgbClr val="00909B"/>
                </a:solidFill>
              </a:defRPr>
            </a:lvl4pPr>
            <a:lvl5pPr marL="2172015" indent="-181001">
              <a:spcBef>
                <a:spcPts val="300"/>
              </a:spcBef>
              <a:buFontTx/>
              <a:defRPr sz="1600">
                <a:solidFill>
                  <a:srgbClr val="00909B"/>
                </a:solidFill>
              </a:defRPr>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6" name="Shape 29"/>
          <p:cNvSpPr>
            <a:spLocks noGrp="1"/>
          </p:cNvSpPr>
          <p:nvPr>
            <p:ph type="sldNum" sz="quarter" idx="10"/>
          </p:nvPr>
        </p:nvSpPr>
        <p:spPr>
          <a:xfrm>
            <a:off x="9921875" y="7054850"/>
            <a:ext cx="293688" cy="303213"/>
          </a:xfrm>
        </p:spPr>
        <p:txBody>
          <a:bodyPr/>
          <a:lstStyle>
            <a:lvl1pPr>
              <a:defRPr/>
            </a:lvl1pPr>
          </a:lstStyle>
          <a:p>
            <a:fld id="{BAA2C701-2519-4499-98E5-2319BFDD91EC}" type="slidenum">
              <a:rPr lang="ru-RU"/>
              <a:pPr/>
              <a:t>‹#›</a:t>
            </a:fld>
            <a:endParaRPr lang="ru-RU"/>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Заголовок и объект">
    <p:spTree>
      <p:nvGrpSpPr>
        <p:cNvPr id="1" name=""/>
        <p:cNvGrpSpPr/>
        <p:nvPr/>
      </p:nvGrpSpPr>
      <p:grpSpPr>
        <a:xfrm>
          <a:off x="0" y="0"/>
          <a:ext cx="0" cy="0"/>
          <a:chOff x="0" y="0"/>
          <a:chExt cx="0" cy="0"/>
        </a:xfrm>
      </p:grpSpPr>
      <p:pic>
        <p:nvPicPr>
          <p:cNvPr id="4" name="image1.jpe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0680700" cy="7540625"/>
          </a:xfrm>
          <a:prstGeom prst="rect">
            <a:avLst/>
          </a:prstGeom>
          <a:noFill/>
          <a:ln w="12700">
            <a:noFill/>
            <a:miter lim="400000"/>
            <a:headEnd/>
            <a:tailEnd/>
          </a:ln>
        </p:spPr>
      </p:pic>
      <p:sp>
        <p:nvSpPr>
          <p:cNvPr id="5" name="Shape 37"/>
          <p:cNvSpPr>
            <a:spLocks noChangeArrowheads="1"/>
          </p:cNvSpPr>
          <p:nvPr/>
        </p:nvSpPr>
        <p:spPr bwMode="auto">
          <a:xfrm>
            <a:off x="517525" y="7085013"/>
            <a:ext cx="3633788" cy="252412"/>
          </a:xfrm>
          <a:prstGeom prst="rect">
            <a:avLst/>
          </a:prstGeom>
          <a:noFill/>
          <a:ln w="12700">
            <a:noFill/>
            <a:miter lim="400000"/>
            <a:headEnd/>
            <a:tailEnd/>
          </a:ln>
        </p:spPr>
        <p:txBody>
          <a:bodyPr lIns="49774" tIns="49774" rIns="49774" bIns="49774" anchor="ctr">
            <a:spAutoFit/>
          </a:bodyPr>
          <a:lstStyle/>
          <a:p>
            <a:pPr hangingPunct="0"/>
            <a:r>
              <a:rPr lang="ru-RU" sz="1000" u="sng">
                <a:solidFill>
                  <a:srgbClr val="00909B"/>
                </a:solidFill>
                <a:latin typeface="Tahoma" pitchFamily="34" charset="0"/>
                <a:cs typeface="Tahoma" pitchFamily="34" charset="0"/>
                <a:sym typeface="Tahoma" pitchFamily="34" charset="0"/>
              </a:rPr>
              <a:t>вашифинансы.рф</a:t>
            </a:r>
          </a:p>
        </p:txBody>
      </p:sp>
      <p:sp>
        <p:nvSpPr>
          <p:cNvPr id="38" name="Shape 38"/>
          <p:cNvSpPr>
            <a:spLocks noGrp="1"/>
          </p:cNvSpPr>
          <p:nvPr>
            <p:ph type="title"/>
          </p:nvPr>
        </p:nvSpPr>
        <p:spPr>
          <a:xfrm>
            <a:off x="534432" y="1115665"/>
            <a:ext cx="9619775" cy="875696"/>
          </a:xfrm>
          <a:prstGeom prst="rect">
            <a:avLst/>
          </a:prstGeom>
        </p:spPr>
        <p:txBody>
          <a:bodyPr lIns="49774" tIns="49774" rIns="49774" bIns="49774" anchor="t">
            <a:normAutofit/>
          </a:bodyPr>
          <a:lstStyle>
            <a:lvl1pPr algn="l">
              <a:defRPr sz="2000" b="1">
                <a:solidFill>
                  <a:srgbClr val="404040"/>
                </a:solidFill>
              </a:defRPr>
            </a:lvl1pPr>
          </a:lstStyle>
          <a:p>
            <a:r>
              <a:t>Текст заголовка</a:t>
            </a:r>
          </a:p>
        </p:txBody>
      </p:sp>
      <p:sp>
        <p:nvSpPr>
          <p:cNvPr id="39" name="Shape 39"/>
          <p:cNvSpPr>
            <a:spLocks noGrp="1"/>
          </p:cNvSpPr>
          <p:nvPr>
            <p:ph type="body" idx="1"/>
          </p:nvPr>
        </p:nvSpPr>
        <p:spPr>
          <a:xfrm>
            <a:off x="534432" y="2501993"/>
            <a:ext cx="9619775" cy="4225909"/>
          </a:xfrm>
          <a:prstGeom prst="rect">
            <a:avLst/>
          </a:prstGeom>
        </p:spPr>
        <p:txBody>
          <a:bodyPr lIns="49774" tIns="49774" rIns="49774" bIns="49774">
            <a:normAutofit/>
          </a:bodyPr>
          <a:lstStyle>
            <a:lvl1pPr marL="169862" indent="-169862">
              <a:spcBef>
                <a:spcPts val="200"/>
              </a:spcBef>
              <a:buClr>
                <a:srgbClr val="00909B"/>
              </a:buClr>
              <a:defRPr sz="1200">
                <a:solidFill>
                  <a:srgbClr val="404040"/>
                </a:solidFill>
              </a:defRPr>
            </a:lvl1pPr>
            <a:lvl2pPr marL="622192" indent="-124438">
              <a:spcBef>
                <a:spcPts val="200"/>
              </a:spcBef>
              <a:buClr>
                <a:srgbClr val="00909B"/>
              </a:buClr>
              <a:defRPr sz="1200">
                <a:solidFill>
                  <a:srgbClr val="404040"/>
                </a:solidFill>
              </a:defRPr>
            </a:lvl2pPr>
            <a:lvl3pPr marL="1110373" indent="-114866">
              <a:spcBef>
                <a:spcPts val="200"/>
              </a:spcBef>
              <a:buClr>
                <a:srgbClr val="00909B"/>
              </a:buClr>
              <a:defRPr sz="1200">
                <a:solidFill>
                  <a:srgbClr val="404040"/>
                </a:solidFill>
              </a:defRPr>
            </a:lvl3pPr>
            <a:lvl4pPr marL="1629012" indent="-135751">
              <a:spcBef>
                <a:spcPts val="200"/>
              </a:spcBef>
              <a:buClr>
                <a:srgbClr val="00909B"/>
              </a:buClr>
              <a:defRPr sz="1200">
                <a:solidFill>
                  <a:srgbClr val="404040"/>
                </a:solidFill>
              </a:defRPr>
            </a:lvl4pPr>
            <a:lvl5pPr marL="2126765" indent="-135751">
              <a:spcBef>
                <a:spcPts val="200"/>
              </a:spcBef>
              <a:buClr>
                <a:srgbClr val="00909B"/>
              </a:buClr>
              <a:defRPr sz="1200">
                <a:solidFill>
                  <a:srgbClr val="404040"/>
                </a:solidFill>
              </a:defRPr>
            </a:lvl5pPr>
          </a:lstStyle>
          <a:p>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6" name="Shape 40"/>
          <p:cNvSpPr>
            <a:spLocks noGrp="1"/>
          </p:cNvSpPr>
          <p:nvPr>
            <p:ph type="sldNum" sz="quarter" idx="10"/>
          </p:nvPr>
        </p:nvSpPr>
        <p:spPr>
          <a:xfrm>
            <a:off x="9921875" y="7054850"/>
            <a:ext cx="293688" cy="303213"/>
          </a:xfrm>
        </p:spPr>
        <p:txBody>
          <a:bodyPr/>
          <a:lstStyle>
            <a:lvl1pPr>
              <a:defRPr/>
            </a:lvl1pPr>
          </a:lstStyle>
          <a:p>
            <a:fld id="{64DDCFB0-33A8-430C-BC52-69BE6A2FD9D5}" type="slidenum">
              <a:rPr lang="ru-RU"/>
              <a:pPr/>
              <a:t>‹#›</a:t>
            </a:fld>
            <a:endParaRPr lang="ru-RU"/>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Заголовок раздела">
    <p:spTree>
      <p:nvGrpSpPr>
        <p:cNvPr id="1" name=""/>
        <p:cNvGrpSpPr/>
        <p:nvPr/>
      </p:nvGrpSpPr>
      <p:grpSpPr>
        <a:xfrm>
          <a:off x="0" y="0"/>
          <a:ext cx="0" cy="0"/>
          <a:chOff x="0" y="0"/>
          <a:chExt cx="0" cy="0"/>
        </a:xfrm>
      </p:grpSpPr>
      <p:pic>
        <p:nvPicPr>
          <p:cNvPr id="3" name="image1.jpe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0680700" cy="7540625"/>
          </a:xfrm>
          <a:prstGeom prst="rect">
            <a:avLst/>
          </a:prstGeom>
          <a:noFill/>
          <a:ln w="12700">
            <a:noFill/>
            <a:miter lim="400000"/>
            <a:headEnd/>
            <a:tailEnd/>
          </a:ln>
        </p:spPr>
      </p:pic>
      <p:sp>
        <p:nvSpPr>
          <p:cNvPr id="4" name="Shape 60"/>
          <p:cNvSpPr>
            <a:spLocks noChangeArrowheads="1"/>
          </p:cNvSpPr>
          <p:nvPr/>
        </p:nvSpPr>
        <p:spPr bwMode="auto">
          <a:xfrm>
            <a:off x="517525" y="7085013"/>
            <a:ext cx="3633788" cy="252412"/>
          </a:xfrm>
          <a:prstGeom prst="rect">
            <a:avLst/>
          </a:prstGeom>
          <a:noFill/>
          <a:ln w="12700">
            <a:noFill/>
            <a:miter lim="400000"/>
            <a:headEnd/>
            <a:tailEnd/>
          </a:ln>
        </p:spPr>
        <p:txBody>
          <a:bodyPr lIns="49774" tIns="49774" rIns="49774" bIns="49774" anchor="ctr">
            <a:spAutoFit/>
          </a:bodyPr>
          <a:lstStyle/>
          <a:p>
            <a:pPr hangingPunct="0"/>
            <a:r>
              <a:rPr lang="ru-RU" sz="1000" u="sng">
                <a:solidFill>
                  <a:srgbClr val="00909B"/>
                </a:solidFill>
                <a:latin typeface="Tahoma" pitchFamily="34" charset="0"/>
                <a:cs typeface="Tahoma" pitchFamily="34" charset="0"/>
                <a:sym typeface="Tahoma" pitchFamily="34" charset="0"/>
              </a:rPr>
              <a:t>вашифинансы.рф</a:t>
            </a:r>
          </a:p>
        </p:txBody>
      </p:sp>
      <p:pic>
        <p:nvPicPr>
          <p:cNvPr id="5" name="image3.jpe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10680700" cy="7540625"/>
          </a:xfrm>
          <a:prstGeom prst="rect">
            <a:avLst/>
          </a:prstGeom>
          <a:noFill/>
          <a:ln w="12700">
            <a:noFill/>
            <a:miter lim="400000"/>
            <a:headEnd/>
            <a:tailEnd/>
          </a:ln>
        </p:spPr>
      </p:pic>
      <p:sp>
        <p:nvSpPr>
          <p:cNvPr id="62" name="Shape 62"/>
          <p:cNvSpPr>
            <a:spLocks noGrp="1"/>
          </p:cNvSpPr>
          <p:nvPr>
            <p:ph type="title"/>
          </p:nvPr>
        </p:nvSpPr>
        <p:spPr>
          <a:xfrm>
            <a:off x="3091293" y="3150672"/>
            <a:ext cx="6060142" cy="1800470"/>
          </a:xfrm>
          <a:prstGeom prst="rect">
            <a:avLst/>
          </a:prstGeom>
        </p:spPr>
        <p:txBody>
          <a:bodyPr lIns="49774" tIns="49774" rIns="49774" bIns="49774" anchor="t">
            <a:normAutofit/>
          </a:bodyPr>
          <a:lstStyle>
            <a:lvl1pPr algn="l">
              <a:defRPr sz="4000" b="1" cap="all">
                <a:solidFill>
                  <a:srgbClr val="00909B"/>
                </a:solidFill>
              </a:defRPr>
            </a:lvl1pPr>
          </a:lstStyle>
          <a:p>
            <a:r>
              <a:t>Текст заголовка</a:t>
            </a:r>
          </a:p>
        </p:txBody>
      </p:sp>
      <p:sp>
        <p:nvSpPr>
          <p:cNvPr id="6" name="Shape 63"/>
          <p:cNvSpPr>
            <a:spLocks noGrp="1"/>
          </p:cNvSpPr>
          <p:nvPr>
            <p:ph type="sldNum" sz="quarter" idx="10"/>
          </p:nvPr>
        </p:nvSpPr>
        <p:spPr/>
        <p:txBody>
          <a:bodyPr/>
          <a:lstStyle>
            <a:lvl1pPr>
              <a:defRPr/>
            </a:lvl1pPr>
          </a:lstStyle>
          <a:p>
            <a:fld id="{2DFF5125-DBDD-4BD1-B9AD-95EF82A31C61}" type="slidenum">
              <a:rPr lang="ru-RU"/>
              <a:pPr/>
              <a:t>‹#›</a:t>
            </a:fld>
            <a:endParaRPr lang="ru-RU"/>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1_Заголовок раздела">
    <p:spTree>
      <p:nvGrpSpPr>
        <p:cNvPr id="1" name=""/>
        <p:cNvGrpSpPr/>
        <p:nvPr/>
      </p:nvGrpSpPr>
      <p:grpSpPr>
        <a:xfrm>
          <a:off x="0" y="0"/>
          <a:ext cx="0" cy="0"/>
          <a:chOff x="0" y="0"/>
          <a:chExt cx="0" cy="0"/>
        </a:xfrm>
      </p:grpSpPr>
      <p:sp>
        <p:nvSpPr>
          <p:cNvPr id="2" name="Shape 7"/>
          <p:cNvSpPr>
            <a:spLocks noGrp="1"/>
          </p:cNvSpPr>
          <p:nvPr>
            <p:ph type="sldNum" sz="quarter" idx="10"/>
          </p:nvPr>
        </p:nvSpPr>
        <p:spPr>
          <a:ln/>
        </p:spPr>
        <p:txBody>
          <a:bodyPr/>
          <a:lstStyle>
            <a:lvl1pPr>
              <a:defRPr/>
            </a:lvl1pPr>
          </a:lstStyle>
          <a:p>
            <a:fld id="{3471EF2D-D791-4FB8-8FA8-BDAC97BD61AB}" type="slidenum">
              <a:rPr lang="ru-RU"/>
              <a:pPr/>
              <a:t>‹#›</a:t>
            </a:fld>
            <a:endParaRPr lang="ru-RU"/>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6" name="image1.jpeg"/>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0" y="0"/>
            <a:ext cx="10680700" cy="7540625"/>
          </a:xfrm>
          <a:prstGeom prst="rect">
            <a:avLst/>
          </a:prstGeom>
          <a:noFill/>
          <a:ln w="12700">
            <a:noFill/>
            <a:miter lim="400000"/>
            <a:headEnd/>
            <a:tailEnd/>
          </a:ln>
        </p:spPr>
      </p:pic>
      <p:sp>
        <p:nvSpPr>
          <p:cNvPr id="1027" name="Shape 3"/>
          <p:cNvSpPr>
            <a:spLocks noChangeArrowheads="1"/>
          </p:cNvSpPr>
          <p:nvPr/>
        </p:nvSpPr>
        <p:spPr bwMode="auto">
          <a:xfrm>
            <a:off x="517525" y="7085013"/>
            <a:ext cx="3633788" cy="252412"/>
          </a:xfrm>
          <a:prstGeom prst="rect">
            <a:avLst/>
          </a:prstGeom>
          <a:noFill/>
          <a:ln w="12700">
            <a:noFill/>
            <a:miter lim="400000"/>
            <a:headEnd/>
            <a:tailEnd/>
          </a:ln>
        </p:spPr>
        <p:txBody>
          <a:bodyPr lIns="49774" tIns="49774" rIns="49774" bIns="49774" anchor="ctr">
            <a:spAutoFit/>
          </a:bodyPr>
          <a:lstStyle/>
          <a:p>
            <a:pPr hangingPunct="0"/>
            <a:r>
              <a:rPr lang="ru-RU" sz="1000" u="sng">
                <a:solidFill>
                  <a:srgbClr val="00909B"/>
                </a:solidFill>
                <a:latin typeface="Tahoma" pitchFamily="34" charset="0"/>
                <a:cs typeface="Tahoma" pitchFamily="34" charset="0"/>
                <a:sym typeface="Tahoma" pitchFamily="34" charset="0"/>
              </a:rPr>
              <a:t>вашифинансы.рф</a:t>
            </a:r>
          </a:p>
        </p:txBody>
      </p:sp>
      <p:pic>
        <p:nvPicPr>
          <p:cNvPr id="1028" name="image4.jpeg"/>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0" y="0"/>
            <a:ext cx="10688638" cy="7550150"/>
          </a:xfrm>
          <a:prstGeom prst="rect">
            <a:avLst/>
          </a:prstGeom>
          <a:noFill/>
          <a:ln w="12700">
            <a:noFill/>
            <a:miter lim="400000"/>
            <a:headEnd/>
            <a:tailEnd/>
          </a:ln>
        </p:spPr>
      </p:pic>
      <p:sp>
        <p:nvSpPr>
          <p:cNvPr id="1029" name="Shape 5"/>
          <p:cNvSpPr>
            <a:spLocks noGrp="1"/>
          </p:cNvSpPr>
          <p:nvPr>
            <p:ph type="title"/>
          </p:nvPr>
        </p:nvSpPr>
        <p:spPr bwMode="auto">
          <a:xfrm>
            <a:off x="533400" y="101600"/>
            <a:ext cx="9613900" cy="1662113"/>
          </a:xfrm>
          <a:prstGeom prst="rect">
            <a:avLst/>
          </a:prstGeom>
          <a:noFill/>
          <a:ln w="12700">
            <a:noFill/>
            <a:miter lim="400000"/>
            <a:headEnd/>
            <a:tailEnd/>
          </a:ln>
        </p:spPr>
        <p:txBody>
          <a:bodyPr vert="horz" wrap="square" lIns="45719" tIns="45720" rIns="45719" bIns="45720" numCol="1" anchor="ctr" anchorCtr="0" compatLnSpc="1">
            <a:prstTxWarp prst="textNoShape">
              <a:avLst/>
            </a:prstTxWarp>
          </a:bodyPr>
          <a:lstStyle/>
          <a:p>
            <a:pPr lvl="0"/>
            <a:r>
              <a:rPr lang="ru-RU" smtClean="0">
                <a:sym typeface="Tahoma" pitchFamily="34" charset="0"/>
              </a:rPr>
              <a:t>Текст заголовка</a:t>
            </a:r>
          </a:p>
        </p:txBody>
      </p:sp>
      <p:sp>
        <p:nvSpPr>
          <p:cNvPr id="1030" name="Shape 6"/>
          <p:cNvSpPr>
            <a:spLocks noGrp="1"/>
          </p:cNvSpPr>
          <p:nvPr>
            <p:ph type="body" idx="1"/>
          </p:nvPr>
        </p:nvSpPr>
        <p:spPr bwMode="auto">
          <a:xfrm>
            <a:off x="533400" y="1763713"/>
            <a:ext cx="9613900" cy="5792787"/>
          </a:xfrm>
          <a:prstGeom prst="rect">
            <a:avLst/>
          </a:prstGeom>
          <a:noFill/>
          <a:ln w="12700">
            <a:noFill/>
            <a:miter lim="400000"/>
            <a:headEnd/>
            <a:tailEnd/>
          </a:ln>
        </p:spPr>
        <p:txBody>
          <a:bodyPr vert="horz" wrap="square" lIns="45719" tIns="45720" rIns="45719" bIns="45720" numCol="1" anchor="t" anchorCtr="0" compatLnSpc="1">
            <a:prstTxWarp prst="textNoShape">
              <a:avLst/>
            </a:prstTxWarp>
          </a:bodyPr>
          <a:lstStyle/>
          <a:p>
            <a:pPr lvl="0"/>
            <a:r>
              <a:rPr lang="ru-RU" smtClean="0">
                <a:sym typeface="Tahoma" pitchFamily="34" charset="0"/>
              </a:rPr>
              <a:t>Уровень текста 1</a:t>
            </a:r>
          </a:p>
          <a:p>
            <a:pPr lvl="1"/>
            <a:r>
              <a:rPr lang="ru-RU" smtClean="0">
                <a:sym typeface="Tahoma" pitchFamily="34" charset="0"/>
              </a:rPr>
              <a:t>Уровень текста 2</a:t>
            </a:r>
          </a:p>
          <a:p>
            <a:pPr lvl="2"/>
            <a:r>
              <a:rPr lang="ru-RU" smtClean="0">
                <a:sym typeface="Tahoma" pitchFamily="34" charset="0"/>
              </a:rPr>
              <a:t>Уровень текста 3</a:t>
            </a:r>
          </a:p>
          <a:p>
            <a:pPr lvl="3"/>
            <a:r>
              <a:rPr lang="ru-RU" smtClean="0">
                <a:sym typeface="Tahoma" pitchFamily="34" charset="0"/>
              </a:rPr>
              <a:t>Уровень текста 4</a:t>
            </a:r>
          </a:p>
          <a:p>
            <a:pPr lvl="4"/>
            <a:r>
              <a:rPr lang="ru-RU" smtClean="0">
                <a:sym typeface="Tahoma" pitchFamily="34" charset="0"/>
              </a:rPr>
              <a:t>Уровень текста 5</a:t>
            </a:r>
          </a:p>
        </p:txBody>
      </p:sp>
      <p:sp>
        <p:nvSpPr>
          <p:cNvPr id="1031" name="Shape 7"/>
          <p:cNvSpPr>
            <a:spLocks noGrp="1"/>
          </p:cNvSpPr>
          <p:nvPr>
            <p:ph type="sldNum" sz="quarter" idx="2"/>
          </p:nvPr>
        </p:nvSpPr>
        <p:spPr bwMode="auto">
          <a:xfrm>
            <a:off x="5162550" y="6800850"/>
            <a:ext cx="2492375" cy="406400"/>
          </a:xfrm>
          <a:prstGeom prst="rect">
            <a:avLst/>
          </a:prstGeom>
          <a:noFill/>
          <a:ln w="12700">
            <a:noFill/>
            <a:miter lim="400000"/>
            <a:headEnd/>
            <a:tailEnd/>
          </a:ln>
        </p:spPr>
        <p:txBody>
          <a:bodyPr vert="horz" wrap="none" lIns="49774" tIns="49774" rIns="49774" bIns="49774" numCol="1" anchor="ctr" anchorCtr="0" compatLnSpc="1">
            <a:prstTxWarp prst="textNoShape">
              <a:avLst/>
            </a:prstTxWarp>
            <a:spAutoFit/>
          </a:bodyPr>
          <a:lstStyle>
            <a:lvl1pPr algn="r" hangingPunct="0">
              <a:defRPr sz="1300">
                <a:solidFill>
                  <a:srgbClr val="00909B"/>
                </a:solidFill>
                <a:latin typeface="Tahoma" pitchFamily="34" charset="0"/>
                <a:cs typeface="Tahoma" pitchFamily="34" charset="0"/>
                <a:sym typeface="Tahoma" pitchFamily="34" charset="0"/>
              </a:defRPr>
            </a:lvl1pPr>
          </a:lstStyle>
          <a:p>
            <a:fld id="{B20C22F4-A635-45FB-B3F3-236DEF63950F}"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3" r:id="rId5"/>
  </p:sldLayoutIdLst>
  <p:transition spd="med"/>
  <p:hf hdr="0" dt="0"/>
  <p:txStyles>
    <p:titleStyle>
      <a:lvl1pPr algn="ctr" defTabSz="496888" rtl="0" eaLnBrk="0" fontAlgn="base" hangingPunct="0">
        <a:spcBef>
          <a:spcPct val="0"/>
        </a:spcBef>
        <a:spcAft>
          <a:spcPct val="0"/>
        </a:spcAft>
        <a:defRPr sz="4800">
          <a:solidFill>
            <a:srgbClr val="000000"/>
          </a:solidFill>
          <a:latin typeface="Tahoma"/>
          <a:ea typeface="Tahoma"/>
          <a:cs typeface="Tahoma"/>
          <a:sym typeface="Tahoma" pitchFamily="34" charset="0"/>
        </a:defRPr>
      </a:lvl1pPr>
      <a:lvl2pPr algn="ctr" defTabSz="496888" rtl="0" eaLnBrk="0" fontAlgn="base" hangingPunct="0">
        <a:spcBef>
          <a:spcPct val="0"/>
        </a:spcBef>
        <a:spcAft>
          <a:spcPct val="0"/>
        </a:spcAft>
        <a:defRPr sz="4800">
          <a:solidFill>
            <a:srgbClr val="000000"/>
          </a:solidFill>
          <a:latin typeface="Tahoma"/>
          <a:ea typeface="Tahoma"/>
          <a:cs typeface="Tahoma"/>
          <a:sym typeface="Tahoma" pitchFamily="34" charset="0"/>
        </a:defRPr>
      </a:lvl2pPr>
      <a:lvl3pPr algn="ctr" defTabSz="496888" rtl="0" eaLnBrk="0" fontAlgn="base" hangingPunct="0">
        <a:spcBef>
          <a:spcPct val="0"/>
        </a:spcBef>
        <a:spcAft>
          <a:spcPct val="0"/>
        </a:spcAft>
        <a:defRPr sz="4800">
          <a:solidFill>
            <a:srgbClr val="000000"/>
          </a:solidFill>
          <a:latin typeface="Tahoma"/>
          <a:ea typeface="Tahoma"/>
          <a:cs typeface="Tahoma"/>
          <a:sym typeface="Tahoma" pitchFamily="34" charset="0"/>
        </a:defRPr>
      </a:lvl3pPr>
      <a:lvl4pPr algn="ctr" defTabSz="496888" rtl="0" eaLnBrk="0" fontAlgn="base" hangingPunct="0">
        <a:spcBef>
          <a:spcPct val="0"/>
        </a:spcBef>
        <a:spcAft>
          <a:spcPct val="0"/>
        </a:spcAft>
        <a:defRPr sz="4800">
          <a:solidFill>
            <a:srgbClr val="000000"/>
          </a:solidFill>
          <a:latin typeface="Tahoma"/>
          <a:ea typeface="Tahoma"/>
          <a:cs typeface="Tahoma"/>
          <a:sym typeface="Tahoma" pitchFamily="34" charset="0"/>
        </a:defRPr>
      </a:lvl4pPr>
      <a:lvl5pPr algn="ctr" defTabSz="496888" rtl="0" eaLnBrk="0" fontAlgn="base" hangingPunct="0">
        <a:spcBef>
          <a:spcPct val="0"/>
        </a:spcBef>
        <a:spcAft>
          <a:spcPct val="0"/>
        </a:spcAft>
        <a:defRPr sz="4800">
          <a:solidFill>
            <a:srgbClr val="000000"/>
          </a:solidFill>
          <a:latin typeface="Tahoma"/>
          <a:ea typeface="Tahoma"/>
          <a:cs typeface="Tahoma"/>
          <a:sym typeface="Tahoma" pitchFamily="34" charset="0"/>
        </a:defRPr>
      </a:lvl5pPr>
      <a:lvl6pPr marL="0" marR="0" indent="0" algn="ctr" defTabSz="497754" rtl="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Tahoma"/>
          <a:ea typeface="Tahoma"/>
          <a:cs typeface="Tahoma"/>
          <a:sym typeface="Tahoma"/>
        </a:defRPr>
      </a:lvl6pPr>
      <a:lvl7pPr marL="0" marR="0" indent="0" algn="ctr" defTabSz="497754" rtl="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Tahoma"/>
          <a:ea typeface="Tahoma"/>
          <a:cs typeface="Tahoma"/>
          <a:sym typeface="Tahoma"/>
        </a:defRPr>
      </a:lvl7pPr>
      <a:lvl8pPr marL="0" marR="0" indent="0" algn="ctr" defTabSz="497754" rtl="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Tahoma"/>
          <a:ea typeface="Tahoma"/>
          <a:cs typeface="Tahoma"/>
          <a:sym typeface="Tahoma"/>
        </a:defRPr>
      </a:lvl8pPr>
      <a:lvl9pPr marL="0" marR="0" indent="0" algn="ctr" defTabSz="497754" rtl="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Tahoma"/>
          <a:ea typeface="Tahoma"/>
          <a:cs typeface="Tahoma"/>
          <a:sym typeface="Tahoma"/>
        </a:defRPr>
      </a:lvl9pPr>
    </p:titleStyle>
    <p:bodyStyle>
      <a:lvl1pPr marL="373063" indent="-373063" algn="l" defTabSz="496888" rtl="0" eaLnBrk="0" fontAlgn="base" hangingPunct="0">
        <a:spcBef>
          <a:spcPts val="800"/>
        </a:spcBef>
        <a:spcAft>
          <a:spcPct val="0"/>
        </a:spcAft>
        <a:buSzPct val="100000"/>
        <a:buFont typeface="Arial" charset="0"/>
        <a:buChar char="•"/>
        <a:defRPr sz="3500">
          <a:solidFill>
            <a:srgbClr val="000000"/>
          </a:solidFill>
          <a:latin typeface="Tahoma"/>
          <a:ea typeface="Tahoma"/>
          <a:cs typeface="Tahoma"/>
          <a:sym typeface="Tahoma" pitchFamily="34" charset="0"/>
        </a:defRPr>
      </a:lvl1pPr>
      <a:lvl2pPr marL="860425" indent="-361950" algn="l" defTabSz="496888" rtl="0" eaLnBrk="0" fontAlgn="base" hangingPunct="0">
        <a:spcBef>
          <a:spcPts val="800"/>
        </a:spcBef>
        <a:spcAft>
          <a:spcPct val="0"/>
        </a:spcAft>
        <a:buSzPct val="100000"/>
        <a:buFont typeface="Arial" charset="0"/>
        <a:buChar char="–"/>
        <a:defRPr sz="3500">
          <a:solidFill>
            <a:srgbClr val="000000"/>
          </a:solidFill>
          <a:latin typeface="Tahoma"/>
          <a:ea typeface="Tahoma"/>
          <a:cs typeface="Tahoma"/>
          <a:sym typeface="Tahoma" pitchFamily="34" charset="0"/>
        </a:defRPr>
      </a:lvl2pPr>
      <a:lvl3pPr marL="1330325" indent="-334963" algn="l" defTabSz="496888" rtl="0" eaLnBrk="0" fontAlgn="base" hangingPunct="0">
        <a:spcBef>
          <a:spcPts val="800"/>
        </a:spcBef>
        <a:spcAft>
          <a:spcPct val="0"/>
        </a:spcAft>
        <a:buSzPct val="100000"/>
        <a:buFont typeface="Arial" charset="0"/>
        <a:buChar char="•"/>
        <a:defRPr sz="3500">
          <a:solidFill>
            <a:srgbClr val="000000"/>
          </a:solidFill>
          <a:latin typeface="Tahoma"/>
          <a:ea typeface="Tahoma"/>
          <a:cs typeface="Tahoma"/>
          <a:sym typeface="Tahoma" pitchFamily="34" charset="0"/>
        </a:defRPr>
      </a:lvl3pPr>
      <a:lvl4pPr marL="1889125" indent="-395288" algn="l" defTabSz="496888" rtl="0" eaLnBrk="0" fontAlgn="base" hangingPunct="0">
        <a:spcBef>
          <a:spcPts val="800"/>
        </a:spcBef>
        <a:spcAft>
          <a:spcPct val="0"/>
        </a:spcAft>
        <a:buSzPct val="100000"/>
        <a:buFont typeface="Arial" charset="0"/>
        <a:buChar char="–"/>
        <a:defRPr sz="3500">
          <a:solidFill>
            <a:srgbClr val="000000"/>
          </a:solidFill>
          <a:latin typeface="Tahoma"/>
          <a:ea typeface="Tahoma"/>
          <a:cs typeface="Tahoma"/>
          <a:sym typeface="Tahoma" pitchFamily="34" charset="0"/>
        </a:defRPr>
      </a:lvl4pPr>
      <a:lvl5pPr marL="2386013" indent="-395288" algn="l" defTabSz="496888" rtl="0" eaLnBrk="0" fontAlgn="base" hangingPunct="0">
        <a:spcBef>
          <a:spcPts val="800"/>
        </a:spcBef>
        <a:spcAft>
          <a:spcPct val="0"/>
        </a:spcAft>
        <a:buSzPct val="100000"/>
        <a:buFont typeface="Arial" charset="0"/>
        <a:buChar char="»"/>
        <a:defRPr sz="3500">
          <a:solidFill>
            <a:srgbClr val="000000"/>
          </a:solidFill>
          <a:latin typeface="Tahoma"/>
          <a:ea typeface="Tahoma"/>
          <a:cs typeface="Tahoma"/>
          <a:sym typeface="Tahoma" pitchFamily="34" charset="0"/>
        </a:defRPr>
      </a:lvl5pPr>
      <a:lvl6pPr marL="2884708" marR="0" indent="-395940" algn="l" defTabSz="497754" rtl="0" latinLnBrk="0">
        <a:lnSpc>
          <a:spcPct val="100000"/>
        </a:lnSpc>
        <a:spcBef>
          <a:spcPts val="800"/>
        </a:spcBef>
        <a:spcAft>
          <a:spcPts val="0"/>
        </a:spcAft>
        <a:buClrTx/>
        <a:buSzPct val="100000"/>
        <a:buFont typeface="Arial"/>
        <a:buChar char="•"/>
        <a:tabLst/>
        <a:defRPr sz="3500" b="0" i="0" u="none" strike="noStrike" cap="none" spc="0" baseline="0">
          <a:ln>
            <a:noFill/>
          </a:ln>
          <a:solidFill>
            <a:srgbClr val="000000"/>
          </a:solidFill>
          <a:uFillTx/>
          <a:latin typeface="Tahoma"/>
          <a:ea typeface="Tahoma"/>
          <a:cs typeface="Tahoma"/>
          <a:sym typeface="Tahoma"/>
        </a:defRPr>
      </a:lvl6pPr>
      <a:lvl7pPr marL="3382462" marR="0" indent="-395940" algn="l" defTabSz="497754" rtl="0" latinLnBrk="0">
        <a:lnSpc>
          <a:spcPct val="100000"/>
        </a:lnSpc>
        <a:spcBef>
          <a:spcPts val="800"/>
        </a:spcBef>
        <a:spcAft>
          <a:spcPts val="0"/>
        </a:spcAft>
        <a:buClrTx/>
        <a:buSzPct val="100000"/>
        <a:buFont typeface="Arial"/>
        <a:buChar char="•"/>
        <a:tabLst/>
        <a:defRPr sz="3500" b="0" i="0" u="none" strike="noStrike" cap="none" spc="0" baseline="0">
          <a:ln>
            <a:noFill/>
          </a:ln>
          <a:solidFill>
            <a:srgbClr val="000000"/>
          </a:solidFill>
          <a:uFillTx/>
          <a:latin typeface="Tahoma"/>
          <a:ea typeface="Tahoma"/>
          <a:cs typeface="Tahoma"/>
          <a:sym typeface="Tahoma"/>
        </a:defRPr>
      </a:lvl7pPr>
      <a:lvl8pPr marL="3880215" marR="0" indent="-395940" algn="l" defTabSz="497754" rtl="0" latinLnBrk="0">
        <a:lnSpc>
          <a:spcPct val="100000"/>
        </a:lnSpc>
        <a:spcBef>
          <a:spcPts val="800"/>
        </a:spcBef>
        <a:spcAft>
          <a:spcPts val="0"/>
        </a:spcAft>
        <a:buClrTx/>
        <a:buSzPct val="100000"/>
        <a:buFont typeface="Arial"/>
        <a:buChar char="•"/>
        <a:tabLst/>
        <a:defRPr sz="3500" b="0" i="0" u="none" strike="noStrike" cap="none" spc="0" baseline="0">
          <a:ln>
            <a:noFill/>
          </a:ln>
          <a:solidFill>
            <a:srgbClr val="000000"/>
          </a:solidFill>
          <a:uFillTx/>
          <a:latin typeface="Tahoma"/>
          <a:ea typeface="Tahoma"/>
          <a:cs typeface="Tahoma"/>
          <a:sym typeface="Tahoma"/>
        </a:defRPr>
      </a:lvl8pPr>
      <a:lvl9pPr marL="4377969" marR="0" indent="-395940" algn="l" defTabSz="497754" rtl="0" latinLnBrk="0">
        <a:lnSpc>
          <a:spcPct val="100000"/>
        </a:lnSpc>
        <a:spcBef>
          <a:spcPts val="800"/>
        </a:spcBef>
        <a:spcAft>
          <a:spcPts val="0"/>
        </a:spcAft>
        <a:buClrTx/>
        <a:buSzPct val="100000"/>
        <a:buFont typeface="Arial"/>
        <a:buChar char="•"/>
        <a:tabLst/>
        <a:defRPr sz="3500" b="0" i="0" u="none" strike="noStrike" cap="none" spc="0" baseline="0">
          <a:ln>
            <a:noFill/>
          </a:ln>
          <a:solidFill>
            <a:srgbClr val="000000"/>
          </a:solidFill>
          <a:uFillTx/>
          <a:latin typeface="Tahoma"/>
          <a:ea typeface="Tahoma"/>
          <a:cs typeface="Tahoma"/>
          <a:sym typeface="Tahoma"/>
        </a:defRPr>
      </a:lvl9pPr>
    </p:bodyStyle>
    <p:otherStyle>
      <a:lvl1pPr marL="0" marR="0" indent="0" algn="r" defTabSz="497754"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Tahoma"/>
        </a:defRPr>
      </a:lvl1pPr>
      <a:lvl2pPr marL="0" marR="0" indent="497754" algn="r" defTabSz="497754"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Tahoma"/>
        </a:defRPr>
      </a:lvl2pPr>
      <a:lvl3pPr marL="0" marR="0" indent="995506" algn="r" defTabSz="497754"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Tahoma"/>
        </a:defRPr>
      </a:lvl3pPr>
      <a:lvl4pPr marL="0" marR="0" indent="1493260" algn="r" defTabSz="497754"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Tahoma"/>
        </a:defRPr>
      </a:lvl4pPr>
      <a:lvl5pPr marL="0" marR="0" indent="1991014" algn="r" defTabSz="497754"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Tahoma"/>
        </a:defRPr>
      </a:lvl5pPr>
      <a:lvl6pPr marL="0" marR="0" indent="2488768" algn="r" defTabSz="497754"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Tahoma"/>
        </a:defRPr>
      </a:lvl6pPr>
      <a:lvl7pPr marL="0" marR="0" indent="2986521" algn="r" defTabSz="497754"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Tahoma"/>
        </a:defRPr>
      </a:lvl7pPr>
      <a:lvl8pPr marL="0" marR="0" indent="3484274" algn="r" defTabSz="497754"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Tahoma"/>
        </a:defRPr>
      </a:lvl8pPr>
      <a:lvl9pPr marL="0" marR="0" indent="3982029" algn="r" defTabSz="497754"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Tahom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hape 79"/>
          <p:cNvSpPr>
            <a:spLocks noGrp="1"/>
          </p:cNvSpPr>
          <p:nvPr>
            <p:ph type="title"/>
          </p:nvPr>
        </p:nvSpPr>
        <p:spPr>
          <a:xfrm>
            <a:off x="636588" y="2765425"/>
            <a:ext cx="4559746" cy="2520950"/>
          </a:xfrm>
        </p:spPr>
        <p:txBody>
          <a:bodyPr>
            <a:normAutofit fontScale="90000"/>
          </a:bodyPr>
          <a:lstStyle/>
          <a:p>
            <a:pPr eaLnBrk="1" hangingPunct="1"/>
            <a:r>
              <a:rPr lang="ru-RU" sz="2600" dirty="0" smtClean="0">
                <a:latin typeface="Tahoma" pitchFamily="34" charset="0"/>
                <a:cs typeface="Tahoma" pitchFamily="34" charset="0"/>
              </a:rPr>
              <a:t/>
            </a:r>
            <a:br>
              <a:rPr lang="ru-RU" sz="2600" dirty="0" smtClean="0">
                <a:latin typeface="Tahoma" pitchFamily="34" charset="0"/>
                <a:cs typeface="Tahoma" pitchFamily="34" charset="0"/>
              </a:rPr>
            </a:br>
            <a:r>
              <a:rPr lang="ru-RU" sz="3200" dirty="0" smtClean="0">
                <a:latin typeface="Tahoma" pitchFamily="34" charset="0"/>
                <a:cs typeface="Tahoma" pitchFamily="34" charset="0"/>
              </a:rPr>
              <a:t>УСЛУГИ ФИНАНСОВЫХ</a:t>
            </a:r>
            <a:r>
              <a:rPr lang="ru-RU" sz="3200" dirty="0" smtClean="0">
                <a:solidFill>
                  <a:schemeClr val="tx1">
                    <a:lumMod val="75000"/>
                    <a:lumOff val="25000"/>
                  </a:schemeClr>
                </a:solidFill>
                <a:latin typeface="Tahoma" pitchFamily="34" charset="0"/>
                <a:cs typeface="Tahoma" pitchFamily="34" charset="0"/>
              </a:rPr>
              <a:t> ОРГАНИЗАЦИЙ: ИСПОЛЬЗУЙ ГРАМОТНО</a:t>
            </a:r>
            <a:endParaRPr lang="ru-RU" sz="3200" dirty="0" smtClean="0">
              <a:latin typeface="Tahoma" pitchFamily="34" charset="0"/>
              <a:cs typeface="Tahoma" pitchFamily="34" charset="0"/>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2400" dirty="0" smtClean="0">
                <a:solidFill>
                  <a:srgbClr val="C00000"/>
                </a:solidFill>
              </a:rPr>
              <a:t> </a:t>
            </a:r>
            <a:r>
              <a:rPr lang="ru-RU" sz="2400" dirty="0" smtClean="0">
                <a:solidFill>
                  <a:srgbClr val="C00000"/>
                </a:solidFill>
              </a:rPr>
              <a:t>ДАВАЙТЕ СРАВНИМ: КТО ДЕЙСТВОВАЛ ФИНАНСОВО ГРАМОТНО?</a:t>
            </a:r>
            <a:endParaRPr lang="ru-RU" sz="2400" dirty="0">
              <a:solidFill>
                <a:srgbClr val="C00000"/>
              </a:solidFill>
            </a:endParaRPr>
          </a:p>
        </p:txBody>
      </p:sp>
      <p:graphicFrame>
        <p:nvGraphicFramePr>
          <p:cNvPr id="4" name="Таблица 3"/>
          <p:cNvGraphicFramePr>
            <a:graphicFrameLocks noGrp="1"/>
          </p:cNvGraphicFramePr>
          <p:nvPr>
            <p:extLst>
              <p:ext uri="{D42A27DB-BD31-4B8C-83A1-F6EECF244321}">
                <p14:modId xmlns:p14="http://schemas.microsoft.com/office/powerpoint/2010/main" val="4042019284"/>
              </p:ext>
            </p:extLst>
          </p:nvPr>
        </p:nvGraphicFramePr>
        <p:xfrm>
          <a:off x="659830" y="1978050"/>
          <a:ext cx="9433047" cy="5040560"/>
        </p:xfrm>
        <a:graphic>
          <a:graphicData uri="http://schemas.openxmlformats.org/drawingml/2006/table">
            <a:tbl>
              <a:tblPr firstRow="1" bandRow="1">
                <a:tableStyleId>{7DF18680-E054-41AD-8BC1-D1AEF772440D}</a:tableStyleId>
              </a:tblPr>
              <a:tblGrid>
                <a:gridCol w="2695156"/>
                <a:gridCol w="3120709"/>
                <a:gridCol w="3617182"/>
              </a:tblGrid>
              <a:tr h="751237">
                <a:tc>
                  <a:txBody>
                    <a:bodyPr/>
                    <a:lstStyle/>
                    <a:p>
                      <a:pPr algn="ctr"/>
                      <a:r>
                        <a:rPr lang="ru-RU" sz="2000" dirty="0" smtClean="0">
                          <a:latin typeface="Tahoma" pitchFamily="34" charset="0"/>
                          <a:ea typeface="Tahoma" pitchFamily="34" charset="0"/>
                          <a:cs typeface="Tahoma" pitchFamily="34" charset="0"/>
                        </a:rPr>
                        <a:t>Характеристики </a:t>
                      </a:r>
                      <a:endParaRPr lang="ru-RU" sz="2000" dirty="0">
                        <a:solidFill>
                          <a:schemeClr val="tx1"/>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algn="ctr"/>
                      <a:r>
                        <a:rPr lang="ru-RU" sz="2000" dirty="0" smtClean="0">
                          <a:latin typeface="Tahoma" pitchFamily="34" charset="0"/>
                          <a:ea typeface="Tahoma" pitchFamily="34" charset="0"/>
                          <a:cs typeface="Tahoma" pitchFamily="34" charset="0"/>
                        </a:rPr>
                        <a:t>ИВАНОВЫ</a:t>
                      </a:r>
                      <a:endParaRPr lang="ru-RU" sz="2000" dirty="0">
                        <a:solidFill>
                          <a:schemeClr val="tx1"/>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algn="ctr"/>
                      <a:r>
                        <a:rPr lang="ru-RU" sz="2000" dirty="0" smtClean="0">
                          <a:latin typeface="Tahoma" pitchFamily="34" charset="0"/>
                          <a:ea typeface="Tahoma" pitchFamily="34" charset="0"/>
                          <a:cs typeface="Tahoma" pitchFamily="34" charset="0"/>
                        </a:rPr>
                        <a:t>ПЕТРОВЫ</a:t>
                      </a:r>
                      <a:endParaRPr lang="ru-RU" sz="2000" dirty="0">
                        <a:solidFill>
                          <a:schemeClr val="tx1"/>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r>
              <a:tr h="1769043">
                <a:tc>
                  <a:txBody>
                    <a:bodyPr/>
                    <a:lstStyle/>
                    <a:p>
                      <a:pPr algn="ctr"/>
                      <a:r>
                        <a:rPr lang="ru-RU" sz="1800" dirty="0" smtClean="0">
                          <a:solidFill>
                            <a:schemeClr val="tx1">
                              <a:lumMod val="75000"/>
                              <a:lumOff val="25000"/>
                            </a:schemeClr>
                          </a:solidFill>
                          <a:latin typeface="Tahoma" pitchFamily="34" charset="0"/>
                          <a:ea typeface="Tahoma" pitchFamily="34" charset="0"/>
                          <a:cs typeface="Tahoma" pitchFamily="34" charset="0"/>
                        </a:rPr>
                        <a:t>Финансовое</a:t>
                      </a:r>
                      <a:r>
                        <a:rPr lang="ru-RU" sz="1800" baseline="0" dirty="0" smtClean="0">
                          <a:solidFill>
                            <a:schemeClr val="tx1">
                              <a:lumMod val="75000"/>
                              <a:lumOff val="25000"/>
                            </a:schemeClr>
                          </a:solidFill>
                          <a:latin typeface="Tahoma" pitchFamily="34" charset="0"/>
                          <a:ea typeface="Tahoma" pitchFamily="34" charset="0"/>
                          <a:cs typeface="Tahoma" pitchFamily="34" charset="0"/>
                        </a:rPr>
                        <a:t> решение</a:t>
                      </a:r>
                      <a:endParaRPr lang="ru-RU" sz="18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algn="ctr"/>
                      <a:r>
                        <a:rPr lang="ru-RU" sz="1800" dirty="0" smtClean="0">
                          <a:solidFill>
                            <a:schemeClr val="tx1">
                              <a:lumMod val="75000"/>
                              <a:lumOff val="25000"/>
                            </a:schemeClr>
                          </a:solidFill>
                          <a:latin typeface="Tahoma" pitchFamily="34" charset="0"/>
                          <a:ea typeface="Tahoma" pitchFamily="34" charset="0"/>
                          <a:cs typeface="Tahoma" pitchFamily="34" charset="0"/>
                        </a:rPr>
                        <a:t>Оформить договор страхования</a:t>
                      </a:r>
                      <a:r>
                        <a:rPr lang="ru-RU" sz="1800" baseline="0" dirty="0" smtClean="0">
                          <a:solidFill>
                            <a:schemeClr val="tx1">
                              <a:lumMod val="75000"/>
                              <a:lumOff val="25000"/>
                            </a:schemeClr>
                          </a:solidFill>
                          <a:latin typeface="Tahoma" pitchFamily="34" charset="0"/>
                          <a:ea typeface="Tahoma" pitchFamily="34" charset="0"/>
                          <a:cs typeface="Tahoma" pitchFamily="34" charset="0"/>
                        </a:rPr>
                        <a:t> (дачного дома и имущества)</a:t>
                      </a:r>
                      <a:endParaRPr lang="ru-RU" sz="18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algn="ctr"/>
                      <a:r>
                        <a:rPr lang="ru-RU" sz="1800" dirty="0" smtClean="0">
                          <a:solidFill>
                            <a:schemeClr val="tx1">
                              <a:lumMod val="75000"/>
                              <a:lumOff val="25000"/>
                            </a:schemeClr>
                          </a:solidFill>
                          <a:latin typeface="Tahoma" pitchFamily="34" charset="0"/>
                          <a:ea typeface="Tahoma" pitchFamily="34" charset="0"/>
                          <a:cs typeface="Tahoma" pitchFamily="34" charset="0"/>
                        </a:rPr>
                        <a:t>НЕ</a:t>
                      </a:r>
                      <a:r>
                        <a:rPr lang="ru-RU" sz="1800" baseline="0" dirty="0" smtClean="0">
                          <a:solidFill>
                            <a:schemeClr val="tx1">
                              <a:lumMod val="75000"/>
                              <a:lumOff val="25000"/>
                            </a:schemeClr>
                          </a:solidFill>
                          <a:latin typeface="Tahoma" pitchFamily="34" charset="0"/>
                          <a:ea typeface="Tahoma" pitchFamily="34" charset="0"/>
                          <a:cs typeface="Tahoma" pitchFamily="34" charset="0"/>
                        </a:rPr>
                        <a:t> оформлять договора страхования (надеяться на то, что ничего не случится) </a:t>
                      </a:r>
                      <a:endParaRPr lang="ru-RU" sz="18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r>
              <a:tr h="1429774">
                <a:tc>
                  <a:txBody>
                    <a:bodyPr/>
                    <a:lstStyle/>
                    <a:p>
                      <a:pPr algn="ctr"/>
                      <a:r>
                        <a:rPr lang="ru-RU" sz="1800" dirty="0" smtClean="0">
                          <a:solidFill>
                            <a:schemeClr val="tx1">
                              <a:lumMod val="75000"/>
                              <a:lumOff val="25000"/>
                            </a:schemeClr>
                          </a:solidFill>
                          <a:latin typeface="Tahoma" pitchFamily="34" charset="0"/>
                          <a:ea typeface="Tahoma" pitchFamily="34" charset="0"/>
                          <a:cs typeface="Tahoma" pitchFamily="34" charset="0"/>
                        </a:rPr>
                        <a:t>Потери / Затраты</a:t>
                      </a:r>
                      <a:endParaRPr lang="ru-RU" sz="18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marL="0" marR="0" lvl="0" indent="0" algn="ctr" defTabSz="497754" rtl="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srgbClr val="000000">
                              <a:lumMod val="75000"/>
                              <a:lumOff val="25000"/>
                            </a:srgbClr>
                          </a:solidFill>
                          <a:effectLst/>
                          <a:uLnTx/>
                          <a:uFillTx/>
                          <a:latin typeface="Tahoma" pitchFamily="34" charset="0"/>
                          <a:ea typeface="Tahoma" pitchFamily="34" charset="0"/>
                          <a:cs typeface="Tahoma" pitchFamily="34" charset="0"/>
                          <a:sym typeface="Tahoma"/>
                        </a:rPr>
                        <a:t>Цена страховки дома + имущества за 2 года: 3525*2 = 7 050 рублей</a:t>
                      </a: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marL="0" marR="0" lvl="0" indent="0" algn="ctr" defTabSz="497754" rtl="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srgbClr val="000000">
                              <a:lumMod val="75000"/>
                              <a:lumOff val="25000"/>
                            </a:srgbClr>
                          </a:solidFill>
                          <a:effectLst/>
                          <a:uLnTx/>
                          <a:uFillTx/>
                          <a:latin typeface="Tahoma" pitchFamily="34" charset="0"/>
                          <a:ea typeface="Tahoma" pitchFamily="34" charset="0"/>
                          <a:cs typeface="Tahoma" pitchFamily="34" charset="0"/>
                          <a:sym typeface="Tahoma"/>
                        </a:rPr>
                        <a:t>Цена дома + имущества:</a:t>
                      </a:r>
                    </a:p>
                    <a:p>
                      <a:pPr marL="0" marR="0" lvl="0" indent="0" algn="ctr" defTabSz="497754" rtl="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srgbClr val="000000">
                              <a:lumMod val="75000"/>
                              <a:lumOff val="25000"/>
                            </a:srgbClr>
                          </a:solidFill>
                          <a:effectLst/>
                          <a:uLnTx/>
                          <a:uFillTx/>
                          <a:latin typeface="Tahoma" pitchFamily="34" charset="0"/>
                          <a:ea typeface="Tahoma" pitchFamily="34" charset="0"/>
                          <a:cs typeface="Tahoma" pitchFamily="34" charset="0"/>
                          <a:sym typeface="Tahoma"/>
                        </a:rPr>
                        <a:t>650 000 рублей</a:t>
                      </a:r>
                    </a:p>
                    <a:p>
                      <a:pPr algn="ctr"/>
                      <a:endParaRPr lang="ru-RU" sz="18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r>
              <a:tr h="1090506">
                <a:tc>
                  <a:txBody>
                    <a:bodyPr/>
                    <a:lstStyle/>
                    <a:p>
                      <a:pPr algn="ctr"/>
                      <a:r>
                        <a:rPr lang="ru-RU" sz="1800" dirty="0" smtClean="0">
                          <a:solidFill>
                            <a:schemeClr val="tx1">
                              <a:lumMod val="75000"/>
                              <a:lumOff val="25000"/>
                            </a:schemeClr>
                          </a:solidFill>
                          <a:latin typeface="Tahoma" pitchFamily="34" charset="0"/>
                          <a:ea typeface="Tahoma" pitchFamily="34" charset="0"/>
                          <a:cs typeface="Tahoma" pitchFamily="34" charset="0"/>
                        </a:rPr>
                        <a:t>Оценка финансового решения</a:t>
                      </a:r>
                      <a:endParaRPr lang="ru-RU" sz="18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algn="ctr"/>
                      <a:endParaRPr lang="ru-RU" sz="1800" dirty="0" smtClean="0">
                        <a:solidFill>
                          <a:schemeClr val="tx1">
                            <a:lumMod val="75000"/>
                            <a:lumOff val="25000"/>
                          </a:schemeClr>
                        </a:solidFill>
                        <a:latin typeface="Tahoma" pitchFamily="34" charset="0"/>
                        <a:ea typeface="Tahoma" pitchFamily="34" charset="0"/>
                        <a:cs typeface="Tahoma" pitchFamily="34" charset="0"/>
                      </a:endParaRPr>
                    </a:p>
                    <a:p>
                      <a:pPr algn="ctr"/>
                      <a:r>
                        <a:rPr lang="ru-RU" sz="1800" dirty="0" smtClean="0">
                          <a:solidFill>
                            <a:schemeClr val="tx1">
                              <a:lumMod val="75000"/>
                              <a:lumOff val="25000"/>
                            </a:schemeClr>
                          </a:solidFill>
                          <a:latin typeface="Tahoma" pitchFamily="34" charset="0"/>
                          <a:ea typeface="Tahoma" pitchFamily="34" charset="0"/>
                          <a:cs typeface="Tahoma" pitchFamily="34" charset="0"/>
                        </a:rPr>
                        <a:t>ГРАМОТНОЕ</a:t>
                      </a:r>
                      <a:r>
                        <a:rPr lang="ru-RU" sz="1800" baseline="0" dirty="0" smtClean="0">
                          <a:solidFill>
                            <a:schemeClr val="tx1">
                              <a:lumMod val="75000"/>
                              <a:lumOff val="25000"/>
                            </a:schemeClr>
                          </a:solidFill>
                          <a:latin typeface="Tahoma" pitchFamily="34" charset="0"/>
                          <a:ea typeface="Tahoma" pitchFamily="34" charset="0"/>
                          <a:cs typeface="Tahoma" pitchFamily="34" charset="0"/>
                        </a:rPr>
                        <a:t> </a:t>
                      </a:r>
                      <a:endParaRPr lang="ru-RU" sz="18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algn="ctr"/>
                      <a:endParaRPr lang="ru-RU" sz="1800" dirty="0" smtClean="0">
                        <a:solidFill>
                          <a:schemeClr val="tx1">
                            <a:lumMod val="75000"/>
                            <a:lumOff val="25000"/>
                          </a:schemeClr>
                        </a:solidFill>
                        <a:latin typeface="Tahoma" pitchFamily="34" charset="0"/>
                        <a:ea typeface="Tahoma" pitchFamily="34" charset="0"/>
                        <a:cs typeface="Tahoma" pitchFamily="34" charset="0"/>
                      </a:endParaRPr>
                    </a:p>
                    <a:p>
                      <a:pPr algn="ctr"/>
                      <a:r>
                        <a:rPr lang="ru-RU" sz="1800" dirty="0" smtClean="0">
                          <a:solidFill>
                            <a:schemeClr val="tx1">
                              <a:lumMod val="75000"/>
                              <a:lumOff val="25000"/>
                            </a:schemeClr>
                          </a:solidFill>
                          <a:latin typeface="Tahoma" pitchFamily="34" charset="0"/>
                          <a:ea typeface="Tahoma" pitchFamily="34" charset="0"/>
                          <a:cs typeface="Tahoma" pitchFamily="34" charset="0"/>
                        </a:rPr>
                        <a:t>НЕ ГРАМОТНОЕ</a:t>
                      </a:r>
                      <a:endParaRPr lang="ru-RU" sz="18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r>
            </a:tbl>
          </a:graphicData>
        </a:graphic>
      </p:graphicFrame>
      <p:sp>
        <p:nvSpPr>
          <p:cNvPr id="5" name="Номер слайда 4"/>
          <p:cNvSpPr>
            <a:spLocks noGrp="1"/>
          </p:cNvSpPr>
          <p:nvPr>
            <p:ph type="sldNum" sz="quarter" idx="10"/>
          </p:nvPr>
        </p:nvSpPr>
        <p:spPr/>
        <p:txBody>
          <a:bodyPr/>
          <a:lstStyle/>
          <a:p>
            <a:fld id="{64DDCFB0-33A8-430C-BC52-69BE6A2FD9D5}" type="slidenum">
              <a:rPr lang="ru-RU" smtClean="0"/>
              <a:pPr/>
              <a:t>10</a:t>
            </a:fld>
            <a:endParaRPr lang="ru-RU"/>
          </a:p>
        </p:txBody>
      </p:sp>
    </p:spTree>
    <p:extLst>
      <p:ext uri="{BB962C8B-B14F-4D97-AF65-F5344CB8AC3E}">
        <p14:creationId xmlns:p14="http://schemas.microsoft.com/office/powerpoint/2010/main" val="2151788592"/>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p:nvPr>
        </p:nvSpPr>
        <p:spPr>
          <a:xfrm>
            <a:off x="587822" y="1185962"/>
            <a:ext cx="9565828" cy="431700"/>
          </a:xfrm>
        </p:spPr>
        <p:txBody>
          <a:bodyPr>
            <a:noAutofit/>
          </a:bodyPr>
          <a:lstStyle/>
          <a:p>
            <a:pPr algn="ctr" eaLnBrk="1" hangingPunct="1"/>
            <a:r>
              <a:rPr lang="ru-RU" sz="2400" dirty="0" smtClean="0">
                <a:solidFill>
                  <a:srgbClr val="C00000"/>
                </a:solidFill>
                <a:latin typeface="Tahoma" pitchFamily="34" charset="0"/>
                <a:cs typeface="Tahoma" pitchFamily="34" charset="0"/>
              </a:rPr>
              <a:t>ЖИЗНЕННАЯ СИТУАЦИЯ №2: ОБМЕН ВАЛЮТ	</a:t>
            </a:r>
          </a:p>
        </p:txBody>
      </p:sp>
      <p:sp>
        <p:nvSpPr>
          <p:cNvPr id="3" name="Текст 2"/>
          <p:cNvSpPr>
            <a:spLocks noGrp="1"/>
          </p:cNvSpPr>
          <p:nvPr>
            <p:ph type="body" idx="1"/>
          </p:nvPr>
        </p:nvSpPr>
        <p:spPr>
          <a:xfrm>
            <a:off x="587822" y="1618010"/>
            <a:ext cx="9565828" cy="5472608"/>
          </a:xfrm>
        </p:spPr>
        <p:txBody>
          <a:bodyPr>
            <a:normAutofit fontScale="77500" lnSpcReduction="20000"/>
          </a:bodyPr>
          <a:lstStyle/>
          <a:p>
            <a:pPr marL="0" indent="0" algn="just" eaLnBrk="1" hangingPunct="1">
              <a:lnSpc>
                <a:spcPct val="90000"/>
              </a:lnSpc>
              <a:spcBef>
                <a:spcPts val="400"/>
              </a:spcBef>
              <a:buFont typeface="Arial" charset="0"/>
              <a:buNone/>
            </a:pPr>
            <a:endParaRPr lang="ru-RU" sz="2400" b="1" dirty="0" smtClean="0">
              <a:solidFill>
                <a:schemeClr val="tx1">
                  <a:lumMod val="75000"/>
                  <a:lumOff val="25000"/>
                </a:schemeClr>
              </a:solidFill>
              <a:latin typeface="Tahoma" pitchFamily="34" charset="0"/>
              <a:cs typeface="Tahoma" pitchFamily="34" charset="0"/>
            </a:endParaRPr>
          </a:p>
          <a:p>
            <a:pPr marL="0" indent="0" algn="just" eaLnBrk="1" hangingPunct="1">
              <a:spcBef>
                <a:spcPts val="400"/>
              </a:spcBef>
              <a:buFont typeface="Arial" charset="0"/>
              <a:buNone/>
            </a:pPr>
            <a:r>
              <a:rPr lang="ru-RU" sz="2400" b="1" dirty="0" smtClean="0">
                <a:solidFill>
                  <a:schemeClr val="tx1">
                    <a:lumMod val="75000"/>
                    <a:lumOff val="25000"/>
                  </a:schemeClr>
                </a:solidFill>
                <a:latin typeface="Tahoma" pitchFamily="34" charset="0"/>
                <a:cs typeface="Tahoma" pitchFamily="34" charset="0"/>
              </a:rPr>
              <a:t>Оля Петрова и Таня Иванова играют в одной команде по волейболу. Команда стала показывать хорошие результаты, выиграла всероссийский чемпионат среди девушек 15-16 лет. Команда была приглашена на Европейский кубок в Зальцбург (Австрия). </a:t>
            </a:r>
          </a:p>
          <a:p>
            <a:pPr marL="0" indent="0" algn="just" eaLnBrk="1" hangingPunct="1">
              <a:spcBef>
                <a:spcPts val="400"/>
              </a:spcBef>
              <a:buFont typeface="Arial" charset="0"/>
              <a:buNone/>
            </a:pPr>
            <a:r>
              <a:rPr lang="ru-RU" sz="2400" b="1" dirty="0" smtClean="0">
                <a:solidFill>
                  <a:schemeClr val="tx1">
                    <a:lumMod val="75000"/>
                    <a:lumOff val="25000"/>
                  </a:schemeClr>
                </a:solidFill>
                <a:latin typeface="Tahoma" pitchFamily="34" charset="0"/>
                <a:cs typeface="Tahoma" pitchFamily="34" charset="0"/>
              </a:rPr>
              <a:t>До отъезда оставалось 2 дня, все вещи собраны осталось решить вопрос обмена валют. Посоветовавшись, девочки решили с собой взять по 500 евро (купить подарки и сувениры, а также кое что из экипировки).</a:t>
            </a:r>
          </a:p>
          <a:p>
            <a:pPr marL="0" indent="0" algn="just" eaLnBrk="1" hangingPunct="1">
              <a:spcBef>
                <a:spcPts val="400"/>
              </a:spcBef>
              <a:buFont typeface="Arial" charset="0"/>
              <a:buNone/>
            </a:pPr>
            <a:r>
              <a:rPr lang="ru-RU" sz="2400" b="1" dirty="0" smtClean="0">
                <a:solidFill>
                  <a:schemeClr val="tx1">
                    <a:lumMod val="75000"/>
                    <a:lumOff val="25000"/>
                  </a:schemeClr>
                </a:solidFill>
                <a:latin typeface="Tahoma" pitchFamily="34" charset="0"/>
                <a:cs typeface="Tahoma" pitchFamily="34" charset="0"/>
              </a:rPr>
              <a:t>Оля по совету своей мамы отправилась в самый ближайший банк, где смогла купить европейскую валюту по 71,93 рубля за 1 евро.</a:t>
            </a:r>
          </a:p>
          <a:p>
            <a:pPr marL="0" indent="0" algn="just" eaLnBrk="1" hangingPunct="1">
              <a:spcBef>
                <a:spcPts val="400"/>
              </a:spcBef>
              <a:buFont typeface="Arial" charset="0"/>
              <a:buNone/>
            </a:pPr>
            <a:r>
              <a:rPr lang="ru-RU" sz="2400" b="1" dirty="0" smtClean="0">
                <a:solidFill>
                  <a:schemeClr val="tx1">
                    <a:lumMod val="75000"/>
                    <a:lumOff val="25000"/>
                  </a:schemeClr>
                </a:solidFill>
                <a:latin typeface="Tahoma" pitchFamily="34" charset="0"/>
                <a:cs typeface="Tahoma" pitchFamily="34" charset="0"/>
              </a:rPr>
              <a:t>Таня же вместе с мамой сначала собрали информацию о том, в каких банках какой курс покупки евро, изучили ее, нашли самый дешевый курс, в банке, который находился в соседнем квартале. Таня после уроков вместе с мамой отправились в этот банк. Они купили евро по 69,24 рубля за 1 евро.</a:t>
            </a:r>
          </a:p>
          <a:p>
            <a:pPr marL="0" indent="0" eaLnBrk="1" hangingPunct="1">
              <a:lnSpc>
                <a:spcPct val="90000"/>
              </a:lnSpc>
              <a:spcBef>
                <a:spcPts val="400"/>
              </a:spcBef>
              <a:buFont typeface="Arial" charset="0"/>
              <a:buNone/>
            </a:pPr>
            <a:endParaRPr lang="ru-RU" sz="2000" dirty="0" smtClean="0">
              <a:solidFill>
                <a:schemeClr val="tx1">
                  <a:lumMod val="75000"/>
                  <a:lumOff val="25000"/>
                </a:schemeClr>
              </a:solidFill>
              <a:latin typeface="Tahoma" pitchFamily="34" charset="0"/>
              <a:cs typeface="Tahoma" pitchFamily="34" charset="0"/>
            </a:endParaRPr>
          </a:p>
          <a:p>
            <a:pPr marL="0" indent="0" eaLnBrk="1" hangingPunct="1">
              <a:lnSpc>
                <a:spcPct val="90000"/>
              </a:lnSpc>
              <a:spcBef>
                <a:spcPts val="400"/>
              </a:spcBef>
              <a:buFont typeface="Arial" charset="0"/>
              <a:buNone/>
            </a:pPr>
            <a:endParaRPr lang="ru-RU" sz="2000" dirty="0">
              <a:solidFill>
                <a:schemeClr val="accent5">
                  <a:lumMod val="75000"/>
                </a:schemeClr>
              </a:solidFill>
              <a:latin typeface="Tahoma" pitchFamily="34" charset="0"/>
              <a:cs typeface="Tahoma" pitchFamily="34" charset="0"/>
            </a:endParaRPr>
          </a:p>
          <a:p>
            <a:pPr marL="0" indent="0" algn="ctr" eaLnBrk="1" hangingPunct="1">
              <a:lnSpc>
                <a:spcPct val="90000"/>
              </a:lnSpc>
              <a:spcBef>
                <a:spcPts val="400"/>
              </a:spcBef>
              <a:buFont typeface="Arial" charset="0"/>
              <a:buNone/>
            </a:pPr>
            <a:r>
              <a:rPr lang="ru-RU" sz="3100" b="1" dirty="0" smtClean="0">
                <a:solidFill>
                  <a:schemeClr val="tx1"/>
                </a:solidFill>
                <a:latin typeface="Tahoma" pitchFamily="34" charset="0"/>
                <a:cs typeface="Tahoma" pitchFamily="34" charset="0"/>
              </a:rPr>
              <a:t>За купленные евро девочки заплатили по-разному.</a:t>
            </a:r>
          </a:p>
          <a:p>
            <a:pPr marL="0" indent="0" algn="ctr" eaLnBrk="1" hangingPunct="1">
              <a:lnSpc>
                <a:spcPct val="90000"/>
              </a:lnSpc>
              <a:spcBef>
                <a:spcPts val="400"/>
              </a:spcBef>
              <a:buFont typeface="Arial" charset="0"/>
              <a:buNone/>
            </a:pPr>
            <a:endParaRPr lang="ru-RU" sz="2000" b="1" dirty="0" smtClean="0">
              <a:solidFill>
                <a:schemeClr val="accent5">
                  <a:lumMod val="75000"/>
                </a:schemeClr>
              </a:solidFill>
              <a:latin typeface="Tahoma" pitchFamily="34" charset="0"/>
              <a:cs typeface="Tahoma" pitchFamily="34" charset="0"/>
            </a:endParaRPr>
          </a:p>
          <a:p>
            <a:pPr marL="0" indent="0" algn="ctr" eaLnBrk="1" hangingPunct="1">
              <a:lnSpc>
                <a:spcPct val="90000"/>
              </a:lnSpc>
              <a:spcBef>
                <a:spcPts val="400"/>
              </a:spcBef>
              <a:buFont typeface="Arial" charset="0"/>
              <a:buNone/>
            </a:pPr>
            <a:r>
              <a:rPr lang="ru-RU" sz="5200" b="1" dirty="0" smtClean="0">
                <a:solidFill>
                  <a:srgbClr val="C00000"/>
                </a:solidFill>
                <a:latin typeface="Tahoma" pitchFamily="34" charset="0"/>
                <a:cs typeface="Tahoma" pitchFamily="34" charset="0"/>
              </a:rPr>
              <a:t>ПОЧЕМУ?</a:t>
            </a:r>
          </a:p>
          <a:p>
            <a:pPr marL="0" indent="0" algn="ctr" eaLnBrk="1" hangingPunct="1">
              <a:lnSpc>
                <a:spcPct val="90000"/>
              </a:lnSpc>
              <a:spcBef>
                <a:spcPts val="400"/>
              </a:spcBef>
              <a:buFont typeface="Arial" charset="0"/>
              <a:buNone/>
            </a:pPr>
            <a:endParaRPr lang="ru-RU" sz="2000" dirty="0" smtClean="0">
              <a:solidFill>
                <a:schemeClr val="accent5">
                  <a:lumMod val="75000"/>
                </a:schemeClr>
              </a:solidFill>
              <a:latin typeface="Tahoma" pitchFamily="34" charset="0"/>
              <a:cs typeface="Tahoma" pitchFamily="34" charset="0"/>
            </a:endParaRPr>
          </a:p>
          <a:p>
            <a:pPr marL="0" indent="0" algn="ctr" eaLnBrk="1" hangingPunct="1">
              <a:lnSpc>
                <a:spcPct val="90000"/>
              </a:lnSpc>
              <a:spcBef>
                <a:spcPts val="400"/>
              </a:spcBef>
              <a:buFont typeface="Arial" charset="0"/>
              <a:buNone/>
            </a:pPr>
            <a:endParaRPr lang="ru-RU" sz="4000" dirty="0" smtClean="0">
              <a:solidFill>
                <a:srgbClr val="FF0000"/>
              </a:solidFill>
              <a:latin typeface="Tahoma" pitchFamily="34" charset="0"/>
              <a:cs typeface="Tahoma" pitchFamily="34" charset="0"/>
            </a:endParaRPr>
          </a:p>
          <a:p>
            <a:pPr marL="0" indent="0" eaLnBrk="1" hangingPunct="1">
              <a:lnSpc>
                <a:spcPct val="90000"/>
              </a:lnSpc>
            </a:pPr>
            <a:endParaRPr lang="ru-RU" dirty="0" smtClean="0">
              <a:latin typeface="Tahoma" pitchFamily="34" charset="0"/>
              <a:cs typeface="Tahoma" pitchFamily="34" charset="0"/>
            </a:endParaRPr>
          </a:p>
        </p:txBody>
      </p:sp>
      <p:sp>
        <p:nvSpPr>
          <p:cNvPr id="4" name="Номер слайда 3"/>
          <p:cNvSpPr>
            <a:spLocks noGrp="1"/>
          </p:cNvSpPr>
          <p:nvPr>
            <p:ph type="sldNum" sz="quarter" idx="10"/>
          </p:nvPr>
        </p:nvSpPr>
        <p:spPr/>
        <p:txBody>
          <a:bodyPr/>
          <a:lstStyle/>
          <a:p>
            <a:fld id="{64DDCFB0-33A8-430C-BC52-69BE6A2FD9D5}" type="slidenum">
              <a:rPr lang="ru-RU" smtClean="0"/>
              <a:pPr/>
              <a:t>11</a:t>
            </a:fld>
            <a:endParaRPr lang="ru-RU"/>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9830" y="1041946"/>
            <a:ext cx="9494377" cy="949415"/>
          </a:xfrm>
        </p:spPr>
        <p:txBody>
          <a:bodyPr>
            <a:normAutofit/>
          </a:bodyPr>
          <a:lstStyle/>
          <a:p>
            <a:pPr algn="ctr"/>
            <a:r>
              <a:rPr lang="ru-RU" sz="2400" dirty="0" smtClean="0">
                <a:solidFill>
                  <a:srgbClr val="C00000"/>
                </a:solidFill>
              </a:rPr>
              <a:t>ДАВАЙТЕ СРАВНИМ: КТО ДЕЙСТВОВАЛ ФИНАНСОВО ГРАМОТНО?</a:t>
            </a:r>
            <a:endParaRPr lang="ru-RU" sz="2400" dirty="0">
              <a:solidFill>
                <a:srgbClr val="C00000"/>
              </a:solidFill>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056359779"/>
              </p:ext>
            </p:extLst>
          </p:nvPr>
        </p:nvGraphicFramePr>
        <p:xfrm>
          <a:off x="731839" y="1978049"/>
          <a:ext cx="9361040" cy="4896543"/>
        </p:xfrm>
        <a:graphic>
          <a:graphicData uri="http://schemas.openxmlformats.org/drawingml/2006/table">
            <a:tbl>
              <a:tblPr firstRow="1" bandRow="1">
                <a:tableStyleId>{7DF18680-E054-41AD-8BC1-D1AEF772440D}</a:tableStyleId>
              </a:tblPr>
              <a:tblGrid>
                <a:gridCol w="2473990"/>
                <a:gridCol w="3142633"/>
                <a:gridCol w="3744417"/>
              </a:tblGrid>
              <a:tr h="798452">
                <a:tc>
                  <a:txBody>
                    <a:bodyPr/>
                    <a:lstStyle/>
                    <a:p>
                      <a:pPr algn="ctr"/>
                      <a:r>
                        <a:rPr lang="ru-RU" sz="2000" dirty="0" smtClean="0">
                          <a:latin typeface="Tahoma" pitchFamily="34" charset="0"/>
                          <a:ea typeface="Tahoma" pitchFamily="34" charset="0"/>
                          <a:cs typeface="Tahoma" pitchFamily="34" charset="0"/>
                        </a:rPr>
                        <a:t>Характеристики </a:t>
                      </a:r>
                      <a:endParaRPr lang="ru-RU" sz="20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algn="ctr"/>
                      <a:r>
                        <a:rPr lang="ru-RU" sz="2000" dirty="0" smtClean="0">
                          <a:latin typeface="Tahoma" pitchFamily="34" charset="0"/>
                          <a:ea typeface="Tahoma" pitchFamily="34" charset="0"/>
                          <a:cs typeface="Tahoma" pitchFamily="34" charset="0"/>
                        </a:rPr>
                        <a:t>ОЛЯ ПЕТРОВА</a:t>
                      </a:r>
                      <a:endParaRPr lang="ru-RU" sz="20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algn="ctr"/>
                      <a:r>
                        <a:rPr lang="ru-RU" sz="2000" dirty="0" smtClean="0">
                          <a:latin typeface="Tahoma" pitchFamily="34" charset="0"/>
                          <a:ea typeface="Tahoma" pitchFamily="34" charset="0"/>
                          <a:cs typeface="Tahoma" pitchFamily="34" charset="0"/>
                        </a:rPr>
                        <a:t>ТАНЯ ИВАНОВА</a:t>
                      </a:r>
                      <a:endParaRPr lang="ru-RU" sz="20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r>
              <a:tr h="1313583">
                <a:tc>
                  <a:txBody>
                    <a:bodyPr/>
                    <a:lstStyle/>
                    <a:p>
                      <a:pPr algn="ctr"/>
                      <a:r>
                        <a:rPr lang="ru-RU" sz="1800" dirty="0" smtClean="0">
                          <a:solidFill>
                            <a:schemeClr val="tx1">
                              <a:lumMod val="75000"/>
                              <a:lumOff val="25000"/>
                            </a:schemeClr>
                          </a:solidFill>
                          <a:latin typeface="Tahoma" pitchFamily="34" charset="0"/>
                          <a:ea typeface="Tahoma" pitchFamily="34" charset="0"/>
                          <a:cs typeface="Tahoma" pitchFamily="34" charset="0"/>
                        </a:rPr>
                        <a:t>Финансовое</a:t>
                      </a:r>
                      <a:r>
                        <a:rPr lang="ru-RU" sz="1800" baseline="0" dirty="0" smtClean="0">
                          <a:solidFill>
                            <a:schemeClr val="tx1">
                              <a:lumMod val="75000"/>
                              <a:lumOff val="25000"/>
                            </a:schemeClr>
                          </a:solidFill>
                          <a:latin typeface="Tahoma" pitchFamily="34" charset="0"/>
                          <a:ea typeface="Tahoma" pitchFamily="34" charset="0"/>
                          <a:cs typeface="Tahoma" pitchFamily="34" charset="0"/>
                        </a:rPr>
                        <a:t> решение</a:t>
                      </a:r>
                      <a:endParaRPr lang="ru-RU" sz="18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algn="ctr"/>
                      <a:endParaRPr lang="ru-RU" sz="1800" dirty="0" smtClean="0">
                        <a:solidFill>
                          <a:schemeClr val="tx1">
                            <a:lumMod val="75000"/>
                            <a:lumOff val="25000"/>
                          </a:schemeClr>
                        </a:solidFill>
                        <a:latin typeface="Tahoma" pitchFamily="34" charset="0"/>
                        <a:ea typeface="Tahoma" pitchFamily="34" charset="0"/>
                        <a:cs typeface="Tahoma" pitchFamily="34" charset="0"/>
                      </a:endParaRPr>
                    </a:p>
                    <a:p>
                      <a:pPr algn="ctr"/>
                      <a:r>
                        <a:rPr lang="ru-RU" sz="1800" dirty="0" smtClean="0">
                          <a:solidFill>
                            <a:schemeClr val="tx1">
                              <a:lumMod val="75000"/>
                              <a:lumOff val="25000"/>
                            </a:schemeClr>
                          </a:solidFill>
                          <a:latin typeface="Tahoma" pitchFamily="34" charset="0"/>
                          <a:ea typeface="Tahoma" pitchFamily="34" charset="0"/>
                          <a:cs typeface="Tahoma" pitchFamily="34" charset="0"/>
                        </a:rPr>
                        <a:t>Покупка валюты в ближайшем</a:t>
                      </a:r>
                      <a:r>
                        <a:rPr lang="ru-RU" sz="1800" baseline="0" dirty="0" smtClean="0">
                          <a:solidFill>
                            <a:schemeClr val="tx1">
                              <a:lumMod val="75000"/>
                              <a:lumOff val="25000"/>
                            </a:schemeClr>
                          </a:solidFill>
                          <a:latin typeface="Tahoma" pitchFamily="34" charset="0"/>
                          <a:ea typeface="Tahoma" pitchFamily="34" charset="0"/>
                          <a:cs typeface="Tahoma" pitchFamily="34" charset="0"/>
                        </a:rPr>
                        <a:t> банке</a:t>
                      </a:r>
                      <a:endParaRPr lang="ru-RU" sz="18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algn="ctr"/>
                      <a:r>
                        <a:rPr lang="ru-RU" sz="1800" dirty="0" smtClean="0">
                          <a:solidFill>
                            <a:schemeClr val="tx1">
                              <a:lumMod val="75000"/>
                              <a:lumOff val="25000"/>
                            </a:schemeClr>
                          </a:solidFill>
                          <a:latin typeface="Tahoma" pitchFamily="34" charset="0"/>
                          <a:ea typeface="Tahoma" pitchFamily="34" charset="0"/>
                          <a:cs typeface="Tahoma" pitchFamily="34" charset="0"/>
                        </a:rPr>
                        <a:t>Изучение</a:t>
                      </a:r>
                      <a:r>
                        <a:rPr lang="ru-RU" sz="1800" baseline="0" dirty="0" smtClean="0">
                          <a:solidFill>
                            <a:schemeClr val="tx1">
                              <a:lumMod val="75000"/>
                              <a:lumOff val="25000"/>
                            </a:schemeClr>
                          </a:solidFill>
                          <a:latin typeface="Tahoma" pitchFamily="34" charset="0"/>
                          <a:ea typeface="Tahoma" pitchFamily="34" charset="0"/>
                          <a:cs typeface="Tahoma" pitchFamily="34" charset="0"/>
                        </a:rPr>
                        <a:t> разных вариантов курсов валют, предлагаемых банками, поиск самого дешевого</a:t>
                      </a:r>
                      <a:endParaRPr lang="ru-RU" sz="18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r>
              <a:tr h="1780005">
                <a:tc>
                  <a:txBody>
                    <a:bodyPr/>
                    <a:lstStyle/>
                    <a:p>
                      <a:pPr algn="ctr"/>
                      <a:r>
                        <a:rPr lang="ru-RU" sz="1800" dirty="0" smtClean="0">
                          <a:solidFill>
                            <a:schemeClr val="tx1">
                              <a:lumMod val="75000"/>
                              <a:lumOff val="25000"/>
                            </a:schemeClr>
                          </a:solidFill>
                          <a:latin typeface="Tahoma" pitchFamily="34" charset="0"/>
                          <a:ea typeface="Tahoma" pitchFamily="34" charset="0"/>
                          <a:cs typeface="Tahoma" pitchFamily="34" charset="0"/>
                        </a:rPr>
                        <a:t>Затраты</a:t>
                      </a:r>
                    </a:p>
                    <a:p>
                      <a:pPr algn="ctr"/>
                      <a:r>
                        <a:rPr lang="ru-RU" sz="1800" dirty="0" smtClean="0">
                          <a:solidFill>
                            <a:schemeClr val="tx1">
                              <a:lumMod val="75000"/>
                              <a:lumOff val="25000"/>
                            </a:schemeClr>
                          </a:solidFill>
                          <a:latin typeface="Tahoma" pitchFamily="34" charset="0"/>
                          <a:ea typeface="Tahoma" pitchFamily="34" charset="0"/>
                          <a:cs typeface="Tahoma" pitchFamily="34" charset="0"/>
                        </a:rPr>
                        <a:t>/выгоды</a:t>
                      </a:r>
                      <a:endParaRPr lang="ru-RU" sz="18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algn="ctr"/>
                      <a:r>
                        <a:rPr lang="ru-RU" sz="1800" dirty="0" smtClean="0">
                          <a:solidFill>
                            <a:schemeClr val="tx1">
                              <a:lumMod val="75000"/>
                              <a:lumOff val="25000"/>
                            </a:schemeClr>
                          </a:solidFill>
                          <a:latin typeface="Tahoma" pitchFamily="34" charset="0"/>
                          <a:ea typeface="Tahoma" pitchFamily="34" charset="0"/>
                          <a:cs typeface="Tahoma" pitchFamily="34" charset="0"/>
                        </a:rPr>
                        <a:t>1 евро = 71,93 рубля,</a:t>
                      </a:r>
                    </a:p>
                    <a:p>
                      <a:pPr algn="ctr"/>
                      <a:r>
                        <a:rPr lang="ru-RU" sz="1800" dirty="0" smtClean="0">
                          <a:solidFill>
                            <a:schemeClr val="tx1">
                              <a:lumMod val="75000"/>
                              <a:lumOff val="25000"/>
                            </a:schemeClr>
                          </a:solidFill>
                          <a:latin typeface="Tahoma" pitchFamily="34" charset="0"/>
                          <a:ea typeface="Tahoma" pitchFamily="34" charset="0"/>
                          <a:cs typeface="Tahoma" pitchFamily="34" charset="0"/>
                        </a:rPr>
                        <a:t>500 евро = 35 965 рублей</a:t>
                      </a:r>
                    </a:p>
                    <a:p>
                      <a:pPr algn="ctr"/>
                      <a:endParaRPr lang="ru-RU" sz="1800" dirty="0" smtClean="0">
                        <a:solidFill>
                          <a:schemeClr val="tx1">
                            <a:lumMod val="75000"/>
                            <a:lumOff val="25000"/>
                          </a:schemeClr>
                        </a:solidFill>
                        <a:latin typeface="Tahoma" pitchFamily="34" charset="0"/>
                        <a:ea typeface="Tahoma" pitchFamily="34" charset="0"/>
                        <a:cs typeface="Tahoma" pitchFamily="34" charset="0"/>
                      </a:endParaRPr>
                    </a:p>
                    <a:p>
                      <a:pPr algn="ctr"/>
                      <a:r>
                        <a:rPr lang="ru-RU" sz="1800" dirty="0" smtClean="0">
                          <a:solidFill>
                            <a:schemeClr val="tx1">
                              <a:lumMod val="75000"/>
                              <a:lumOff val="25000"/>
                            </a:schemeClr>
                          </a:solidFill>
                          <a:latin typeface="Tahoma" pitchFamily="34" charset="0"/>
                          <a:ea typeface="Tahoma" pitchFamily="34" charset="0"/>
                          <a:cs typeface="Tahoma" pitchFamily="34" charset="0"/>
                        </a:rPr>
                        <a:t>1354 рублей = необоснованные затраты</a:t>
                      </a:r>
                      <a:endParaRPr lang="ru-RU" sz="18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marL="0" marR="0" lvl="0" indent="0" algn="ctr" defTabSz="497754" rtl="0" eaLnBrk="1" fontAlgn="auto" latinLnBrk="0" hangingPunct="1">
                        <a:lnSpc>
                          <a:spcPct val="100000"/>
                        </a:lnSpc>
                        <a:spcBef>
                          <a:spcPts val="0"/>
                        </a:spcBef>
                        <a:spcAft>
                          <a:spcPts val="0"/>
                        </a:spcAft>
                        <a:buClrTx/>
                        <a:buSzTx/>
                        <a:buFontTx/>
                        <a:buNone/>
                        <a:tabLst/>
                        <a:defRPr/>
                      </a:pPr>
                      <a:endParaRPr kumimoji="0" lang="ru-RU" sz="1800" u="none" strike="noStrike" kern="0" cap="none" spc="0" normalizeH="0" baseline="0" noProof="0" dirty="0" smtClean="0">
                        <a:ln>
                          <a:noFill/>
                        </a:ln>
                        <a:solidFill>
                          <a:schemeClr val="tx1">
                            <a:lumMod val="75000"/>
                            <a:lumOff val="25000"/>
                          </a:schemeClr>
                        </a:solidFill>
                        <a:effectLst/>
                        <a:uLnTx/>
                        <a:uFillTx/>
                        <a:latin typeface="Tahoma" pitchFamily="34" charset="0"/>
                        <a:ea typeface="Tahoma" pitchFamily="34" charset="0"/>
                        <a:cs typeface="Tahoma" pitchFamily="34" charset="0"/>
                        <a:sym typeface="Tahoma"/>
                      </a:endParaRPr>
                    </a:p>
                    <a:p>
                      <a:pPr marL="0" marR="0" lvl="0" indent="0" algn="ctr" defTabSz="497754" rtl="0" eaLnBrk="1" fontAlgn="auto" latinLnBrk="0" hangingPunct="1">
                        <a:lnSpc>
                          <a:spcPct val="100000"/>
                        </a:lnSpc>
                        <a:spcBef>
                          <a:spcPts val="0"/>
                        </a:spcBef>
                        <a:spcAft>
                          <a:spcPts val="0"/>
                        </a:spcAft>
                        <a:buClrTx/>
                        <a:buSzTx/>
                        <a:buFontTx/>
                        <a:buNone/>
                        <a:tabLst/>
                        <a:defRPr/>
                      </a:pPr>
                      <a:r>
                        <a:rPr kumimoji="0" lang="ru-RU" sz="1800" u="none" strike="noStrike" kern="0" cap="none" spc="0" normalizeH="0" baseline="0" noProof="0" dirty="0" smtClean="0">
                          <a:ln>
                            <a:noFill/>
                          </a:ln>
                          <a:solidFill>
                            <a:schemeClr val="tx1">
                              <a:lumMod val="75000"/>
                              <a:lumOff val="25000"/>
                            </a:schemeClr>
                          </a:solidFill>
                          <a:effectLst/>
                          <a:uLnTx/>
                          <a:uFillTx/>
                          <a:latin typeface="Tahoma" pitchFamily="34" charset="0"/>
                          <a:ea typeface="Tahoma" pitchFamily="34" charset="0"/>
                          <a:cs typeface="Tahoma" pitchFamily="34" charset="0"/>
                          <a:sym typeface="Tahoma"/>
                        </a:rPr>
                        <a:t>1 евро = 69,24 рубля,</a:t>
                      </a:r>
                    </a:p>
                    <a:p>
                      <a:pPr marL="0" marR="0" lvl="0" indent="0" algn="ctr" defTabSz="497754" rtl="0" eaLnBrk="1" fontAlgn="auto" latinLnBrk="0" hangingPunct="1">
                        <a:lnSpc>
                          <a:spcPct val="100000"/>
                        </a:lnSpc>
                        <a:spcBef>
                          <a:spcPts val="0"/>
                        </a:spcBef>
                        <a:spcAft>
                          <a:spcPts val="0"/>
                        </a:spcAft>
                        <a:buClrTx/>
                        <a:buSzTx/>
                        <a:buFontTx/>
                        <a:buNone/>
                        <a:tabLst/>
                        <a:defRPr/>
                      </a:pPr>
                      <a:r>
                        <a:rPr kumimoji="0" lang="ru-RU" sz="1800" u="none" strike="noStrike" kern="0" cap="none" spc="0" normalizeH="0" baseline="0" noProof="0" dirty="0" smtClean="0">
                          <a:ln>
                            <a:noFill/>
                          </a:ln>
                          <a:solidFill>
                            <a:schemeClr val="tx1">
                              <a:lumMod val="75000"/>
                              <a:lumOff val="25000"/>
                            </a:schemeClr>
                          </a:solidFill>
                          <a:effectLst/>
                          <a:uLnTx/>
                          <a:uFillTx/>
                          <a:latin typeface="Tahoma" pitchFamily="34" charset="0"/>
                          <a:ea typeface="Tahoma" pitchFamily="34" charset="0"/>
                          <a:cs typeface="Tahoma" pitchFamily="34" charset="0"/>
                          <a:sym typeface="Tahoma"/>
                        </a:rPr>
                        <a:t>500 евро = 34 620 рублей</a:t>
                      </a:r>
                    </a:p>
                    <a:p>
                      <a:endParaRPr lang="ru-RU" sz="18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r>
              <a:tr h="1004503">
                <a:tc>
                  <a:txBody>
                    <a:bodyPr/>
                    <a:lstStyle/>
                    <a:p>
                      <a:pPr algn="ctr"/>
                      <a:r>
                        <a:rPr lang="ru-RU" sz="1800" dirty="0" smtClean="0">
                          <a:solidFill>
                            <a:schemeClr val="tx1">
                              <a:lumMod val="75000"/>
                              <a:lumOff val="25000"/>
                            </a:schemeClr>
                          </a:solidFill>
                          <a:latin typeface="Tahoma" pitchFamily="34" charset="0"/>
                          <a:ea typeface="Tahoma" pitchFamily="34" charset="0"/>
                          <a:cs typeface="Tahoma" pitchFamily="34" charset="0"/>
                        </a:rPr>
                        <a:t>Оценка финансового решения</a:t>
                      </a:r>
                      <a:endParaRPr lang="ru-RU" sz="18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algn="ctr"/>
                      <a:endParaRPr lang="ru-RU" sz="1800" dirty="0" smtClean="0">
                        <a:solidFill>
                          <a:schemeClr val="tx1">
                            <a:lumMod val="75000"/>
                            <a:lumOff val="25000"/>
                          </a:schemeClr>
                        </a:solidFill>
                        <a:latin typeface="Tahoma" pitchFamily="34" charset="0"/>
                        <a:ea typeface="Tahoma" pitchFamily="34" charset="0"/>
                        <a:cs typeface="Tahoma" pitchFamily="34" charset="0"/>
                      </a:endParaRPr>
                    </a:p>
                    <a:p>
                      <a:pPr algn="ctr"/>
                      <a:r>
                        <a:rPr lang="ru-RU" sz="1800" dirty="0" smtClean="0">
                          <a:solidFill>
                            <a:schemeClr val="tx1">
                              <a:lumMod val="75000"/>
                              <a:lumOff val="25000"/>
                            </a:schemeClr>
                          </a:solidFill>
                          <a:latin typeface="Tahoma" pitchFamily="34" charset="0"/>
                          <a:ea typeface="Tahoma" pitchFamily="34" charset="0"/>
                          <a:cs typeface="Tahoma" pitchFamily="34" charset="0"/>
                        </a:rPr>
                        <a:t> НЕ ГРАМОТНОЕ</a:t>
                      </a:r>
                      <a:r>
                        <a:rPr lang="ru-RU" sz="1800" baseline="0" dirty="0" smtClean="0">
                          <a:solidFill>
                            <a:schemeClr val="tx1">
                              <a:lumMod val="75000"/>
                              <a:lumOff val="25000"/>
                            </a:schemeClr>
                          </a:solidFill>
                          <a:latin typeface="Tahoma" pitchFamily="34" charset="0"/>
                          <a:ea typeface="Tahoma" pitchFamily="34" charset="0"/>
                          <a:cs typeface="Tahoma" pitchFamily="34" charset="0"/>
                        </a:rPr>
                        <a:t> </a:t>
                      </a:r>
                      <a:endParaRPr lang="ru-RU" sz="18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algn="ctr"/>
                      <a:endParaRPr lang="ru-RU" sz="1800" dirty="0" smtClean="0">
                        <a:solidFill>
                          <a:schemeClr val="tx1">
                            <a:lumMod val="75000"/>
                            <a:lumOff val="25000"/>
                          </a:schemeClr>
                        </a:solidFill>
                        <a:latin typeface="Tahoma" pitchFamily="34" charset="0"/>
                        <a:ea typeface="Tahoma" pitchFamily="34" charset="0"/>
                        <a:cs typeface="Tahoma" pitchFamily="34" charset="0"/>
                      </a:endParaRPr>
                    </a:p>
                    <a:p>
                      <a:pPr algn="ctr"/>
                      <a:r>
                        <a:rPr lang="ru-RU" sz="1800" dirty="0" smtClean="0">
                          <a:solidFill>
                            <a:schemeClr val="tx1">
                              <a:lumMod val="75000"/>
                              <a:lumOff val="25000"/>
                            </a:schemeClr>
                          </a:solidFill>
                          <a:latin typeface="Tahoma" pitchFamily="34" charset="0"/>
                          <a:ea typeface="Tahoma" pitchFamily="34" charset="0"/>
                          <a:cs typeface="Tahoma" pitchFamily="34" charset="0"/>
                        </a:rPr>
                        <a:t> ГРАМОТНОЕ</a:t>
                      </a:r>
                      <a:endParaRPr lang="ru-RU" sz="1800" dirty="0">
                        <a:solidFill>
                          <a:schemeClr val="tx1">
                            <a:lumMod val="75000"/>
                            <a:lumOff val="25000"/>
                          </a:schemeClr>
                        </a:solidFill>
                        <a:latin typeface="Tahoma" pitchFamily="34" charset="0"/>
                        <a:ea typeface="Tahoma" pitchFamily="34" charset="0"/>
                        <a:cs typeface="Tahoma" pitchFamily="34" charset="0"/>
                      </a:endParaRPr>
                    </a:p>
                  </a:txBody>
                  <a:tcPr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r>
            </a:tbl>
          </a:graphicData>
        </a:graphic>
      </p:graphicFrame>
      <p:sp>
        <p:nvSpPr>
          <p:cNvPr id="5" name="Номер слайда 4"/>
          <p:cNvSpPr>
            <a:spLocks noGrp="1"/>
          </p:cNvSpPr>
          <p:nvPr>
            <p:ph type="sldNum" sz="quarter" idx="10"/>
          </p:nvPr>
        </p:nvSpPr>
        <p:spPr/>
        <p:txBody>
          <a:bodyPr/>
          <a:lstStyle/>
          <a:p>
            <a:fld id="{64DDCFB0-33A8-430C-BC52-69BE6A2FD9D5}" type="slidenum">
              <a:rPr lang="ru-RU" smtClean="0"/>
              <a:pPr/>
              <a:t>12</a:t>
            </a:fld>
            <a:endParaRPr lang="ru-RU"/>
          </a:p>
        </p:txBody>
      </p:sp>
    </p:spTree>
    <p:extLst>
      <p:ext uri="{BB962C8B-B14F-4D97-AF65-F5344CB8AC3E}">
        <p14:creationId xmlns:p14="http://schemas.microsoft.com/office/powerpoint/2010/main" val="1475516089"/>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7782" y="1041947"/>
            <a:ext cx="10452918" cy="648072"/>
          </a:xfrm>
        </p:spPr>
        <p:txBody>
          <a:bodyPr>
            <a:noAutofit/>
          </a:bodyPr>
          <a:lstStyle/>
          <a:p>
            <a:pPr algn="ctr"/>
            <a:r>
              <a:rPr lang="ru-RU" sz="2400" dirty="0" smtClean="0">
                <a:solidFill>
                  <a:srgbClr val="C00000"/>
                </a:solidFill>
              </a:rPr>
              <a:t>КАКИЕ РЕШЕНИЯ МОЖНО НАЗВАТЬ ФИНАНСОВО ГРАМОТНЫМИ?</a:t>
            </a:r>
            <a:endParaRPr lang="ru-RU" sz="2400" dirty="0">
              <a:solidFill>
                <a:srgbClr val="C00000"/>
              </a:solidFill>
            </a:endParaRPr>
          </a:p>
        </p:txBody>
      </p:sp>
      <p:sp>
        <p:nvSpPr>
          <p:cNvPr id="3" name="Текст 2"/>
          <p:cNvSpPr>
            <a:spLocks noGrp="1"/>
          </p:cNvSpPr>
          <p:nvPr>
            <p:ph type="body" idx="1"/>
          </p:nvPr>
        </p:nvSpPr>
        <p:spPr>
          <a:xfrm>
            <a:off x="731838" y="1978050"/>
            <a:ext cx="9187727" cy="4605836"/>
          </a:xfrm>
        </p:spPr>
        <p:txBody>
          <a:bodyPr>
            <a:noAutofit/>
          </a:bodyPr>
          <a:lstStyle/>
          <a:p>
            <a:pPr marL="0" indent="0">
              <a:buNone/>
            </a:pPr>
            <a:r>
              <a:rPr lang="ru-RU" sz="2400" b="1" dirty="0" smtClean="0">
                <a:solidFill>
                  <a:schemeClr val="tx1"/>
                </a:solidFill>
              </a:rPr>
              <a:t>Это решения, которые основаны на:</a:t>
            </a:r>
            <a:endParaRPr lang="ru-RU" sz="2400" dirty="0" smtClean="0">
              <a:solidFill>
                <a:schemeClr val="tx1"/>
              </a:solidFill>
            </a:endParaRPr>
          </a:p>
          <a:p>
            <a:pPr marL="457200" indent="-457200" algn="just">
              <a:lnSpc>
                <a:spcPct val="150000"/>
              </a:lnSpc>
              <a:buClr>
                <a:srgbClr val="188386"/>
              </a:buClr>
              <a:buSzPct val="150000"/>
              <a:buFont typeface="Arial" pitchFamily="34" charset="0"/>
              <a:buChar char="•"/>
            </a:pPr>
            <a:r>
              <a:rPr lang="ru-RU" sz="2400" dirty="0" smtClean="0">
                <a:solidFill>
                  <a:schemeClr val="tx1"/>
                </a:solidFill>
              </a:rPr>
              <a:t>Всестороннем изучении жизненной ситуации, где требуется принятие финансового решения.</a:t>
            </a:r>
          </a:p>
          <a:p>
            <a:pPr marL="457200" indent="-457200" algn="just">
              <a:lnSpc>
                <a:spcPct val="150000"/>
              </a:lnSpc>
              <a:buClr>
                <a:srgbClr val="188386"/>
              </a:buClr>
              <a:buSzPct val="150000"/>
              <a:buFont typeface="Arial" pitchFamily="34" charset="0"/>
              <a:buChar char="•"/>
            </a:pPr>
            <a:r>
              <a:rPr lang="ru-RU" sz="2400" dirty="0">
                <a:solidFill>
                  <a:schemeClr val="tx1"/>
                </a:solidFill>
              </a:rPr>
              <a:t> </a:t>
            </a:r>
            <a:r>
              <a:rPr lang="ru-RU" sz="2400" dirty="0" smtClean="0">
                <a:solidFill>
                  <a:schemeClr val="tx1"/>
                </a:solidFill>
              </a:rPr>
              <a:t>Выявлении различных вариантов принятия решения.</a:t>
            </a:r>
          </a:p>
          <a:p>
            <a:pPr marL="457200" indent="-457200" algn="just">
              <a:lnSpc>
                <a:spcPct val="150000"/>
              </a:lnSpc>
              <a:buClr>
                <a:srgbClr val="188386"/>
              </a:buClr>
              <a:buSzPct val="150000"/>
              <a:buFont typeface="Arial" pitchFamily="34" charset="0"/>
              <a:buChar char="•"/>
            </a:pPr>
            <a:r>
              <a:rPr lang="ru-RU" sz="2400" dirty="0" smtClean="0">
                <a:solidFill>
                  <a:schemeClr val="tx1"/>
                </a:solidFill>
              </a:rPr>
              <a:t>Сравнении (в том числе с использованием математических расчетов) различных вариантов решений с позиции выгоды, эффективности, качества.</a:t>
            </a:r>
          </a:p>
          <a:p>
            <a:pPr marL="457200" indent="-457200" algn="just">
              <a:lnSpc>
                <a:spcPct val="150000"/>
              </a:lnSpc>
              <a:buClr>
                <a:srgbClr val="188386"/>
              </a:buClr>
              <a:buSzPct val="150000"/>
              <a:buFont typeface="Arial" pitchFamily="34" charset="0"/>
              <a:buChar char="•"/>
            </a:pPr>
            <a:r>
              <a:rPr lang="ru-RU" sz="2400" dirty="0" smtClean="0">
                <a:solidFill>
                  <a:schemeClr val="tx1"/>
                </a:solidFill>
              </a:rPr>
              <a:t>Выборе наиболее разумного варианта в конкретной ситуации.</a:t>
            </a:r>
            <a:endParaRPr lang="ru-RU" sz="2400" dirty="0">
              <a:solidFill>
                <a:schemeClr val="tx1"/>
              </a:solidFill>
            </a:endParaRPr>
          </a:p>
        </p:txBody>
      </p:sp>
      <p:sp>
        <p:nvSpPr>
          <p:cNvPr id="4" name="Номер слайда 3"/>
          <p:cNvSpPr>
            <a:spLocks noGrp="1"/>
          </p:cNvSpPr>
          <p:nvPr>
            <p:ph type="sldNum" sz="quarter" idx="10"/>
          </p:nvPr>
        </p:nvSpPr>
        <p:spPr/>
        <p:txBody>
          <a:bodyPr/>
          <a:lstStyle/>
          <a:p>
            <a:fld id="{64DDCFB0-33A8-430C-BC52-69BE6A2FD9D5}" type="slidenum">
              <a:rPr lang="ru-RU" smtClean="0"/>
              <a:pPr/>
              <a:t>13</a:t>
            </a:fld>
            <a:endParaRPr lang="ru-RU"/>
          </a:p>
        </p:txBody>
      </p:sp>
    </p:spTree>
    <p:extLst>
      <p:ext uri="{BB962C8B-B14F-4D97-AF65-F5344CB8AC3E}">
        <p14:creationId xmlns:p14="http://schemas.microsoft.com/office/powerpoint/2010/main" val="4005034687"/>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5814" y="969938"/>
            <a:ext cx="9619775" cy="875696"/>
          </a:xfrm>
        </p:spPr>
        <p:txBody>
          <a:bodyPr>
            <a:normAutofit/>
          </a:bodyPr>
          <a:lstStyle/>
          <a:p>
            <a:pPr algn="ctr"/>
            <a:r>
              <a:rPr lang="ru-RU" sz="4000" dirty="0" smtClean="0">
                <a:solidFill>
                  <a:srgbClr val="C00000"/>
                </a:solidFill>
              </a:rPr>
              <a:t>Потренируемся!</a:t>
            </a:r>
            <a:endParaRPr lang="ru-RU" sz="4000" dirty="0">
              <a:solidFill>
                <a:srgbClr val="C00000"/>
              </a:solidFill>
            </a:endParaRPr>
          </a:p>
        </p:txBody>
      </p:sp>
      <p:sp>
        <p:nvSpPr>
          <p:cNvPr id="3" name="Текст 2"/>
          <p:cNvSpPr>
            <a:spLocks noGrp="1"/>
          </p:cNvSpPr>
          <p:nvPr>
            <p:ph type="body" sz="quarter" idx="1"/>
          </p:nvPr>
        </p:nvSpPr>
        <p:spPr>
          <a:xfrm>
            <a:off x="227782" y="1978050"/>
            <a:ext cx="10225136" cy="4896544"/>
          </a:xfrm>
        </p:spPr>
        <p:txBody>
          <a:bodyPr>
            <a:normAutofit/>
          </a:bodyPr>
          <a:lstStyle/>
          <a:p>
            <a:pPr algn="ctr"/>
            <a:r>
              <a:rPr lang="ru-RU" sz="2800" b="1" dirty="0" smtClean="0">
                <a:solidFill>
                  <a:schemeClr val="tx1"/>
                </a:solidFill>
              </a:rPr>
              <a:t>Задача № 1.</a:t>
            </a:r>
          </a:p>
          <a:p>
            <a:pPr algn="just"/>
            <a:r>
              <a:rPr lang="ru-RU" sz="2000" b="1" dirty="0" smtClean="0">
                <a:solidFill>
                  <a:schemeClr val="tx1"/>
                </a:solidFill>
              </a:rPr>
              <a:t>Представьте</a:t>
            </a:r>
            <a:r>
              <a:rPr lang="ru-RU" sz="2000" b="1" dirty="0">
                <a:solidFill>
                  <a:schemeClr val="tx1"/>
                </a:solidFill>
              </a:rPr>
              <a:t>, что ваш взрослый старший брат решил накопить на путешествие, о котором долго мечтал. За два года ему удаётся собрать 100 тыс. р. Но для оплаты поездки ему нужно накопить ещё 50 тыс. р. Уже накопленные сбережения он решает хранить дома. В то же время коммерческие банки предлагают заключить договор вклада на год со ставкой 10% годовых. </a:t>
            </a:r>
          </a:p>
          <a:p>
            <a:pPr algn="just"/>
            <a:r>
              <a:rPr lang="ru-RU" sz="2000" b="1" dirty="0">
                <a:solidFill>
                  <a:srgbClr val="C00000"/>
                </a:solidFill>
              </a:rPr>
              <a:t>Что бы вы посоветовали своему брату: положить деньги во вклад или оставить их на хранение дома? Сколько у вашего брата будет денег через год в каждом из вариантов, если он действительно сумеет отложить из своей зарплаты ещё 50 тыс. р.?</a:t>
            </a:r>
          </a:p>
          <a:p>
            <a:endParaRPr lang="ru-RU" sz="2200" dirty="0"/>
          </a:p>
        </p:txBody>
      </p:sp>
      <p:sp>
        <p:nvSpPr>
          <p:cNvPr id="4" name="Номер слайда 3"/>
          <p:cNvSpPr>
            <a:spLocks noGrp="1"/>
          </p:cNvSpPr>
          <p:nvPr>
            <p:ph type="sldNum" sz="quarter" idx="10"/>
          </p:nvPr>
        </p:nvSpPr>
        <p:spPr/>
        <p:txBody>
          <a:bodyPr/>
          <a:lstStyle/>
          <a:p>
            <a:fld id="{BAA2C701-2519-4499-98E5-2319BFDD91EC}" type="slidenum">
              <a:rPr lang="ru-RU" smtClean="0"/>
              <a:pPr/>
              <a:t>14</a:t>
            </a:fld>
            <a:endParaRPr lang="ru-RU"/>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04418" y="5290418"/>
            <a:ext cx="2694666" cy="2266082"/>
          </a:xfrm>
          <a:prstGeom prst="rect">
            <a:avLst/>
          </a:prstGeom>
        </p:spPr>
      </p:pic>
    </p:spTree>
    <p:extLst>
      <p:ext uri="{BB962C8B-B14F-4D97-AF65-F5344CB8AC3E}">
        <p14:creationId xmlns:p14="http://schemas.microsoft.com/office/powerpoint/2010/main" val="798470111"/>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432" y="969938"/>
            <a:ext cx="9619775" cy="1021423"/>
          </a:xfrm>
        </p:spPr>
        <p:txBody>
          <a:bodyPr>
            <a:normAutofit/>
          </a:bodyPr>
          <a:lstStyle/>
          <a:p>
            <a:pPr algn="ctr"/>
            <a:r>
              <a:rPr lang="ru-RU" sz="4000" dirty="0" smtClean="0">
                <a:solidFill>
                  <a:srgbClr val="C00000"/>
                </a:solidFill>
              </a:rPr>
              <a:t>Потренируемся!</a:t>
            </a:r>
            <a:endParaRPr lang="ru-RU" sz="4000" dirty="0">
              <a:solidFill>
                <a:srgbClr val="C00000"/>
              </a:solidFill>
            </a:endParaRPr>
          </a:p>
        </p:txBody>
      </p:sp>
      <p:sp>
        <p:nvSpPr>
          <p:cNvPr id="3" name="Текст 2"/>
          <p:cNvSpPr>
            <a:spLocks noGrp="1"/>
          </p:cNvSpPr>
          <p:nvPr>
            <p:ph type="body" sz="quarter" idx="1"/>
          </p:nvPr>
        </p:nvSpPr>
        <p:spPr>
          <a:xfrm>
            <a:off x="227781" y="1906042"/>
            <a:ext cx="10225137" cy="5184576"/>
          </a:xfrm>
        </p:spPr>
        <p:txBody>
          <a:bodyPr/>
          <a:lstStyle/>
          <a:p>
            <a:pPr algn="ctr"/>
            <a:r>
              <a:rPr lang="ru-RU" sz="2800" b="1" dirty="0" smtClean="0">
                <a:solidFill>
                  <a:schemeClr val="tx1"/>
                </a:solidFill>
              </a:rPr>
              <a:t>Задача №2.</a:t>
            </a:r>
          </a:p>
          <a:p>
            <a:pPr algn="just"/>
            <a:r>
              <a:rPr lang="ru-RU" sz="2000" b="1" dirty="0">
                <a:solidFill>
                  <a:schemeClr val="tx1"/>
                </a:solidFill>
              </a:rPr>
              <a:t>Представьте, что ваш дядя собирается купить дачный домик в одной из деревень соседней области. Он продал свою машину за 500 тыс. р. и начал искать подходящий вариант. Вырученные деньги дядя хранил в квартире в надёжном месте. Сначала он долго не мог найти дом, а потом заболел и полгода пролежал в больнице, после чего снова занялся поисками. Когда он нашёл подходящий вариант, с момента продажи машины прошёл год. За это время цены на недвижимость выросли на 8%. </a:t>
            </a:r>
          </a:p>
          <a:p>
            <a:pPr algn="just"/>
            <a:r>
              <a:rPr lang="ru-RU" sz="2000" b="1" dirty="0">
                <a:solidFill>
                  <a:srgbClr val="C00000"/>
                </a:solidFill>
              </a:rPr>
              <a:t>На какую сумму ваш дядя мог бы увеличить свои сбережения, если бы положил деньги на депозит в банке под 10%?</a:t>
            </a:r>
          </a:p>
          <a:p>
            <a:pPr algn="just"/>
            <a:r>
              <a:rPr lang="ru-RU" sz="2000" b="1" dirty="0">
                <a:solidFill>
                  <a:srgbClr val="C00000"/>
                </a:solidFill>
              </a:rPr>
              <a:t>Как ему разумнее было распорядиться деньгами?</a:t>
            </a:r>
          </a:p>
          <a:p>
            <a:endParaRPr lang="ru-RU" dirty="0" smtClean="0"/>
          </a:p>
          <a:p>
            <a:endParaRPr lang="ru-RU" dirty="0"/>
          </a:p>
        </p:txBody>
      </p:sp>
      <p:sp>
        <p:nvSpPr>
          <p:cNvPr id="4" name="Номер слайда 3"/>
          <p:cNvSpPr>
            <a:spLocks noGrp="1"/>
          </p:cNvSpPr>
          <p:nvPr>
            <p:ph type="sldNum" sz="quarter" idx="10"/>
          </p:nvPr>
        </p:nvSpPr>
        <p:spPr/>
        <p:txBody>
          <a:bodyPr/>
          <a:lstStyle/>
          <a:p>
            <a:fld id="{BAA2C701-2519-4499-98E5-2319BFDD91EC}" type="slidenum">
              <a:rPr lang="ru-RU" smtClean="0"/>
              <a:pPr/>
              <a:t>15</a:t>
            </a:fld>
            <a:endParaRPr lang="ru-RU"/>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32638" y="5008151"/>
            <a:ext cx="2748062" cy="2548349"/>
          </a:xfrm>
          <a:prstGeom prst="rect">
            <a:avLst/>
          </a:prstGeom>
        </p:spPr>
      </p:pic>
    </p:spTree>
    <p:extLst>
      <p:ext uri="{BB962C8B-B14F-4D97-AF65-F5344CB8AC3E}">
        <p14:creationId xmlns:p14="http://schemas.microsoft.com/office/powerpoint/2010/main" val="3496652416"/>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4000" dirty="0" smtClean="0">
                <a:solidFill>
                  <a:srgbClr val="C00000"/>
                </a:solidFill>
              </a:rPr>
              <a:t>Сделаем вывод</a:t>
            </a:r>
            <a:br>
              <a:rPr lang="ru-RU" sz="4000" dirty="0" smtClean="0">
                <a:solidFill>
                  <a:srgbClr val="C00000"/>
                </a:solidFill>
              </a:rPr>
            </a:br>
            <a:endParaRPr lang="ru-RU" sz="4000" dirty="0">
              <a:solidFill>
                <a:srgbClr val="C00000"/>
              </a:solidFill>
            </a:endParaRPr>
          </a:p>
        </p:txBody>
      </p:sp>
      <p:sp>
        <p:nvSpPr>
          <p:cNvPr id="3" name="Текст 2"/>
          <p:cNvSpPr>
            <a:spLocks noGrp="1"/>
          </p:cNvSpPr>
          <p:nvPr>
            <p:ph type="body" sz="quarter" idx="1"/>
          </p:nvPr>
        </p:nvSpPr>
        <p:spPr>
          <a:xfrm>
            <a:off x="299790" y="1991360"/>
            <a:ext cx="10081119" cy="4019138"/>
          </a:xfrm>
        </p:spPr>
        <p:txBody>
          <a:bodyPr>
            <a:normAutofit fontScale="92500"/>
          </a:bodyPr>
          <a:lstStyle/>
          <a:p>
            <a:pPr marL="342900" indent="-342900" algn="just">
              <a:buFont typeface="Arial" panose="020B0604020202020204" pitchFamily="34" charset="0"/>
              <a:buChar char="•"/>
            </a:pPr>
            <a:r>
              <a:rPr lang="ru-RU" sz="2400" dirty="0" smtClean="0">
                <a:solidFill>
                  <a:schemeClr val="tx1"/>
                </a:solidFill>
              </a:rPr>
              <a:t>В </a:t>
            </a:r>
            <a:r>
              <a:rPr lang="ru-RU" sz="2400" dirty="0">
                <a:solidFill>
                  <a:schemeClr val="tx1"/>
                </a:solidFill>
              </a:rPr>
              <a:t>современной социально-экономической ситуации хранить сбережения дома не только опасно, но и неразумно. Деньги могут украсть, может случиться пожар, к тому же стоимость денег уменьшает инфляция.</a:t>
            </a:r>
          </a:p>
          <a:p>
            <a:pPr marL="342900" indent="-342900" algn="just">
              <a:buFont typeface="Arial" panose="020B0604020202020204" pitchFamily="34" charset="0"/>
              <a:buChar char="•"/>
            </a:pPr>
            <a:r>
              <a:rPr lang="ru-RU" sz="2400" dirty="0" smtClean="0">
                <a:solidFill>
                  <a:schemeClr val="tx1"/>
                </a:solidFill>
              </a:rPr>
              <a:t>Свои </a:t>
            </a:r>
            <a:r>
              <a:rPr lang="ru-RU" sz="2400" dirty="0">
                <a:solidFill>
                  <a:schemeClr val="tx1"/>
                </a:solidFill>
              </a:rPr>
              <a:t>доходы можно не только уберечь от разных рисков, но и нарастить с помощью разных финансовых организаций.</a:t>
            </a:r>
          </a:p>
          <a:p>
            <a:pPr marL="342900" indent="-342900" algn="just">
              <a:buFont typeface="Arial" panose="020B0604020202020204" pitchFamily="34" charset="0"/>
              <a:buChar char="•"/>
            </a:pPr>
            <a:r>
              <a:rPr lang="ru-RU" sz="2400" dirty="0" smtClean="0">
                <a:solidFill>
                  <a:schemeClr val="tx1"/>
                </a:solidFill>
              </a:rPr>
              <a:t>Финансовых </a:t>
            </a:r>
            <a:r>
              <a:rPr lang="ru-RU" sz="2400" dirty="0">
                <a:solidFill>
                  <a:schemeClr val="tx1"/>
                </a:solidFill>
              </a:rPr>
              <a:t>организаций существует очень много, поэтому при выборе организации необходимо проявить осмотрительность. Следует выяснить как можно больше о деятельности выбранной организации (в том числе на сайтах официальных контролирующих и правозащитных организаций), проанализировать найденную информацию и только тогда принимать решение.</a:t>
            </a:r>
          </a:p>
          <a:p>
            <a:endParaRPr lang="ru-RU" dirty="0"/>
          </a:p>
        </p:txBody>
      </p:sp>
      <p:sp>
        <p:nvSpPr>
          <p:cNvPr id="4" name="Номер слайда 3"/>
          <p:cNvSpPr>
            <a:spLocks noGrp="1"/>
          </p:cNvSpPr>
          <p:nvPr>
            <p:ph type="sldNum" sz="quarter" idx="10"/>
          </p:nvPr>
        </p:nvSpPr>
        <p:spPr/>
        <p:txBody>
          <a:bodyPr/>
          <a:lstStyle/>
          <a:p>
            <a:fld id="{BAA2C701-2519-4499-98E5-2319BFDD91EC}" type="slidenum">
              <a:rPr lang="ru-RU" smtClean="0"/>
              <a:pPr/>
              <a:t>16</a:t>
            </a:fld>
            <a:endParaRPr lang="ru-RU"/>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40150" y="5590768"/>
            <a:ext cx="4824536" cy="1978050"/>
          </a:xfrm>
          <a:prstGeom prst="rect">
            <a:avLst/>
          </a:prstGeom>
        </p:spPr>
      </p:pic>
    </p:spTree>
    <p:extLst>
      <p:ext uri="{BB962C8B-B14F-4D97-AF65-F5344CB8AC3E}">
        <p14:creationId xmlns:p14="http://schemas.microsoft.com/office/powerpoint/2010/main" val="3115143506"/>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24526" y="1115664"/>
            <a:ext cx="3528392" cy="5830938"/>
          </a:xfrm>
        </p:spPr>
        <p:txBody>
          <a:bodyPr/>
          <a:lstStyle/>
          <a:p>
            <a:endParaRPr lang="ru-RU" dirty="0"/>
          </a:p>
        </p:txBody>
      </p:sp>
      <p:sp>
        <p:nvSpPr>
          <p:cNvPr id="3" name="Текст 2"/>
          <p:cNvSpPr>
            <a:spLocks noGrp="1"/>
          </p:cNvSpPr>
          <p:nvPr>
            <p:ph type="body" sz="quarter" idx="1"/>
          </p:nvPr>
        </p:nvSpPr>
        <p:spPr>
          <a:xfrm>
            <a:off x="371798" y="969938"/>
            <a:ext cx="5976664" cy="5976664"/>
          </a:xfrm>
        </p:spPr>
        <p:txBody>
          <a:bodyPr>
            <a:normAutofit/>
          </a:bodyPr>
          <a:lstStyle/>
          <a:p>
            <a:pPr algn="just"/>
            <a:r>
              <a:rPr lang="ru-RU" sz="2000" dirty="0" smtClean="0">
                <a:solidFill>
                  <a:schemeClr val="tx1"/>
                </a:solidFill>
              </a:rPr>
              <a:t>     Представим</a:t>
            </a:r>
            <a:r>
              <a:rPr lang="ru-RU" sz="2000" dirty="0">
                <a:solidFill>
                  <a:schemeClr val="tx1"/>
                </a:solidFill>
              </a:rPr>
              <a:t>, что у вашего дедушки Вани за пять лет скопилась приличная сумма денег от продажи овощей на рынке, к тому же он продал свой домик в деревне и переехал жить в город, где у него была маленькая квартирка на первом этаже. Все свои сбережения дедушка держал дома, припрятав в укромном месте. Но однажды, когда он ушёл в магазин, к нему забрались грабители. Денег, правда, они найти не успели, так как вернувшийся дедушка их спугнул, и они сбежали, выпрыгнув в окно. Вы с родителями пришли морально поддержать деда. Случившееся, конечно, его сильно расстроило и заставило сомневаться в надёжности тайника дома для сохранения своих накоплений.</a:t>
            </a:r>
          </a:p>
          <a:p>
            <a:pPr algn="just"/>
            <a:endParaRPr lang="ru-RU" sz="1800" dirty="0"/>
          </a:p>
          <a:p>
            <a:pPr algn="ctr"/>
            <a:r>
              <a:rPr lang="ru-RU" sz="2000" b="1" dirty="0" smtClean="0">
                <a:solidFill>
                  <a:srgbClr val="FF0000"/>
                </a:solidFill>
              </a:rPr>
              <a:t>Вопрос!!!</a:t>
            </a:r>
            <a:endParaRPr lang="ru-RU" sz="2000" b="1" dirty="0">
              <a:solidFill>
                <a:srgbClr val="FF0000"/>
              </a:solidFill>
            </a:endParaRPr>
          </a:p>
          <a:p>
            <a:pPr algn="just"/>
            <a:r>
              <a:rPr lang="ru-RU" sz="2000" b="1" dirty="0">
                <a:solidFill>
                  <a:schemeClr val="tx1"/>
                </a:solidFill>
              </a:rPr>
              <a:t>Как следовало поступить дедушке при решении вопроса о хранении денег?</a:t>
            </a:r>
          </a:p>
        </p:txBody>
      </p:sp>
      <p:sp>
        <p:nvSpPr>
          <p:cNvPr id="4" name="Номер слайда 3"/>
          <p:cNvSpPr>
            <a:spLocks noGrp="1"/>
          </p:cNvSpPr>
          <p:nvPr>
            <p:ph type="sldNum" sz="quarter" idx="10"/>
          </p:nvPr>
        </p:nvSpPr>
        <p:spPr/>
        <p:txBody>
          <a:bodyPr/>
          <a:lstStyle/>
          <a:p>
            <a:fld id="{BAA2C701-2519-4499-98E5-2319BFDD91EC}" type="slidenum">
              <a:rPr lang="ru-RU" smtClean="0"/>
              <a:pPr/>
              <a:t>2</a:t>
            </a:fld>
            <a:endParaRPr lang="ru-RU"/>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564486" y="1113954"/>
            <a:ext cx="3960440" cy="5832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5152642"/>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4000" dirty="0">
                <a:solidFill>
                  <a:srgbClr val="C00000"/>
                </a:solidFill>
              </a:rPr>
              <a:t>Отвечаем на </a:t>
            </a:r>
            <a:r>
              <a:rPr lang="ru-RU" sz="4000" dirty="0" smtClean="0">
                <a:solidFill>
                  <a:srgbClr val="C00000"/>
                </a:solidFill>
              </a:rPr>
              <a:t>вопрос</a:t>
            </a:r>
            <a:r>
              <a:rPr lang="ru-RU" sz="4000" dirty="0">
                <a:solidFill>
                  <a:srgbClr val="C00000"/>
                </a:solidFill>
              </a:rPr>
              <a:t/>
            </a:r>
            <a:br>
              <a:rPr lang="ru-RU" sz="4000" dirty="0">
                <a:solidFill>
                  <a:srgbClr val="C00000"/>
                </a:solidFill>
              </a:rPr>
            </a:br>
            <a:endParaRPr lang="ru-RU" sz="4000" dirty="0">
              <a:solidFill>
                <a:srgbClr val="C00000"/>
              </a:solidFill>
            </a:endParaRPr>
          </a:p>
        </p:txBody>
      </p:sp>
      <p:sp>
        <p:nvSpPr>
          <p:cNvPr id="3" name="Текст 2"/>
          <p:cNvSpPr>
            <a:spLocks noGrp="1"/>
          </p:cNvSpPr>
          <p:nvPr>
            <p:ph type="body" sz="quarter" idx="1"/>
          </p:nvPr>
        </p:nvSpPr>
        <p:spPr>
          <a:xfrm>
            <a:off x="371799" y="1991360"/>
            <a:ext cx="9783246" cy="5099258"/>
          </a:xfrm>
        </p:spPr>
        <p:txBody>
          <a:bodyPr/>
          <a:lstStyle/>
          <a:p>
            <a:r>
              <a:rPr lang="ru-RU" sz="3200" dirty="0">
                <a:solidFill>
                  <a:schemeClr val="tx1"/>
                </a:solidFill>
              </a:rPr>
              <a:t>Деду Ване следовало:</a:t>
            </a:r>
          </a:p>
          <a:p>
            <a:pPr marL="457200" indent="-457200">
              <a:buFont typeface="Arial" panose="020B0604020202020204" pitchFamily="34" charset="0"/>
              <a:buChar char="•"/>
            </a:pPr>
            <a:r>
              <a:rPr lang="ru-RU" sz="3200" dirty="0" smtClean="0">
                <a:solidFill>
                  <a:schemeClr val="tx1"/>
                </a:solidFill>
              </a:rPr>
              <a:t>выяснить</a:t>
            </a:r>
            <a:r>
              <a:rPr lang="ru-RU" sz="3200" dirty="0">
                <a:solidFill>
                  <a:schemeClr val="tx1"/>
                </a:solidFill>
              </a:rPr>
              <a:t>, какие финансовые организации существуют в вашем регионе и как они могут помочь ему накопить и свести риски потери денег (например, кражи) к минимуму;</a:t>
            </a:r>
          </a:p>
          <a:p>
            <a:pPr marL="457200" indent="-457200">
              <a:buFont typeface="Arial" panose="020B0604020202020204" pitchFamily="34" charset="0"/>
              <a:buChar char="•"/>
            </a:pPr>
            <a:r>
              <a:rPr lang="ru-RU" sz="3200" dirty="0" smtClean="0">
                <a:solidFill>
                  <a:schemeClr val="tx1"/>
                </a:solidFill>
              </a:rPr>
              <a:t>обратиться </a:t>
            </a:r>
            <a:r>
              <a:rPr lang="ru-RU" sz="3200" dirty="0">
                <a:solidFill>
                  <a:schemeClr val="tx1"/>
                </a:solidFill>
              </a:rPr>
              <a:t>за советом к знающим людям (например, к своим детям, если они в этом разбираются, или специалисту по финансам).</a:t>
            </a:r>
          </a:p>
          <a:p>
            <a:endParaRPr lang="ru-RU" dirty="0"/>
          </a:p>
        </p:txBody>
      </p:sp>
      <p:sp>
        <p:nvSpPr>
          <p:cNvPr id="4" name="Номер слайда 3"/>
          <p:cNvSpPr>
            <a:spLocks noGrp="1"/>
          </p:cNvSpPr>
          <p:nvPr>
            <p:ph type="sldNum" sz="quarter" idx="10"/>
          </p:nvPr>
        </p:nvSpPr>
        <p:spPr/>
        <p:txBody>
          <a:bodyPr/>
          <a:lstStyle/>
          <a:p>
            <a:fld id="{BAA2C701-2519-4499-98E5-2319BFDD91EC}" type="slidenum">
              <a:rPr lang="ru-RU" smtClean="0"/>
              <a:pPr/>
              <a:t>3</a:t>
            </a:fld>
            <a:endParaRPr lang="ru-RU"/>
          </a:p>
        </p:txBody>
      </p:sp>
    </p:spTree>
    <p:extLst>
      <p:ext uri="{BB962C8B-B14F-4D97-AF65-F5344CB8AC3E}">
        <p14:creationId xmlns:p14="http://schemas.microsoft.com/office/powerpoint/2010/main" val="1657719164"/>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000" dirty="0">
                <a:solidFill>
                  <a:srgbClr val="C00000"/>
                </a:solidFill>
              </a:rPr>
              <a:t>Финансовая организация </a:t>
            </a:r>
          </a:p>
        </p:txBody>
      </p:sp>
      <p:sp>
        <p:nvSpPr>
          <p:cNvPr id="3" name="Текст 2"/>
          <p:cNvSpPr>
            <a:spLocks noGrp="1"/>
          </p:cNvSpPr>
          <p:nvPr>
            <p:ph type="body" sz="quarter" idx="1"/>
          </p:nvPr>
        </p:nvSpPr>
        <p:spPr>
          <a:xfrm>
            <a:off x="587823" y="1991360"/>
            <a:ext cx="9567222" cy="2506970"/>
          </a:xfrm>
        </p:spPr>
        <p:txBody>
          <a:bodyPr>
            <a:noAutofit/>
          </a:bodyPr>
          <a:lstStyle/>
          <a:p>
            <a:pPr algn="just"/>
            <a:r>
              <a:rPr lang="ru-RU" sz="3200" b="1" dirty="0">
                <a:solidFill>
                  <a:schemeClr val="tx1"/>
                </a:solidFill>
              </a:rPr>
              <a:t>— </a:t>
            </a:r>
            <a:r>
              <a:rPr lang="ru-RU" sz="3200" dirty="0">
                <a:solidFill>
                  <a:schemeClr val="tx1"/>
                </a:solidFill>
              </a:rPr>
              <a:t>это юридическое лицо, осуществляющее на основании соответствующей лицензии различного рода услуги, связанные с использованием и перемещением денежных средств от одного клиента к другому.</a:t>
            </a:r>
          </a:p>
        </p:txBody>
      </p:sp>
      <p:sp>
        <p:nvSpPr>
          <p:cNvPr id="4" name="Номер слайда 3"/>
          <p:cNvSpPr>
            <a:spLocks noGrp="1"/>
          </p:cNvSpPr>
          <p:nvPr>
            <p:ph type="sldNum" sz="quarter" idx="10"/>
          </p:nvPr>
        </p:nvSpPr>
        <p:spPr/>
        <p:txBody>
          <a:bodyPr/>
          <a:lstStyle/>
          <a:p>
            <a:fld id="{BAA2C701-2519-4499-98E5-2319BFDD91EC}" type="slidenum">
              <a:rPr lang="ru-RU" smtClean="0"/>
              <a:pPr/>
              <a:t>4</a:t>
            </a:fld>
            <a:endParaRPr lang="ru-RU"/>
          </a:p>
        </p:txBody>
      </p:sp>
      <p:pic>
        <p:nvPicPr>
          <p:cNvPr id="7" name="Рисунок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56174" y="4604172"/>
            <a:ext cx="3888432" cy="2952328"/>
          </a:xfrm>
          <a:prstGeom prst="rect">
            <a:avLst/>
          </a:prstGeom>
        </p:spPr>
      </p:pic>
    </p:spTree>
    <p:extLst>
      <p:ext uri="{BB962C8B-B14F-4D97-AF65-F5344CB8AC3E}">
        <p14:creationId xmlns:p14="http://schemas.microsoft.com/office/powerpoint/2010/main" val="3338382737"/>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5814" y="825922"/>
            <a:ext cx="9619775" cy="720080"/>
          </a:xfrm>
        </p:spPr>
        <p:txBody>
          <a:bodyPr>
            <a:normAutofit/>
          </a:bodyPr>
          <a:lstStyle/>
          <a:p>
            <a:pPr algn="ctr"/>
            <a:r>
              <a:rPr lang="ru-RU" sz="4000" dirty="0" smtClean="0">
                <a:solidFill>
                  <a:srgbClr val="C00000"/>
                </a:solidFill>
              </a:rPr>
              <a:t>Финансовые организации </a:t>
            </a:r>
            <a:endParaRPr lang="ru-RU" sz="4000" dirty="0">
              <a:solidFill>
                <a:srgbClr val="C00000"/>
              </a:solidFill>
            </a:endParaRPr>
          </a:p>
        </p:txBody>
      </p:sp>
      <p:sp>
        <p:nvSpPr>
          <p:cNvPr id="3" name="Текст 2"/>
          <p:cNvSpPr>
            <a:spLocks noGrp="1"/>
          </p:cNvSpPr>
          <p:nvPr>
            <p:ph type="body" sz="quarter" idx="1"/>
          </p:nvPr>
        </p:nvSpPr>
        <p:spPr>
          <a:xfrm>
            <a:off x="587822" y="1618010"/>
            <a:ext cx="9567223" cy="5256584"/>
          </a:xfrm>
        </p:spPr>
        <p:txBody>
          <a:bodyPr>
            <a:noAutofit/>
          </a:bodyPr>
          <a:lstStyle/>
          <a:p>
            <a:pPr marL="342900" indent="-342900" algn="just">
              <a:buFont typeface="Arial" panose="020B0604020202020204" pitchFamily="34" charset="0"/>
              <a:buChar char="•"/>
            </a:pPr>
            <a:r>
              <a:rPr lang="ru-RU" sz="2000" b="1" dirty="0">
                <a:solidFill>
                  <a:schemeClr val="tx1"/>
                </a:solidFill>
              </a:rPr>
              <a:t>Коммерческий банк </a:t>
            </a:r>
            <a:r>
              <a:rPr lang="ru-RU" sz="2000" dirty="0">
                <a:solidFill>
                  <a:schemeClr val="tx1"/>
                </a:solidFill>
              </a:rPr>
              <a:t>— это организация, которая собирает временно свободные деньги у тех, кто умеет делать сбережения, и даёт эти деньги за плату во временное пользование тем, кому эти деньги срочно нужны на личные нужды или расширение своего бизнеса. Банки осуществляют приём вкладов под процент, кредитование, денежные переводы, обмен валют.</a:t>
            </a:r>
          </a:p>
          <a:p>
            <a:pPr marL="342900" indent="-342900" algn="just">
              <a:buFont typeface="Arial" panose="020B0604020202020204" pitchFamily="34" charset="0"/>
              <a:buChar char="•"/>
            </a:pPr>
            <a:r>
              <a:rPr lang="ru-RU" sz="2000" b="1" dirty="0">
                <a:solidFill>
                  <a:schemeClr val="tx1"/>
                </a:solidFill>
              </a:rPr>
              <a:t>Паевой инвестиционный фонд </a:t>
            </a:r>
            <a:r>
              <a:rPr lang="ru-RU" sz="2000" dirty="0">
                <a:solidFill>
                  <a:schemeClr val="tx1"/>
                </a:solidFill>
              </a:rPr>
              <a:t>— это имущественный комплекс, объединяющий средства мелких вкладчиков. Позволяет осуществлять инвестиции и получать дополнительный доход.</a:t>
            </a:r>
          </a:p>
          <a:p>
            <a:pPr marL="342900" indent="-342900" algn="just">
              <a:buFont typeface="Arial" panose="020B0604020202020204" pitchFamily="34" charset="0"/>
              <a:buChar char="•"/>
            </a:pPr>
            <a:r>
              <a:rPr lang="ru-RU" sz="2000" b="1" dirty="0">
                <a:solidFill>
                  <a:schemeClr val="tx1"/>
                </a:solidFill>
              </a:rPr>
              <a:t>Негосударственный пенсионный фонд </a:t>
            </a:r>
            <a:r>
              <a:rPr lang="ru-RU" sz="2000" dirty="0">
                <a:solidFill>
                  <a:schemeClr val="tx1"/>
                </a:solidFill>
              </a:rPr>
              <a:t>— это финансовая организация, аккумулирующая добровольные взносы вкладчиков, осуществляющая инвестирование средств на финансовом рынке с целью извлечения дохода и проведения пенсионных выплат. Позволяет создать дополнительную финансовую поддержку на пенсии.</a:t>
            </a:r>
          </a:p>
          <a:p>
            <a:pPr marL="342900" indent="-342900" algn="just">
              <a:buFont typeface="Arial" panose="020B0604020202020204" pitchFamily="34" charset="0"/>
              <a:buChar char="•"/>
            </a:pPr>
            <a:r>
              <a:rPr lang="ru-RU" sz="2000" b="1" dirty="0">
                <a:solidFill>
                  <a:schemeClr val="tx1"/>
                </a:solidFill>
              </a:rPr>
              <a:t>Страховая компания </a:t>
            </a:r>
            <a:r>
              <a:rPr lang="ru-RU" sz="2000" dirty="0">
                <a:solidFill>
                  <a:schemeClr val="tx1"/>
                </a:solidFill>
              </a:rPr>
              <a:t>— это финансовая организация, осуществляющая страхование рисков граждан и предприятий на основе заключенного договора. Предоставляет услуги по страхованию жизни и здоровья, имущества и др.</a:t>
            </a:r>
          </a:p>
          <a:p>
            <a:endParaRPr lang="ru-RU" sz="2000" dirty="0"/>
          </a:p>
        </p:txBody>
      </p:sp>
      <p:sp>
        <p:nvSpPr>
          <p:cNvPr id="4" name="Номер слайда 3"/>
          <p:cNvSpPr>
            <a:spLocks noGrp="1"/>
          </p:cNvSpPr>
          <p:nvPr>
            <p:ph type="sldNum" sz="quarter" idx="10"/>
          </p:nvPr>
        </p:nvSpPr>
        <p:spPr/>
        <p:txBody>
          <a:bodyPr/>
          <a:lstStyle/>
          <a:p>
            <a:fld id="{BAA2C701-2519-4499-98E5-2319BFDD91EC}" type="slidenum">
              <a:rPr lang="ru-RU" smtClean="0"/>
              <a:pPr/>
              <a:t>5</a:t>
            </a:fld>
            <a:endParaRPr lang="ru-RU"/>
          </a:p>
        </p:txBody>
      </p:sp>
    </p:spTree>
    <p:extLst>
      <p:ext uri="{BB962C8B-B14F-4D97-AF65-F5344CB8AC3E}">
        <p14:creationId xmlns:p14="http://schemas.microsoft.com/office/powerpoint/2010/main" val="1391634018"/>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432" y="969938"/>
            <a:ext cx="9619775" cy="1021423"/>
          </a:xfrm>
        </p:spPr>
        <p:txBody>
          <a:bodyPr>
            <a:noAutofit/>
          </a:bodyPr>
          <a:lstStyle/>
          <a:p>
            <a:pPr algn="ctr"/>
            <a:r>
              <a:rPr lang="ru-RU" sz="4000" dirty="0">
                <a:solidFill>
                  <a:srgbClr val="C00000"/>
                </a:solidFill>
              </a:rPr>
              <a:t>Однако стоит </a:t>
            </a:r>
            <a:r>
              <a:rPr lang="ru-RU" sz="4000" dirty="0" smtClean="0">
                <a:solidFill>
                  <a:srgbClr val="C00000"/>
                </a:solidFill>
              </a:rPr>
              <a:t>помнить!</a:t>
            </a:r>
            <a:r>
              <a:rPr lang="ru-RU" sz="4000" dirty="0">
                <a:solidFill>
                  <a:srgbClr val="C00000"/>
                </a:solidFill>
              </a:rPr>
              <a:t/>
            </a:r>
            <a:br>
              <a:rPr lang="ru-RU" sz="4000" dirty="0">
                <a:solidFill>
                  <a:srgbClr val="C00000"/>
                </a:solidFill>
              </a:rPr>
            </a:br>
            <a:endParaRPr lang="ru-RU" sz="4000" dirty="0">
              <a:solidFill>
                <a:srgbClr val="C00000"/>
              </a:solidFill>
            </a:endParaRPr>
          </a:p>
        </p:txBody>
      </p:sp>
      <p:sp>
        <p:nvSpPr>
          <p:cNvPr id="3" name="Текст 2"/>
          <p:cNvSpPr>
            <a:spLocks noGrp="1"/>
          </p:cNvSpPr>
          <p:nvPr>
            <p:ph type="body" sz="quarter" idx="1"/>
          </p:nvPr>
        </p:nvSpPr>
        <p:spPr>
          <a:xfrm>
            <a:off x="587823" y="1991360"/>
            <a:ext cx="6120679" cy="5565140"/>
          </a:xfrm>
        </p:spPr>
        <p:txBody>
          <a:bodyPr>
            <a:normAutofit/>
          </a:bodyPr>
          <a:lstStyle/>
          <a:p>
            <a:pPr marL="342900" lvl="0" indent="-342900" algn="just">
              <a:buFont typeface="Arial" panose="020B0604020202020204" pitchFamily="34" charset="0"/>
              <a:buChar char="•"/>
            </a:pPr>
            <a:r>
              <a:rPr lang="ru-RU" sz="3200" dirty="0">
                <a:solidFill>
                  <a:schemeClr val="tx1"/>
                </a:solidFill>
              </a:rPr>
              <a:t>За услуги финансовых организаций необходима определённая </a:t>
            </a:r>
            <a:r>
              <a:rPr lang="ru-RU" sz="3200" dirty="0" smtClean="0">
                <a:solidFill>
                  <a:schemeClr val="tx1"/>
                </a:solidFill>
              </a:rPr>
              <a:t>плата</a:t>
            </a:r>
            <a:endParaRPr lang="ru-RU" sz="3200" dirty="0">
              <a:solidFill>
                <a:schemeClr val="tx1"/>
              </a:solidFill>
            </a:endParaRPr>
          </a:p>
          <a:p>
            <a:pPr marL="342900" lvl="0" indent="-342900" algn="just">
              <a:buFont typeface="Arial" panose="020B0604020202020204" pitchFamily="34" charset="0"/>
              <a:buChar char="•"/>
            </a:pPr>
            <a:r>
              <a:rPr lang="ru-RU" sz="3200" dirty="0">
                <a:solidFill>
                  <a:schemeClr val="tx1"/>
                </a:solidFill>
              </a:rPr>
              <a:t>Собираясь воспользоваться услугами любой организации, готовой помочь вам в работе с деньгами, всегда будьте осмотрительны и пользуйтесь услугами только надёжных финансовых организаций.</a:t>
            </a:r>
          </a:p>
          <a:p>
            <a:pPr marL="342900" indent="-342900" algn="just">
              <a:buFont typeface="Arial" panose="020B0604020202020204" pitchFamily="34" charset="0"/>
              <a:buChar char="•"/>
            </a:pPr>
            <a:endParaRPr lang="ru-RU" sz="2400" dirty="0"/>
          </a:p>
        </p:txBody>
      </p:sp>
      <p:sp>
        <p:nvSpPr>
          <p:cNvPr id="4" name="Номер слайда 3"/>
          <p:cNvSpPr>
            <a:spLocks noGrp="1"/>
          </p:cNvSpPr>
          <p:nvPr>
            <p:ph type="sldNum" sz="quarter" idx="10"/>
          </p:nvPr>
        </p:nvSpPr>
        <p:spPr/>
        <p:txBody>
          <a:bodyPr/>
          <a:lstStyle/>
          <a:p>
            <a:fld id="{BAA2C701-2519-4499-98E5-2319BFDD91EC}" type="slidenum">
              <a:rPr lang="ru-RU" smtClean="0"/>
              <a:pPr/>
              <a:t>6</a:t>
            </a:fld>
            <a:endParaRPr lang="ru-RU"/>
          </a:p>
        </p:txBody>
      </p:sp>
      <p:pic>
        <p:nvPicPr>
          <p:cNvPr id="7" name="Рисунок 6"/>
          <p:cNvPicPr>
            <a:picLocks noChangeAspect="1"/>
          </p:cNvPicPr>
          <p:nvPr/>
        </p:nvPicPr>
        <p:blipFill>
          <a:blip r:embed="rId2"/>
          <a:stretch>
            <a:fillRect/>
          </a:stretch>
        </p:blipFill>
        <p:spPr>
          <a:xfrm>
            <a:off x="6811420" y="2122066"/>
            <a:ext cx="3869280" cy="4896544"/>
          </a:xfrm>
          <a:prstGeom prst="rect">
            <a:avLst/>
          </a:prstGeom>
        </p:spPr>
      </p:pic>
    </p:spTree>
    <p:extLst>
      <p:ext uri="{BB962C8B-B14F-4D97-AF65-F5344CB8AC3E}">
        <p14:creationId xmlns:p14="http://schemas.microsoft.com/office/powerpoint/2010/main" val="2717821015"/>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432" y="825922"/>
            <a:ext cx="9619775" cy="1165439"/>
          </a:xfrm>
        </p:spPr>
        <p:txBody>
          <a:bodyPr>
            <a:normAutofit/>
          </a:bodyPr>
          <a:lstStyle/>
          <a:p>
            <a:r>
              <a:rPr lang="ru-RU" sz="2800" dirty="0" smtClean="0">
                <a:solidFill>
                  <a:srgbClr val="C00000"/>
                </a:solidFill>
              </a:rPr>
              <a:t>Организации</a:t>
            </a:r>
            <a:r>
              <a:rPr lang="ru-RU" sz="2800" dirty="0">
                <a:solidFill>
                  <a:srgbClr val="C00000"/>
                </a:solidFill>
              </a:rPr>
              <a:t>, защищающие интересы человека</a:t>
            </a:r>
          </a:p>
        </p:txBody>
      </p:sp>
      <p:sp>
        <p:nvSpPr>
          <p:cNvPr id="3" name="Текст 2"/>
          <p:cNvSpPr>
            <a:spLocks noGrp="1"/>
          </p:cNvSpPr>
          <p:nvPr>
            <p:ph type="body" sz="quarter" idx="1"/>
          </p:nvPr>
        </p:nvSpPr>
        <p:spPr>
          <a:xfrm>
            <a:off x="155775" y="1618010"/>
            <a:ext cx="5688632" cy="5832648"/>
          </a:xfrm>
        </p:spPr>
        <p:txBody>
          <a:bodyPr>
            <a:normAutofit lnSpcReduction="10000"/>
          </a:bodyPr>
          <a:lstStyle/>
          <a:p>
            <a:pPr marL="457200" lvl="0" indent="-457200">
              <a:buFont typeface="Arial" panose="020B0604020202020204" pitchFamily="34" charset="0"/>
              <a:buChar char="•"/>
            </a:pPr>
            <a:r>
              <a:rPr lang="ru-RU" sz="2800" dirty="0">
                <a:solidFill>
                  <a:schemeClr val="tx1"/>
                </a:solidFill>
              </a:rPr>
              <a:t>Федеральная служба по надзору в сфере защиты </a:t>
            </a:r>
            <a:r>
              <a:rPr lang="ru-RU" sz="2800" dirty="0" smtClean="0">
                <a:solidFill>
                  <a:schemeClr val="tx1"/>
                </a:solidFill>
              </a:rPr>
              <a:t>прав</a:t>
            </a:r>
          </a:p>
          <a:p>
            <a:pPr lvl="0" algn="just"/>
            <a:endParaRPr lang="ru-RU" sz="2800" dirty="0">
              <a:solidFill>
                <a:schemeClr val="tx1"/>
              </a:solidFill>
            </a:endParaRPr>
          </a:p>
          <a:p>
            <a:pPr marL="457200" lvl="0" indent="-457200">
              <a:buFont typeface="Arial" panose="020B0604020202020204" pitchFamily="34" charset="0"/>
              <a:buChar char="•"/>
            </a:pPr>
            <a:r>
              <a:rPr lang="ru-RU" sz="2800" dirty="0">
                <a:solidFill>
                  <a:schemeClr val="tx1"/>
                </a:solidFill>
              </a:rPr>
              <a:t>Центральный банк России и Федеральная служба по финансовым </a:t>
            </a:r>
            <a:r>
              <a:rPr lang="ru-RU" sz="2800" dirty="0" smtClean="0">
                <a:solidFill>
                  <a:schemeClr val="tx1"/>
                </a:solidFill>
              </a:rPr>
              <a:t>рынкам</a:t>
            </a:r>
          </a:p>
          <a:p>
            <a:pPr lvl="0" algn="just"/>
            <a:endParaRPr lang="ru-RU" sz="2800" dirty="0">
              <a:solidFill>
                <a:schemeClr val="tx1"/>
              </a:solidFill>
            </a:endParaRPr>
          </a:p>
          <a:p>
            <a:pPr marL="457200" lvl="0" indent="-457200">
              <a:buFont typeface="Arial" panose="020B0604020202020204" pitchFamily="34" charset="0"/>
              <a:buChar char="•"/>
            </a:pPr>
            <a:r>
              <a:rPr lang="ru-RU" sz="2800" dirty="0">
                <a:solidFill>
                  <a:schemeClr val="tx1"/>
                </a:solidFill>
              </a:rPr>
              <a:t>Агентство по страхованию </a:t>
            </a:r>
            <a:r>
              <a:rPr lang="ru-RU" sz="2800" dirty="0" smtClean="0">
                <a:solidFill>
                  <a:schemeClr val="tx1"/>
                </a:solidFill>
              </a:rPr>
              <a:t>вкладов</a:t>
            </a:r>
          </a:p>
          <a:p>
            <a:pPr lvl="0" algn="just"/>
            <a:endParaRPr lang="ru-RU" sz="2800" dirty="0">
              <a:solidFill>
                <a:schemeClr val="tx1"/>
              </a:solidFill>
            </a:endParaRPr>
          </a:p>
          <a:p>
            <a:pPr marL="457200" indent="-457200">
              <a:buFont typeface="Arial" panose="020B0604020202020204" pitchFamily="34" charset="0"/>
              <a:buChar char="•"/>
            </a:pPr>
            <a:r>
              <a:rPr lang="ru-RU" sz="2800" dirty="0">
                <a:solidFill>
                  <a:schemeClr val="tx1"/>
                </a:solidFill>
              </a:rPr>
              <a:t>Международная конфедерация обществ потребителей (</a:t>
            </a:r>
            <a:r>
              <a:rPr lang="ru-RU" sz="2800" dirty="0" err="1">
                <a:solidFill>
                  <a:schemeClr val="tx1"/>
                </a:solidFill>
              </a:rPr>
              <a:t>КонфОП</a:t>
            </a:r>
            <a:r>
              <a:rPr lang="ru-RU" sz="2800" dirty="0">
                <a:solidFill>
                  <a:schemeClr val="tx1"/>
                </a:solidFill>
              </a:rPr>
              <a:t>)</a:t>
            </a:r>
          </a:p>
        </p:txBody>
      </p:sp>
      <p:sp>
        <p:nvSpPr>
          <p:cNvPr id="4" name="Номер слайда 3"/>
          <p:cNvSpPr>
            <a:spLocks noGrp="1"/>
          </p:cNvSpPr>
          <p:nvPr>
            <p:ph type="sldNum" sz="quarter" idx="10"/>
          </p:nvPr>
        </p:nvSpPr>
        <p:spPr/>
        <p:txBody>
          <a:bodyPr/>
          <a:lstStyle/>
          <a:p>
            <a:fld id="{BAA2C701-2519-4499-98E5-2319BFDD91EC}" type="slidenum">
              <a:rPr lang="ru-RU" smtClean="0"/>
              <a:pPr/>
              <a:t>7</a:t>
            </a:fld>
            <a:endParaRPr lang="ru-RU"/>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04317" y="1618010"/>
            <a:ext cx="4444369" cy="1201016"/>
          </a:xfrm>
          <a:prstGeom prst="rect">
            <a:avLst/>
          </a:prstGeom>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32437" y="2986162"/>
            <a:ext cx="4555333" cy="914479"/>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04446" y="4066283"/>
            <a:ext cx="4476254" cy="1512167"/>
          </a:xfrm>
          <a:prstGeom prst="rect">
            <a:avLst/>
          </a:prstGeom>
        </p:spPr>
      </p:pic>
      <p:pic>
        <p:nvPicPr>
          <p:cNvPr id="8" name="Рисунок 7"/>
          <p:cNvPicPr>
            <a:picLocks noChangeAspect="1"/>
          </p:cNvPicPr>
          <p:nvPr/>
        </p:nvPicPr>
        <p:blipFill>
          <a:blip r:embed="rId5"/>
          <a:stretch>
            <a:fillRect/>
          </a:stretch>
        </p:blipFill>
        <p:spPr>
          <a:xfrm>
            <a:off x="6204446" y="5434434"/>
            <a:ext cx="4476254" cy="1800200"/>
          </a:xfrm>
          <a:prstGeom prst="rect">
            <a:avLst/>
          </a:prstGeom>
        </p:spPr>
      </p:pic>
    </p:spTree>
    <p:extLst>
      <p:ext uri="{BB962C8B-B14F-4D97-AF65-F5344CB8AC3E}">
        <p14:creationId xmlns:p14="http://schemas.microsoft.com/office/powerpoint/2010/main" val="4167076219"/>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000" dirty="0" smtClean="0">
                <a:solidFill>
                  <a:srgbClr val="C00000"/>
                </a:solidFill>
              </a:rPr>
              <a:t>Финансовые услуги</a:t>
            </a:r>
            <a:endParaRPr lang="ru-RU" sz="4000" dirty="0">
              <a:solidFill>
                <a:srgbClr val="C00000"/>
              </a:solidFill>
            </a:endParaRPr>
          </a:p>
        </p:txBody>
      </p:sp>
      <p:sp>
        <p:nvSpPr>
          <p:cNvPr id="3" name="Текст 2"/>
          <p:cNvSpPr>
            <a:spLocks noGrp="1"/>
          </p:cNvSpPr>
          <p:nvPr>
            <p:ph type="body" sz="quarter" idx="1"/>
          </p:nvPr>
        </p:nvSpPr>
        <p:spPr>
          <a:xfrm>
            <a:off x="515815" y="1991360"/>
            <a:ext cx="10009111" cy="4163154"/>
          </a:xfrm>
        </p:spPr>
        <p:txBody>
          <a:bodyPr>
            <a:normAutofit/>
          </a:bodyPr>
          <a:lstStyle/>
          <a:p>
            <a:pPr marL="457200" lvl="0" indent="-457200">
              <a:buFont typeface="Arial" panose="020B0604020202020204" pitchFamily="34" charset="0"/>
              <a:buChar char="•"/>
            </a:pPr>
            <a:r>
              <a:rPr lang="ru-RU" sz="3200" dirty="0">
                <a:solidFill>
                  <a:schemeClr val="tx1"/>
                </a:solidFill>
              </a:rPr>
              <a:t>банковские услуги;</a:t>
            </a:r>
          </a:p>
          <a:p>
            <a:pPr marL="457200" lvl="0" indent="-457200">
              <a:buFont typeface="Arial" panose="020B0604020202020204" pitchFamily="34" charset="0"/>
              <a:buChar char="•"/>
            </a:pPr>
            <a:r>
              <a:rPr lang="ru-RU" sz="3200" dirty="0">
                <a:solidFill>
                  <a:schemeClr val="tx1"/>
                </a:solidFill>
              </a:rPr>
              <a:t>страховые услуги;</a:t>
            </a:r>
          </a:p>
          <a:p>
            <a:pPr marL="457200" lvl="0" indent="-457200">
              <a:buFont typeface="Arial" panose="020B0604020202020204" pitchFamily="34" charset="0"/>
              <a:buChar char="•"/>
            </a:pPr>
            <a:r>
              <a:rPr lang="ru-RU" sz="3200" dirty="0">
                <a:solidFill>
                  <a:schemeClr val="tx1"/>
                </a:solidFill>
              </a:rPr>
              <a:t>услуги по пенсионному накоплению;</a:t>
            </a:r>
          </a:p>
          <a:p>
            <a:pPr marL="457200" lvl="0" indent="-457200">
              <a:buFont typeface="Arial" panose="020B0604020202020204" pitchFamily="34" charset="0"/>
              <a:buChar char="•"/>
            </a:pPr>
            <a:r>
              <a:rPr lang="ru-RU" sz="3200" dirty="0">
                <a:solidFill>
                  <a:schemeClr val="tx1"/>
                </a:solidFill>
              </a:rPr>
              <a:t>покупка и продажа ценных бумаг и многое </a:t>
            </a:r>
            <a:r>
              <a:rPr lang="ru-RU" sz="3200" dirty="0" smtClean="0">
                <a:solidFill>
                  <a:schemeClr val="tx1"/>
                </a:solidFill>
              </a:rPr>
              <a:t>другое</a:t>
            </a:r>
            <a:endParaRPr lang="ru-RU" sz="3200" dirty="0">
              <a:solidFill>
                <a:schemeClr val="tx1"/>
              </a:solidFill>
            </a:endParaRPr>
          </a:p>
          <a:p>
            <a:endParaRPr lang="ru-RU" sz="3200" dirty="0"/>
          </a:p>
        </p:txBody>
      </p:sp>
      <p:sp>
        <p:nvSpPr>
          <p:cNvPr id="4" name="Номер слайда 3"/>
          <p:cNvSpPr>
            <a:spLocks noGrp="1"/>
          </p:cNvSpPr>
          <p:nvPr>
            <p:ph type="sldNum" sz="quarter" idx="10"/>
          </p:nvPr>
        </p:nvSpPr>
        <p:spPr/>
        <p:txBody>
          <a:bodyPr/>
          <a:lstStyle/>
          <a:p>
            <a:fld id="{BAA2C701-2519-4499-98E5-2319BFDD91EC}" type="slidenum">
              <a:rPr lang="ru-RU" smtClean="0"/>
              <a:pPr/>
              <a:t>8</a:t>
            </a:fld>
            <a:endParaRPr lang="ru-RU"/>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00926" y="5290418"/>
            <a:ext cx="6276454" cy="1656184"/>
          </a:xfrm>
          <a:prstGeom prst="rect">
            <a:avLst/>
          </a:prstGeom>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118" y="4858370"/>
            <a:ext cx="3915811" cy="2698130"/>
          </a:xfrm>
          <a:prstGeom prst="rect">
            <a:avLst/>
          </a:prstGeom>
        </p:spPr>
      </p:pic>
    </p:spTree>
    <p:extLst>
      <p:ext uri="{BB962C8B-B14F-4D97-AF65-F5344CB8AC3E}">
        <p14:creationId xmlns:p14="http://schemas.microsoft.com/office/powerpoint/2010/main" val="2863479406"/>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title"/>
          </p:nvPr>
        </p:nvSpPr>
        <p:spPr>
          <a:xfrm>
            <a:off x="534988" y="1116013"/>
            <a:ext cx="9618662" cy="501650"/>
          </a:xfrm>
        </p:spPr>
        <p:txBody>
          <a:bodyPr>
            <a:normAutofit fontScale="90000"/>
          </a:bodyPr>
          <a:lstStyle/>
          <a:p>
            <a:pPr algn="ctr" eaLnBrk="1" hangingPunct="1"/>
            <a:r>
              <a:rPr lang="en-US" sz="2400" dirty="0" smtClean="0">
                <a:solidFill>
                  <a:srgbClr val="C00000"/>
                </a:solidFill>
                <a:latin typeface="Tahoma" pitchFamily="34" charset="0"/>
                <a:cs typeface="Tahoma" pitchFamily="34" charset="0"/>
              </a:rPr>
              <a:t> </a:t>
            </a:r>
            <a:r>
              <a:rPr lang="ru-RU" sz="2400" dirty="0" smtClean="0">
                <a:solidFill>
                  <a:srgbClr val="C00000"/>
                </a:solidFill>
                <a:latin typeface="Tahoma" pitchFamily="34" charset="0"/>
                <a:cs typeface="Tahoma" pitchFamily="34" charset="0"/>
              </a:rPr>
              <a:t>ЖИЗНЕННАЯ СИТУАЦИЯ №1: ЧРЕЗВЫЧАЙНЫЕ ПРОИСШЕСТВИЯ</a:t>
            </a:r>
            <a:br>
              <a:rPr lang="ru-RU" sz="2400" dirty="0" smtClean="0">
                <a:solidFill>
                  <a:srgbClr val="C00000"/>
                </a:solidFill>
                <a:latin typeface="Tahoma" pitchFamily="34" charset="0"/>
                <a:cs typeface="Tahoma" pitchFamily="34" charset="0"/>
              </a:rPr>
            </a:br>
            <a:endParaRPr lang="ru-RU" sz="2400" dirty="0" smtClean="0">
              <a:solidFill>
                <a:srgbClr val="C00000"/>
              </a:solidFill>
              <a:latin typeface="Tahoma" pitchFamily="34" charset="0"/>
              <a:cs typeface="Tahoma" pitchFamily="34" charset="0"/>
            </a:endParaRPr>
          </a:p>
        </p:txBody>
      </p:sp>
      <p:sp>
        <p:nvSpPr>
          <p:cNvPr id="3" name="Текст 2"/>
          <p:cNvSpPr>
            <a:spLocks noGrp="1"/>
          </p:cNvSpPr>
          <p:nvPr>
            <p:ph type="body" idx="1"/>
          </p:nvPr>
        </p:nvSpPr>
        <p:spPr>
          <a:xfrm>
            <a:off x="587822" y="1329978"/>
            <a:ext cx="9361040" cy="5688360"/>
          </a:xfrm>
        </p:spPr>
        <p:txBody>
          <a:bodyPr>
            <a:normAutofit fontScale="92500" lnSpcReduction="20000"/>
          </a:bodyPr>
          <a:lstStyle/>
          <a:p>
            <a:pPr marL="0" indent="0" algn="just" eaLnBrk="1" hangingPunct="1">
              <a:spcBef>
                <a:spcPts val="400"/>
              </a:spcBef>
              <a:buNone/>
            </a:pPr>
            <a:endParaRPr lang="ru-RU" sz="1800" dirty="0" smtClean="0">
              <a:solidFill>
                <a:schemeClr val="tx1">
                  <a:lumMod val="75000"/>
                  <a:lumOff val="25000"/>
                </a:schemeClr>
              </a:solidFill>
              <a:latin typeface="Tahoma" pitchFamily="34" charset="0"/>
              <a:cs typeface="Tahoma" pitchFamily="34" charset="0"/>
            </a:endParaRPr>
          </a:p>
          <a:p>
            <a:pPr marL="0" indent="0" algn="just" eaLnBrk="1" hangingPunct="1">
              <a:spcBef>
                <a:spcPts val="400"/>
              </a:spcBef>
              <a:buNone/>
            </a:pPr>
            <a:r>
              <a:rPr lang="ru-RU" sz="2400" b="1" dirty="0" smtClean="0">
                <a:solidFill>
                  <a:schemeClr val="tx1">
                    <a:lumMod val="75000"/>
                    <a:lumOff val="25000"/>
                  </a:schemeClr>
                </a:solidFill>
                <a:latin typeface="Tahoma" pitchFamily="34" charset="0"/>
                <a:cs typeface="Tahoma" pitchFamily="34" charset="0"/>
              </a:rPr>
              <a:t>Семьи Петровых и Ивановых дружат уже много лет. </a:t>
            </a:r>
          </a:p>
          <a:p>
            <a:pPr marL="0" indent="0" algn="just" eaLnBrk="1" hangingPunct="1">
              <a:spcBef>
                <a:spcPts val="400"/>
              </a:spcBef>
              <a:buNone/>
            </a:pPr>
            <a:r>
              <a:rPr lang="ru-RU" sz="2400" b="1" dirty="0" smtClean="0">
                <a:solidFill>
                  <a:schemeClr val="tx1">
                    <a:lumMod val="75000"/>
                    <a:lumOff val="25000"/>
                  </a:schemeClr>
                </a:solidFill>
                <a:latin typeface="Tahoma" pitchFamily="34" charset="0"/>
                <a:cs typeface="Tahoma" pitchFamily="34" charset="0"/>
              </a:rPr>
              <a:t>Два года назад и Петровы, и Ивановы купили по небольшому дачному участку </a:t>
            </a:r>
            <a:r>
              <a:rPr lang="ru-RU" sz="2400" b="1" dirty="0">
                <a:solidFill>
                  <a:schemeClr val="tx1">
                    <a:lumMod val="75000"/>
                    <a:lumOff val="25000"/>
                  </a:schemeClr>
                </a:solidFill>
                <a:latin typeface="Tahoma" pitchFamily="34" charset="0"/>
                <a:cs typeface="Tahoma" pitchFamily="34" charset="0"/>
              </a:rPr>
              <a:t>с маленьким домиком </a:t>
            </a:r>
            <a:r>
              <a:rPr lang="ru-RU" sz="2400" b="1" dirty="0" smtClean="0">
                <a:solidFill>
                  <a:schemeClr val="tx1">
                    <a:lumMod val="75000"/>
                    <a:lumOff val="25000"/>
                  </a:schemeClr>
                </a:solidFill>
                <a:latin typeface="Tahoma" pitchFamily="34" charset="0"/>
                <a:cs typeface="Tahoma" pitchFamily="34" charset="0"/>
              </a:rPr>
              <a:t>в садоводстве «Лесное счастье». Их дачи находились по соседству. </a:t>
            </a:r>
          </a:p>
          <a:p>
            <a:pPr marL="0" indent="0" algn="just" eaLnBrk="1" hangingPunct="1">
              <a:spcBef>
                <a:spcPts val="400"/>
              </a:spcBef>
              <a:buNone/>
            </a:pPr>
            <a:r>
              <a:rPr lang="ru-RU" sz="2400" b="1" dirty="0" smtClean="0">
                <a:solidFill>
                  <a:schemeClr val="tx1">
                    <a:lumMod val="75000"/>
                    <a:lumOff val="25000"/>
                  </a:schemeClr>
                </a:solidFill>
                <a:latin typeface="Tahoma" pitchFamily="34" charset="0"/>
                <a:cs typeface="Tahoma" pitchFamily="34" charset="0"/>
              </a:rPr>
              <a:t>К несчастью, на прошлой неделе произошёл пожар в соседнем доме. Огонь перекинулся и на строения семьи Петровых и на строения семьи Ивановых. Все сгорело. </a:t>
            </a:r>
          </a:p>
          <a:p>
            <a:pPr marL="0" indent="0" algn="just" eaLnBrk="1" hangingPunct="1">
              <a:spcBef>
                <a:spcPts val="400"/>
              </a:spcBef>
              <a:buNone/>
            </a:pPr>
            <a:r>
              <a:rPr lang="ru-RU" sz="2400" b="1" dirty="0" smtClean="0">
                <a:solidFill>
                  <a:schemeClr val="tx1">
                    <a:lumMod val="75000"/>
                    <a:lumOff val="25000"/>
                  </a:schemeClr>
                </a:solidFill>
                <a:latin typeface="Tahoma" pitchFamily="34" charset="0"/>
                <a:cs typeface="Tahoma" pitchFamily="34" charset="0"/>
              </a:rPr>
              <a:t>Петр Александрович и Мария Федоровна Петровы были в ужасе, они недавно подключили отопление и своими руками посторожили второй этаж. Потратили очень много денег!!!</a:t>
            </a:r>
          </a:p>
          <a:p>
            <a:pPr marL="0" indent="0" algn="just" eaLnBrk="1" hangingPunct="1">
              <a:spcBef>
                <a:spcPts val="400"/>
              </a:spcBef>
              <a:buNone/>
            </a:pPr>
            <a:r>
              <a:rPr lang="ru-RU" sz="2400" b="1" dirty="0" smtClean="0">
                <a:solidFill>
                  <a:schemeClr val="tx1">
                    <a:lumMod val="75000"/>
                    <a:lumOff val="25000"/>
                  </a:schemeClr>
                </a:solidFill>
                <a:latin typeface="Tahoma" pitchFamily="34" charset="0"/>
                <a:cs typeface="Tahoma" pitchFamily="34" charset="0"/>
              </a:rPr>
              <a:t>Дмитрий Иванович и Елена Викторовна Ивановы также расстроились, было очень жаль старинный диван бабушки и новые сшитые Еленой Викторовной занавески. Но их огорчение не было таким сильным, как у Петровых.</a:t>
            </a:r>
          </a:p>
          <a:p>
            <a:pPr marL="0" indent="0" eaLnBrk="1" hangingPunct="1">
              <a:spcBef>
                <a:spcPts val="400"/>
              </a:spcBef>
              <a:buNone/>
            </a:pPr>
            <a:endParaRPr lang="ru-RU" sz="2000" dirty="0" smtClean="0">
              <a:solidFill>
                <a:srgbClr val="00909B"/>
              </a:solidFill>
              <a:latin typeface="Tahoma" pitchFamily="34" charset="0"/>
              <a:cs typeface="Tahoma" pitchFamily="34" charset="0"/>
            </a:endParaRPr>
          </a:p>
          <a:p>
            <a:pPr marL="0" indent="0" algn="ctr" eaLnBrk="1" hangingPunct="1">
              <a:spcBef>
                <a:spcPts val="400"/>
              </a:spcBef>
              <a:buNone/>
            </a:pPr>
            <a:r>
              <a:rPr lang="ru-RU" sz="4300" b="1" dirty="0" smtClean="0">
                <a:solidFill>
                  <a:srgbClr val="C00000"/>
                </a:solidFill>
                <a:latin typeface="Tahoma" pitchFamily="34" charset="0"/>
                <a:cs typeface="Tahoma" pitchFamily="34" charset="0"/>
              </a:rPr>
              <a:t>ПОЧЕМУ?</a:t>
            </a:r>
          </a:p>
          <a:p>
            <a:pPr marL="0" indent="0" eaLnBrk="1" hangingPunct="1">
              <a:spcBef>
                <a:spcPts val="400"/>
              </a:spcBef>
              <a:buNone/>
            </a:pPr>
            <a:endParaRPr lang="ru-RU" sz="2000" dirty="0" smtClean="0">
              <a:solidFill>
                <a:srgbClr val="00909B"/>
              </a:solidFill>
              <a:latin typeface="Tahoma" pitchFamily="34" charset="0"/>
              <a:cs typeface="Tahoma" pitchFamily="34" charset="0"/>
            </a:endParaRPr>
          </a:p>
          <a:p>
            <a:pPr marL="0" indent="0" eaLnBrk="1" hangingPunct="1">
              <a:spcBef>
                <a:spcPts val="400"/>
              </a:spcBef>
              <a:buNone/>
            </a:pPr>
            <a:endParaRPr lang="ru-RU" sz="2000" dirty="0" smtClean="0">
              <a:solidFill>
                <a:srgbClr val="00909B"/>
              </a:solidFill>
              <a:latin typeface="Tahoma" pitchFamily="34" charset="0"/>
              <a:cs typeface="Tahoma" pitchFamily="34" charset="0"/>
            </a:endParaRPr>
          </a:p>
          <a:p>
            <a:pPr marL="0" indent="0" algn="ctr" eaLnBrk="1" hangingPunct="1">
              <a:spcBef>
                <a:spcPts val="400"/>
              </a:spcBef>
              <a:buFont typeface="Arial" charset="0"/>
              <a:buNone/>
            </a:pPr>
            <a:endParaRPr lang="ru-RU" sz="4000" dirty="0" smtClean="0">
              <a:solidFill>
                <a:srgbClr val="FF0000"/>
              </a:solidFill>
              <a:latin typeface="Tahoma" pitchFamily="34" charset="0"/>
              <a:cs typeface="Tahoma" pitchFamily="34" charset="0"/>
            </a:endParaRPr>
          </a:p>
          <a:p>
            <a:pPr marL="0" indent="0" eaLnBrk="1" hangingPunct="1"/>
            <a:endParaRPr lang="ru-RU" dirty="0" smtClean="0">
              <a:latin typeface="Tahoma" pitchFamily="34" charset="0"/>
              <a:cs typeface="Tahoma" pitchFamily="34" charset="0"/>
            </a:endParaRPr>
          </a:p>
        </p:txBody>
      </p:sp>
      <p:sp>
        <p:nvSpPr>
          <p:cNvPr id="4" name="Номер слайда 3"/>
          <p:cNvSpPr>
            <a:spLocks noGrp="1"/>
          </p:cNvSpPr>
          <p:nvPr>
            <p:ph type="sldNum" sz="quarter" idx="10"/>
          </p:nvPr>
        </p:nvSpPr>
        <p:spPr/>
        <p:txBody>
          <a:bodyPr/>
          <a:lstStyle/>
          <a:p>
            <a:fld id="{64DDCFB0-33A8-430C-BC52-69BE6A2FD9D5}" type="slidenum">
              <a:rPr lang="ru-RU" smtClean="0"/>
              <a:pPr/>
              <a:t>9</a:t>
            </a:fld>
            <a:endParaRPr lang="ru-RU"/>
          </a:p>
        </p:txBody>
      </p:sp>
      <p:pic>
        <p:nvPicPr>
          <p:cNvPr id="5" name="Рисунок 4" descr="j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502979" y="5734698"/>
            <a:ext cx="2160239" cy="1821802"/>
          </a:xfrm>
          <a:prstGeom prst="rect">
            <a:avLst/>
          </a:prstGeom>
          <a:ln>
            <a:solidFill>
              <a:srgbClr val="3795AF"/>
            </a:solidFill>
          </a:ln>
        </p:spPr>
      </p:pic>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Тема Office">
  <a:themeElements>
    <a:clrScheme name="Тема Offic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Тема Office">
      <a:majorFont>
        <a:latin typeface="Calibri"/>
        <a:ea typeface="Calibri"/>
        <a:cs typeface="Calibri"/>
      </a:majorFont>
      <a:minorFont>
        <a:latin typeface="Helvetica"/>
        <a:ea typeface="Helvetica"/>
        <a:cs typeface="Helvetica"/>
      </a:minorFont>
    </a:fontScheme>
    <a:fmtScheme name="Тема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97754" rtl="0" fontAlgn="auto" latinLnBrk="0" hangingPunct="0">
          <a:lnSpc>
            <a:spcPct val="10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97754" rtl="0" fontAlgn="auto" latinLnBrk="0" hangingPunct="0">
          <a:lnSpc>
            <a:spcPct val="10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Тема Office">
  <a:themeElements>
    <a:clrScheme name="Тема Offic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Тема Office">
      <a:majorFont>
        <a:latin typeface="Calibri"/>
        <a:ea typeface="Calibri"/>
        <a:cs typeface="Calibri"/>
      </a:majorFont>
      <a:minorFont>
        <a:latin typeface="Helvetica"/>
        <a:ea typeface="Helvetica"/>
        <a:cs typeface="Helvetica"/>
      </a:minorFont>
    </a:fontScheme>
    <a:fmtScheme name="Тема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97754" rtl="0" fontAlgn="auto" latinLnBrk="0" hangingPunct="0">
          <a:lnSpc>
            <a:spcPct val="10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97754" rtl="0" fontAlgn="auto" latinLnBrk="0" hangingPunct="0">
          <a:lnSpc>
            <a:spcPct val="10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2639</TotalTime>
  <Words>1321</Words>
  <Application>Microsoft Office PowerPoint</Application>
  <PresentationFormat>Произвольный</PresentationFormat>
  <Paragraphs>127</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 УСЛУГИ ФИНАНСОВЫХ ОРГАНИЗАЦИЙ: ИСПОЛЬЗУЙ ГРАМОТНО</vt:lpstr>
      <vt:lpstr>Презентация PowerPoint</vt:lpstr>
      <vt:lpstr>Отвечаем на вопрос </vt:lpstr>
      <vt:lpstr>Финансовая организация </vt:lpstr>
      <vt:lpstr>Финансовые организации </vt:lpstr>
      <vt:lpstr>Однако стоит помнить! </vt:lpstr>
      <vt:lpstr>Организации, защищающие интересы человека</vt:lpstr>
      <vt:lpstr>Финансовые услуги</vt:lpstr>
      <vt:lpstr> ЖИЗНЕННАЯ СИТУАЦИЯ №1: ЧРЕЗВЫЧАЙНЫЕ ПРОИСШЕСТВИЯ </vt:lpstr>
      <vt:lpstr> ДАВАЙТЕ СРАВНИМ: КТО ДЕЙСТВОВАЛ ФИНАНСОВО ГРАМОТНО?</vt:lpstr>
      <vt:lpstr>ЖИЗНЕННАЯ СИТУАЦИЯ №2: ОБМЕН ВАЛЮТ </vt:lpstr>
      <vt:lpstr>ДАВАЙТЕ СРАВНИМ: КТО ДЕЙСТВОВАЛ ФИНАНСОВО ГРАМОТНО?</vt:lpstr>
      <vt:lpstr>КАКИЕ РЕШЕНИЯ МОЖНО НАЗВАТЬ ФИНАНСОВО ГРАМОТНЫМИ?</vt:lpstr>
      <vt:lpstr>Потренируемся!</vt:lpstr>
      <vt:lpstr>Потренируемся!</vt:lpstr>
      <vt:lpstr>Сделаем вывод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Ваши финансы</dc:title>
  <dc:creator>Мария</dc:creator>
  <cp:lastModifiedBy>Домашний</cp:lastModifiedBy>
  <cp:revision>116</cp:revision>
  <cp:lastPrinted>2018-02-19T12:13:04Z</cp:lastPrinted>
  <dcterms:modified xsi:type="dcterms:W3CDTF">2019-12-15T16:02:41Z</dcterms:modified>
</cp:coreProperties>
</file>