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sldIdLst>
    <p:sldId id="256" r:id="rId2"/>
    <p:sldId id="261" r:id="rId3"/>
    <p:sldId id="264" r:id="rId4"/>
    <p:sldId id="267" r:id="rId5"/>
    <p:sldId id="268" r:id="rId6"/>
    <p:sldId id="269" r:id="rId7"/>
    <p:sldId id="270" r:id="rId8"/>
    <p:sldId id="271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246C79-CDE8-4C8C-A796-3447AFD8FCE9}" type="datetimeFigureOut">
              <a:rPr lang="ru-RU" smtClean="0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E09578-1C85-41BE-B880-3B545AC767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6210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246C79-CDE8-4C8C-A796-3447AFD8FCE9}" type="datetimeFigureOut">
              <a:rPr lang="ru-RU" smtClean="0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E09578-1C85-41BE-B880-3B545AC767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8217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246C79-CDE8-4C8C-A796-3447AFD8FCE9}" type="datetimeFigureOut">
              <a:rPr lang="ru-RU" smtClean="0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E09578-1C85-41BE-B880-3B545AC767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0330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246C79-CDE8-4C8C-A796-3447AFD8FCE9}" type="datetimeFigureOut">
              <a:rPr lang="ru-RU" smtClean="0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E09578-1C85-41BE-B880-3B545AC767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3985206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246C79-CDE8-4C8C-A796-3447AFD8FCE9}" type="datetimeFigureOut">
              <a:rPr lang="ru-RU" smtClean="0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E09578-1C85-41BE-B880-3B545AC767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98320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246C79-CDE8-4C8C-A796-3447AFD8FCE9}" type="datetimeFigureOut">
              <a:rPr lang="ru-RU" smtClean="0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E09578-1C85-41BE-B880-3B545AC767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654172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246C79-CDE8-4C8C-A796-3447AFD8FCE9}" type="datetimeFigureOut">
              <a:rPr lang="ru-RU" smtClean="0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E09578-1C85-41BE-B880-3B545AC767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21453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246C79-CDE8-4C8C-A796-3447AFD8FCE9}" type="datetimeFigureOut">
              <a:rPr lang="ru-RU" smtClean="0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E09578-1C85-41BE-B880-3B545AC767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53718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246C79-CDE8-4C8C-A796-3447AFD8FCE9}" type="datetimeFigureOut">
              <a:rPr lang="ru-RU" smtClean="0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E09578-1C85-41BE-B880-3B545AC767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598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246C79-CDE8-4C8C-A796-3447AFD8FCE9}" type="datetimeFigureOut">
              <a:rPr lang="ru-RU" smtClean="0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E09578-1C85-41BE-B880-3B545AC767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2460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246C79-CDE8-4C8C-A796-3447AFD8FCE9}" type="datetimeFigureOut">
              <a:rPr lang="ru-RU" smtClean="0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E09578-1C85-41BE-B880-3B545AC767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3615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246C79-CDE8-4C8C-A796-3447AFD8FCE9}" type="datetimeFigureOut">
              <a:rPr lang="ru-RU" smtClean="0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E09578-1C85-41BE-B880-3B545AC767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8918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246C79-CDE8-4C8C-A796-3447AFD8FCE9}" type="datetimeFigureOut">
              <a:rPr lang="ru-RU" smtClean="0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E09578-1C85-41BE-B880-3B545AC767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7466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246C79-CDE8-4C8C-A796-3447AFD8FCE9}" type="datetimeFigureOut">
              <a:rPr lang="ru-RU" smtClean="0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E09578-1C85-41BE-B880-3B545AC767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3440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246C79-CDE8-4C8C-A796-3447AFD8FCE9}" type="datetimeFigureOut">
              <a:rPr lang="ru-RU" smtClean="0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E09578-1C85-41BE-B880-3B545AC767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3079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246C79-CDE8-4C8C-A796-3447AFD8FCE9}" type="datetimeFigureOut">
              <a:rPr lang="ru-RU" smtClean="0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E09578-1C85-41BE-B880-3B545AC767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46272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246C79-CDE8-4C8C-A796-3447AFD8FCE9}" type="datetimeFigureOut">
              <a:rPr lang="ru-RU" smtClean="0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E09578-1C85-41BE-B880-3B545AC767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6712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04246C79-CDE8-4C8C-A796-3447AFD8FCE9}" type="datetimeFigureOut">
              <a:rPr lang="ru-RU" smtClean="0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58E09578-1C85-41BE-B880-3B545AC767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58977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  <p:sldLayoutId id="2147483746" r:id="rId13"/>
    <p:sldLayoutId id="2147483747" r:id="rId14"/>
    <p:sldLayoutId id="2147483748" r:id="rId15"/>
    <p:sldLayoutId id="2147483749" r:id="rId16"/>
    <p:sldLayoutId id="214748375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412776"/>
            <a:ext cx="8640960" cy="36004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8000" dirty="0" smtClean="0">
                <a:solidFill>
                  <a:schemeClr val="tx1"/>
                </a:solidFill>
              </a:rPr>
              <a:t>ВОДОЁМЫ </a:t>
            </a:r>
            <a:br>
              <a:rPr lang="ru-RU" sz="8000" dirty="0" smtClean="0">
                <a:solidFill>
                  <a:schemeClr val="tx1"/>
                </a:solidFill>
              </a:rPr>
            </a:br>
            <a:r>
              <a:rPr lang="ru-RU" sz="8000" dirty="0" smtClean="0">
                <a:solidFill>
                  <a:schemeClr val="tx1"/>
                </a:solidFill>
              </a:rPr>
              <a:t>И ИХ </a:t>
            </a:r>
            <a:br>
              <a:rPr lang="ru-RU" sz="8000" dirty="0" smtClean="0">
                <a:solidFill>
                  <a:schemeClr val="tx1"/>
                </a:solidFill>
              </a:rPr>
            </a:br>
            <a:r>
              <a:rPr lang="ru-RU" sz="8000" dirty="0" smtClean="0">
                <a:solidFill>
                  <a:schemeClr val="tx1"/>
                </a:solidFill>
              </a:rPr>
              <a:t>ОБИТАТЕЛИ</a:t>
            </a:r>
            <a:endParaRPr lang="ru-RU" sz="80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994996" y="5373688"/>
            <a:ext cx="395691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Криворотова А.Н.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Мордовско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-Полянская ООШ»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897676" y="1027797"/>
            <a:ext cx="66691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Constantia" pitchFamily="18" charset="0"/>
              </a:rPr>
              <a:t>ВИДЫ ПРЕСНЫХ ВОДОЁМОВ</a:t>
            </a:r>
            <a:endParaRPr lang="ru-RU" sz="3600" dirty="0">
              <a:latin typeface="Constantia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rot="10800000" flipV="1">
            <a:off x="1908175" y="1773238"/>
            <a:ext cx="1223963" cy="431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5003800" y="1773238"/>
            <a:ext cx="1152525" cy="3603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97" name="TextBox 8"/>
          <p:cNvSpPr txBox="1">
            <a:spLocks noChangeArrowheads="1"/>
          </p:cNvSpPr>
          <p:nvPr/>
        </p:nvSpPr>
        <p:spPr bwMode="auto">
          <a:xfrm>
            <a:off x="539750" y="2060575"/>
            <a:ext cx="27305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Constantia" pitchFamily="18" charset="0"/>
              </a:rPr>
              <a:t>естественные</a:t>
            </a:r>
          </a:p>
        </p:txBody>
      </p:sp>
      <p:sp>
        <p:nvSpPr>
          <p:cNvPr id="8198" name="TextBox 9"/>
          <p:cNvSpPr txBox="1">
            <a:spLocks noChangeArrowheads="1"/>
          </p:cNvSpPr>
          <p:nvPr/>
        </p:nvSpPr>
        <p:spPr bwMode="auto">
          <a:xfrm>
            <a:off x="5435600" y="2060575"/>
            <a:ext cx="297656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Constantia" pitchFamily="18" charset="0"/>
              </a:rPr>
              <a:t>искусственные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563938" y="3068638"/>
            <a:ext cx="127476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Constantia" pitchFamily="18" charset="0"/>
              </a:rPr>
              <a:t>ручей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635375" y="3573463"/>
            <a:ext cx="11287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dirty="0">
                <a:solidFill>
                  <a:schemeClr val="bg1"/>
                </a:solidFill>
                <a:latin typeface="Constantia" pitchFamily="18" charset="0"/>
              </a:rPr>
              <a:t>река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708400" y="2492375"/>
            <a:ext cx="10477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Constantia" pitchFamily="18" charset="0"/>
              </a:rPr>
              <a:t>пруд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563938" y="4076700"/>
            <a:ext cx="14017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chemeClr val="bg1"/>
                </a:solidFill>
                <a:latin typeface="Constantia" pitchFamily="18" charset="0"/>
              </a:rPr>
              <a:t>канал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708400" y="4581525"/>
            <a:ext cx="13684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dirty="0">
                <a:solidFill>
                  <a:schemeClr val="bg1"/>
                </a:solidFill>
                <a:latin typeface="Constantia" pitchFamily="18" charset="0"/>
              </a:rPr>
              <a:t>озеро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2700338" y="5229225"/>
            <a:ext cx="32400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Constantia" pitchFamily="18" charset="0"/>
              </a:rPr>
              <a:t>водохранилище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492500" y="5805488"/>
            <a:ext cx="23749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dirty="0">
                <a:solidFill>
                  <a:schemeClr val="bg1"/>
                </a:solidFill>
                <a:latin typeface="Constantia" pitchFamily="18" charset="0"/>
              </a:rPr>
              <a:t>болото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48148E-6 L 0.25764 0.0099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00" y="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-0.2665 -0.0530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300" y="-2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44444E-6 L -0.26632 -0.04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300" y="-2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0.26198 -0.1414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00" y="-7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11111E-6 L -0.2875 -0.120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00" y="-6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59259E-6 L 0.31111 -0.2314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00" y="-1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59259E-6 L -0.28246 -0.21019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00" y="-10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6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433604" y="836613"/>
            <a:ext cx="868160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dirty="0">
                <a:latin typeface="Constantia" pitchFamily="18" charset="0"/>
              </a:rPr>
              <a:t>Что вы можете сказать о поверхности болота?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31244" y="2383841"/>
            <a:ext cx="3240087" cy="277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latin typeface="Constantia" pitchFamily="18" charset="0"/>
              </a:rPr>
              <a:t> Она покрыта маленькими зелеными листочками - </a:t>
            </a:r>
            <a:r>
              <a:rPr lang="ru-RU" sz="2000" i="1" dirty="0">
                <a:latin typeface="Constantia" pitchFamily="18" charset="0"/>
              </a:rPr>
              <a:t>ряской</a:t>
            </a:r>
            <a:r>
              <a:rPr lang="ru-RU" sz="1600" b="1" dirty="0">
                <a:latin typeface="Constantia" pitchFamily="18" charset="0"/>
              </a:rPr>
              <a:t>.</a:t>
            </a:r>
          </a:p>
          <a:p>
            <a:r>
              <a:rPr lang="ru-RU" sz="2000" dirty="0">
                <a:latin typeface="Constantia" pitchFamily="18" charset="0"/>
              </a:rPr>
              <a:t>Это крошечное растение, плавающее на поверхности воды. Имеет самые маленькие цветы на земле.</a:t>
            </a:r>
            <a:endParaRPr lang="ru-RU" sz="2000" b="1" dirty="0">
              <a:latin typeface="Constantia" pitchFamily="18" charset="0"/>
            </a:endParaRPr>
          </a:p>
          <a:p>
            <a:endParaRPr lang="ru-RU" sz="1400" b="1" dirty="0">
              <a:latin typeface="Constantia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00" y="2401888"/>
            <a:ext cx="5167313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539750" y="1125538"/>
            <a:ext cx="777716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>
                <a:latin typeface="Constantia" pitchFamily="18" charset="0"/>
              </a:rPr>
              <a:t>Кубышка</a:t>
            </a:r>
            <a:r>
              <a:rPr lang="ru-RU" sz="2400" b="1" dirty="0">
                <a:latin typeface="Constantia" pitchFamily="18" charset="0"/>
              </a:rPr>
              <a:t> растет не только в озерах и прудах, но и в </a:t>
            </a:r>
            <a:r>
              <a:rPr lang="ru-RU" sz="2400" b="1" dirty="0" smtClean="0">
                <a:latin typeface="Constantia" pitchFamily="18" charset="0"/>
              </a:rPr>
              <a:t>реках.</a:t>
            </a:r>
            <a:endParaRPr lang="ru-RU" sz="2400" b="1" dirty="0">
              <a:latin typeface="Constantia" pitchFamily="18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539750" y="1773238"/>
            <a:ext cx="83883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Constantia" pitchFamily="18" charset="0"/>
              </a:rPr>
              <a:t> </a:t>
            </a:r>
            <a:endParaRPr lang="ru-RU" dirty="0">
              <a:latin typeface="Constantia" pitchFamily="18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79388" y="5805488"/>
            <a:ext cx="871378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dirty="0">
                <a:latin typeface="Constantia" pitchFamily="18" charset="0"/>
              </a:rPr>
              <a:t>Корни кубышек </a:t>
            </a:r>
            <a:r>
              <a:rPr lang="ru-RU" sz="2400" dirty="0" smtClean="0">
                <a:latin typeface="Constantia" pitchFamily="18" charset="0"/>
              </a:rPr>
              <a:t>находятся </a:t>
            </a:r>
            <a:r>
              <a:rPr lang="ru-RU" sz="2400" dirty="0">
                <a:latin typeface="Constantia" pitchFamily="18" charset="0"/>
              </a:rPr>
              <a:t>на дне водоема,</a:t>
            </a:r>
          </a:p>
          <a:p>
            <a:pPr algn="ctr"/>
            <a:r>
              <a:rPr lang="ru-RU" sz="2400" dirty="0">
                <a:latin typeface="Constantia" pitchFamily="18" charset="0"/>
              </a:rPr>
              <a:t> а широкие листья плавают на поверхности.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0176" y="2702828"/>
            <a:ext cx="367221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995738" y="1557338"/>
            <a:ext cx="5148262" cy="273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latin typeface="Constantia" pitchFamily="18" charset="0"/>
              </a:rPr>
              <a:t>   </a:t>
            </a:r>
            <a:r>
              <a:rPr lang="ru-RU" sz="2800" dirty="0">
                <a:latin typeface="Constantia" pitchFamily="18" charset="0"/>
              </a:rPr>
              <a:t>На берегах </a:t>
            </a:r>
            <a:r>
              <a:rPr lang="ru-RU" sz="2800" dirty="0" smtClean="0">
                <a:latin typeface="Constantia" pitchFamily="18" charset="0"/>
              </a:rPr>
              <a:t>водоемов </a:t>
            </a:r>
            <a:r>
              <a:rPr lang="ru-RU" sz="2800" dirty="0">
                <a:latin typeface="Constantia" pitchFamily="18" charset="0"/>
              </a:rPr>
              <a:t>растет </a:t>
            </a:r>
            <a:r>
              <a:rPr lang="ru-RU" sz="2800" i="1" dirty="0">
                <a:latin typeface="Constantia" pitchFamily="18" charset="0"/>
              </a:rPr>
              <a:t>череда</a:t>
            </a:r>
            <a:r>
              <a:rPr lang="ru-RU" sz="2800" dirty="0">
                <a:latin typeface="Constantia" pitchFamily="18" charset="0"/>
              </a:rPr>
              <a:t> -это лекарственное растение.</a:t>
            </a:r>
          </a:p>
          <a:p>
            <a:r>
              <a:rPr lang="ru-RU" sz="2800" dirty="0">
                <a:latin typeface="Constantia" pitchFamily="18" charset="0"/>
              </a:rPr>
              <a:t>       Противовоспалительное, противоаллергическое средство.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052513"/>
            <a:ext cx="3529013" cy="511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79388" y="692150"/>
            <a:ext cx="8424862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onstantia" pitchFamily="18" charset="0"/>
              </a:rPr>
              <a:t>   Роль пресных водоемов в жизни различных животных неодинакова.</a:t>
            </a:r>
          </a:p>
          <a:p>
            <a:r>
              <a:rPr lang="ru-RU" sz="2800">
                <a:latin typeface="Constantia" pitchFamily="18" charset="0"/>
              </a:rPr>
              <a:t>   Для многих из них (пиявки, водные клопы, жуки, рыбы и пр. ) пресные водоемы - это среда обитания, где они живут. 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 l="15723" t="19850" r="15723" b="17616"/>
          <a:stretch>
            <a:fillRect/>
          </a:stretch>
        </p:blipFill>
        <p:spPr bwMode="auto">
          <a:xfrm>
            <a:off x="323850" y="3068638"/>
            <a:ext cx="2808288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068960"/>
            <a:ext cx="360045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755576" y="1556792"/>
            <a:ext cx="424815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Constantia" pitchFamily="18" charset="0"/>
              </a:rPr>
              <a:t>Для других (водоплавающие птицы, некоторые звери) водоемы и побережья - места, в которых они находят обильный корм и надежные убежища. 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625" y="1268413"/>
            <a:ext cx="3097213" cy="413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684212" y="981075"/>
            <a:ext cx="7488187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Constantia" pitchFamily="18" charset="0"/>
              </a:rPr>
              <a:t>А некоторые животные (стрекозы, лягушки, тритоны ) используют водоемы в основном как места размножения.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6100" y="3500438"/>
            <a:ext cx="4411663" cy="292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716338"/>
            <a:ext cx="367030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273</TotalTime>
  <Words>188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Slice</vt:lpstr>
      <vt:lpstr>ВОДОЁМЫ  И ИХ  ОБИТАТЕЛИ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ВОДОЁМ  И ЕГО ОБИТАТЕЛИ</dc:title>
  <dc:creator>Admin</dc:creator>
  <cp:lastModifiedBy>RePack by SPecialiST</cp:lastModifiedBy>
  <cp:revision>32</cp:revision>
  <dcterms:created xsi:type="dcterms:W3CDTF">2011-03-28T09:12:40Z</dcterms:created>
  <dcterms:modified xsi:type="dcterms:W3CDTF">2019-12-15T12:24:18Z</dcterms:modified>
</cp:coreProperties>
</file>