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68" r:id="rId1"/>
  </p:sldMasterIdLst>
  <p:sldIdLst>
    <p:sldId id="256" r:id="rId2"/>
    <p:sldId id="267" r:id="rId3"/>
    <p:sldId id="257" r:id="rId4"/>
    <p:sldId id="258" r:id="rId5"/>
    <p:sldId id="259" r:id="rId6"/>
    <p:sldId id="260" r:id="rId7"/>
    <p:sldId id="261" r:id="rId8"/>
    <p:sldId id="262" r:id="rId9"/>
    <p:sldId id="263" r:id="rId10"/>
    <p:sldId id="264" r:id="rId11"/>
    <p:sldId id="265" r:id="rId12"/>
    <p:sldId id="266"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BC55FC29-4822-421D-AEBF-E7CF86BDAAEC}" type="datetimeFigureOut">
              <a:rPr lang="ru-RU" smtClean="0"/>
              <a:pPr/>
              <a:t>11.12.2019</a:t>
            </a:fld>
            <a:endParaRPr lang="ru-RU"/>
          </a:p>
        </p:txBody>
      </p:sp>
      <p:sp>
        <p:nvSpPr>
          <p:cNvPr id="16" name="Номер слайда 15"/>
          <p:cNvSpPr>
            <a:spLocks noGrp="1"/>
          </p:cNvSpPr>
          <p:nvPr>
            <p:ph type="sldNum" sz="quarter" idx="11"/>
          </p:nvPr>
        </p:nvSpPr>
        <p:spPr/>
        <p:txBody>
          <a:bodyPr/>
          <a:lstStyle/>
          <a:p>
            <a:fld id="{B2ED0342-C641-4D1E-823E-B6F9EF17C46B}"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C55FC29-4822-421D-AEBF-E7CF86BDAAEC}" type="datetimeFigureOut">
              <a:rPr lang="ru-RU" smtClean="0"/>
              <a:pPr/>
              <a:t>11.12.2019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2ED0342-C641-4D1E-823E-B6F9EF17C46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C55FC29-4822-421D-AEBF-E7CF86BDAAEC}" type="datetimeFigureOut">
              <a:rPr lang="ru-RU" smtClean="0"/>
              <a:pPr/>
              <a:t>11.12.2019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2ED0342-C641-4D1E-823E-B6F9EF17C46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BC55FC29-4822-421D-AEBF-E7CF86BDAAEC}" type="datetimeFigureOut">
              <a:rPr lang="ru-RU" smtClean="0"/>
              <a:pPr/>
              <a:t>11.12.2019</a:t>
            </a:fld>
            <a:endParaRPr lang="ru-RU"/>
          </a:p>
        </p:txBody>
      </p:sp>
      <p:sp>
        <p:nvSpPr>
          <p:cNvPr id="15" name="Номер слайда 14"/>
          <p:cNvSpPr>
            <a:spLocks noGrp="1"/>
          </p:cNvSpPr>
          <p:nvPr>
            <p:ph type="sldNum" sz="quarter" idx="15"/>
          </p:nvPr>
        </p:nvSpPr>
        <p:spPr/>
        <p:txBody>
          <a:bodyPr/>
          <a:lstStyle>
            <a:lvl1pPr algn="ctr">
              <a:defRPr/>
            </a:lvl1pPr>
          </a:lstStyle>
          <a:p>
            <a:fld id="{B2ED0342-C641-4D1E-823E-B6F9EF17C46B}"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BC55FC29-4822-421D-AEBF-E7CF86BDAAEC}" type="datetimeFigureOut">
              <a:rPr lang="ru-RU" smtClean="0"/>
              <a:pPr/>
              <a:t>11.12.2019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2ED0342-C641-4D1E-823E-B6F9EF17C46B}"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BC55FC29-4822-421D-AEBF-E7CF86BDAAEC}" type="datetimeFigureOut">
              <a:rPr lang="ru-RU" smtClean="0"/>
              <a:pPr/>
              <a:t>11.12.2019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2ED0342-C641-4D1E-823E-B6F9EF17C46B}"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B2ED0342-C641-4D1E-823E-B6F9EF17C46B}"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BC55FC29-4822-421D-AEBF-E7CF86BDAAEC}" type="datetimeFigureOut">
              <a:rPr lang="ru-RU" smtClean="0"/>
              <a:pPr/>
              <a:t>11.12.2019</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BC55FC29-4822-421D-AEBF-E7CF86BDAAEC}" type="datetimeFigureOut">
              <a:rPr lang="ru-RU" smtClean="0"/>
              <a:pPr/>
              <a:t>11.12.2019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2ED0342-C641-4D1E-823E-B6F9EF17C46B}"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C55FC29-4822-421D-AEBF-E7CF86BDAAEC}" type="datetimeFigureOut">
              <a:rPr lang="ru-RU" smtClean="0"/>
              <a:pPr/>
              <a:t>11.12.2019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2ED0342-C641-4D1E-823E-B6F9EF17C46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BC55FC29-4822-421D-AEBF-E7CF86BDAAEC}" type="datetimeFigureOut">
              <a:rPr lang="ru-RU" smtClean="0"/>
              <a:pPr/>
              <a:t>11.12.2019</a:t>
            </a:fld>
            <a:endParaRPr lang="ru-RU"/>
          </a:p>
        </p:txBody>
      </p:sp>
      <p:sp>
        <p:nvSpPr>
          <p:cNvPr id="9" name="Номер слайда 8"/>
          <p:cNvSpPr>
            <a:spLocks noGrp="1"/>
          </p:cNvSpPr>
          <p:nvPr>
            <p:ph type="sldNum" sz="quarter" idx="15"/>
          </p:nvPr>
        </p:nvSpPr>
        <p:spPr/>
        <p:txBody>
          <a:bodyPr/>
          <a:lstStyle/>
          <a:p>
            <a:fld id="{B2ED0342-C641-4D1E-823E-B6F9EF17C46B}"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BC55FC29-4822-421D-AEBF-E7CF86BDAAEC}" type="datetimeFigureOut">
              <a:rPr lang="ru-RU" smtClean="0"/>
              <a:pPr/>
              <a:t>11.12.2019</a:t>
            </a:fld>
            <a:endParaRPr lang="ru-RU"/>
          </a:p>
        </p:txBody>
      </p:sp>
      <p:sp>
        <p:nvSpPr>
          <p:cNvPr id="9" name="Номер слайда 8"/>
          <p:cNvSpPr>
            <a:spLocks noGrp="1"/>
          </p:cNvSpPr>
          <p:nvPr>
            <p:ph type="sldNum" sz="quarter" idx="11"/>
          </p:nvPr>
        </p:nvSpPr>
        <p:spPr/>
        <p:txBody>
          <a:bodyPr/>
          <a:lstStyle/>
          <a:p>
            <a:fld id="{B2ED0342-C641-4D1E-823E-B6F9EF17C46B}"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BC55FC29-4822-421D-AEBF-E7CF86BDAAEC}" type="datetimeFigureOut">
              <a:rPr lang="ru-RU" smtClean="0"/>
              <a:pPr/>
              <a:t>11.12.2019</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B2ED0342-C641-4D1E-823E-B6F9EF17C46B}"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gif"/><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4572000" y="5301208"/>
          <a:ext cx="4176464" cy="1080120"/>
        </p:xfrm>
        <a:graphic>
          <a:graphicData uri="http://schemas.openxmlformats.org/drawingml/2006/table">
            <a:tbl>
              <a:tblPr/>
              <a:tblGrid>
                <a:gridCol w="4176464"/>
              </a:tblGrid>
              <a:tr h="1080120">
                <a:tc>
                  <a:txBody>
                    <a:bodyPr/>
                    <a:lstStyle/>
                    <a:p>
                      <a:pPr indent="450215" algn="l">
                        <a:spcAft>
                          <a:spcPts val="0"/>
                        </a:spcAft>
                      </a:pPr>
                      <a:r>
                        <a:rPr lang="ru-RU" sz="2000" b="1" dirty="0">
                          <a:solidFill>
                            <a:schemeClr val="bg1"/>
                          </a:solidFill>
                          <a:latin typeface="Times New Roman"/>
                          <a:ea typeface="Calibri"/>
                          <a:cs typeface="Times New Roman"/>
                        </a:rPr>
                        <a:t>Работу выполнила</a:t>
                      </a:r>
                    </a:p>
                    <a:p>
                      <a:pPr indent="450215" algn="l">
                        <a:spcAft>
                          <a:spcPts val="0"/>
                        </a:spcAft>
                      </a:pPr>
                      <a:r>
                        <a:rPr lang="ru-RU" sz="2000" b="1" dirty="0" err="1">
                          <a:solidFill>
                            <a:schemeClr val="bg1"/>
                          </a:solidFill>
                          <a:latin typeface="Times New Roman"/>
                          <a:ea typeface="Calibri"/>
                          <a:cs typeface="Times New Roman"/>
                        </a:rPr>
                        <a:t>Козак</a:t>
                      </a:r>
                      <a:r>
                        <a:rPr lang="ru-RU" sz="2000" b="1" dirty="0">
                          <a:solidFill>
                            <a:schemeClr val="bg1"/>
                          </a:solidFill>
                          <a:latin typeface="Times New Roman"/>
                          <a:ea typeface="Calibri"/>
                          <a:cs typeface="Times New Roman"/>
                        </a:rPr>
                        <a:t> Ольга </a:t>
                      </a:r>
                      <a:r>
                        <a:rPr lang="ru-RU" sz="2000" b="1" dirty="0" smtClean="0">
                          <a:solidFill>
                            <a:schemeClr val="bg1"/>
                          </a:solidFill>
                          <a:latin typeface="Times New Roman"/>
                          <a:ea typeface="Calibri"/>
                          <a:cs typeface="Times New Roman"/>
                        </a:rPr>
                        <a:t>Анатольевна</a:t>
                      </a:r>
                      <a:endParaRPr lang="ru-RU" sz="2000" b="1" dirty="0" smtClean="0">
                        <a:solidFill>
                          <a:schemeClr val="bg1"/>
                        </a:solidFill>
                        <a:latin typeface="Times New Roman"/>
                        <a:ea typeface="Calibri"/>
                        <a:cs typeface="Times New Roman"/>
                      </a:endParaRPr>
                    </a:p>
                  </a:txBody>
                  <a:tcPr marL="68580" marR="68580" marT="0" marB="0">
                    <a:lnL>
                      <a:noFill/>
                    </a:lnL>
                    <a:lnR>
                      <a:noFill/>
                    </a:lnR>
                    <a:lnT>
                      <a:noFill/>
                    </a:lnT>
                    <a:lnB>
                      <a:noFill/>
                    </a:lnB>
                  </a:tcPr>
                </a:tc>
              </a:tr>
            </a:tbl>
          </a:graphicData>
        </a:graphic>
      </p:graphicFrame>
      <p:sp>
        <p:nvSpPr>
          <p:cNvPr id="124929" name="Rectangle 1"/>
          <p:cNvSpPr>
            <a:spLocks noChangeArrowheads="1"/>
          </p:cNvSpPr>
          <p:nvPr/>
        </p:nvSpPr>
        <p:spPr bwMode="auto">
          <a:xfrm>
            <a:off x="251520" y="1093928"/>
            <a:ext cx="8568952"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8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Тема</a:t>
            </a:r>
            <a:r>
              <a:rPr kumimoji="0" lang="ru-RU" sz="28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консультация для родителей </a:t>
            </a:r>
            <a:endParaRPr kumimoji="0" lang="ru-RU" sz="28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endParaRPr>
          </a:p>
          <a:p>
            <a:pPr marL="0" marR="0" lvl="0" indent="450850" algn="ctr" defTabSz="914400" rtl="0" eaLnBrk="0" fontAlgn="base" latinLnBrk="0" hangingPunct="0">
              <a:lnSpc>
                <a:spcPct val="100000"/>
              </a:lnSpc>
              <a:spcBef>
                <a:spcPct val="0"/>
              </a:spcBef>
              <a:spcAft>
                <a:spcPct val="0"/>
              </a:spcAft>
              <a:buClrTx/>
              <a:buSzTx/>
              <a:buFontTx/>
              <a:buNone/>
              <a:tabLst/>
            </a:pPr>
            <a:r>
              <a:rPr kumimoji="0" lang="ru-RU" sz="28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t>
            </a:r>
            <a:r>
              <a:rPr kumimoji="0" lang="ru-RU" sz="28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«Детские страхи»</a:t>
            </a:r>
          </a:p>
          <a:p>
            <a:pPr marL="0" marR="0" lvl="0" indent="450850" algn="ctr" defTabSz="914400" rtl="0" eaLnBrk="0" fontAlgn="base" latinLnBrk="0" hangingPunct="0">
              <a:lnSpc>
                <a:spcPct val="100000"/>
              </a:lnSpc>
              <a:spcBef>
                <a:spcPct val="0"/>
              </a:spcBef>
              <a:spcAft>
                <a:spcPct val="0"/>
              </a:spcAft>
              <a:buClrTx/>
              <a:buSzTx/>
              <a:buFontTx/>
              <a:buNone/>
              <a:tabLst/>
            </a:pPr>
            <a:endParaRPr kumimoji="0" lang="ru-RU" sz="8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188640"/>
            <a:ext cx="9144000" cy="6669360"/>
          </a:xfrm>
        </p:spPr>
        <p:txBody>
          <a:bodyPr>
            <a:normAutofit fontScale="85000" lnSpcReduction="20000"/>
          </a:bodyPr>
          <a:lstStyle/>
          <a:p>
            <a:pPr>
              <a:buNone/>
            </a:pPr>
            <a:r>
              <a:rPr lang="ru-RU" b="1" i="1" u="sng" dirty="0" smtClean="0">
                <a:solidFill>
                  <a:schemeClr val="bg1">
                    <a:lumMod val="95000"/>
                    <a:lumOff val="5000"/>
                  </a:schemeClr>
                </a:solidFill>
              </a:rPr>
              <a:t>    Навязчивые страхи </a:t>
            </a:r>
            <a:r>
              <a:rPr lang="ru-RU" dirty="0" smtClean="0"/>
              <a:t>– эти страхи ребенок испытывает в определенных, конкретных ситуациях, он боится обстоятельств, которые могут их за собой повлечь. К таким страхам относятся, например, страх высоты, закрытых и открытых пространств и др. </a:t>
            </a:r>
            <a:r>
              <a:rPr lang="ru-RU" b="1" i="1" u="sng" dirty="0" smtClean="0">
                <a:solidFill>
                  <a:schemeClr val="bg1">
                    <a:lumMod val="95000"/>
                    <a:lumOff val="5000"/>
                  </a:schemeClr>
                </a:solidFill>
              </a:rPr>
              <a:t>Бредовые страхи </a:t>
            </a:r>
            <a:r>
              <a:rPr lang="ru-RU" dirty="0" smtClean="0"/>
              <a:t>– самая тяжелая форма страхов, причину появления которых найти невозможно. Например, почему ребенок боится играть с какой-то игрушкой или не хочет надевать какую-то одежду. Их наличие часто указывает на серьезные отклонения в психике малыша. Однако не стоит торопиться ставить какой-либо диагноз. Возможно, причина окажется вполне логичной. Например, он боится надевать определенные ботиночки, потому что когда-то в них поскользнулся и упал, больно ударившись, и теперь опасается повторения ситуации. </a:t>
            </a:r>
          </a:p>
          <a:p>
            <a:pPr>
              <a:buNone/>
            </a:pPr>
            <a:r>
              <a:rPr lang="ru-RU" b="1" i="1" u="sng" dirty="0" smtClean="0">
                <a:solidFill>
                  <a:schemeClr val="bg1">
                    <a:lumMod val="95000"/>
                    <a:lumOff val="5000"/>
                  </a:schemeClr>
                </a:solidFill>
              </a:rPr>
              <a:t>    </a:t>
            </a:r>
            <a:r>
              <a:rPr lang="ru-RU" b="1" i="1" u="sng" dirty="0" err="1" smtClean="0">
                <a:solidFill>
                  <a:schemeClr val="bg1">
                    <a:lumMod val="95000"/>
                    <a:lumOff val="5000"/>
                  </a:schemeClr>
                </a:solidFill>
              </a:rPr>
              <a:t>Сверхценные</a:t>
            </a:r>
            <a:r>
              <a:rPr lang="ru-RU" b="1" i="1" u="sng" dirty="0" smtClean="0">
                <a:solidFill>
                  <a:schemeClr val="bg1">
                    <a:lumMod val="95000"/>
                    <a:lumOff val="5000"/>
                  </a:schemeClr>
                </a:solidFill>
              </a:rPr>
              <a:t> страхи </a:t>
            </a:r>
            <a:r>
              <a:rPr lang="ru-RU" dirty="0" smtClean="0"/>
              <a:t>– самый распространенный вид. Они связаны с идеями фикс и вызваны собственной фантазией ребенка. В 90% случаев практикующие психологи сталкиваются именно с ними. Сначала эти страхи соответствуют какой-либо жизненной ситуации, а потом становятся настолько значимыми, что ни о чем другом ребенок думать не может. </a:t>
            </a:r>
          </a:p>
          <a:p>
            <a:pPr>
              <a:buNone/>
            </a:pPr>
            <a:r>
              <a:rPr lang="ru-RU" dirty="0" smtClean="0"/>
              <a:t>    </a:t>
            </a:r>
            <a:r>
              <a:rPr lang="ru-RU" u="sng" dirty="0" smtClean="0">
                <a:solidFill>
                  <a:schemeClr val="bg1">
                    <a:lumMod val="95000"/>
                    <a:lumOff val="5000"/>
                  </a:schemeClr>
                </a:solidFill>
              </a:rPr>
              <a:t>К детскому </a:t>
            </a:r>
            <a:r>
              <a:rPr lang="ru-RU" u="sng" dirty="0" err="1" smtClean="0">
                <a:solidFill>
                  <a:schemeClr val="bg1">
                    <a:lumMod val="95000"/>
                    <a:lumOff val="5000"/>
                  </a:schemeClr>
                </a:solidFill>
              </a:rPr>
              <a:t>сверхценному</a:t>
            </a:r>
            <a:r>
              <a:rPr lang="ru-RU" u="sng" dirty="0" smtClean="0">
                <a:solidFill>
                  <a:schemeClr val="bg1">
                    <a:lumMod val="95000"/>
                    <a:lumOff val="5000"/>
                  </a:schemeClr>
                </a:solidFill>
              </a:rPr>
              <a:t> страху можно отнести страх темноты </a:t>
            </a:r>
            <a:r>
              <a:rPr lang="ru-RU" dirty="0" smtClean="0"/>
              <a:t>, в которой детское воображение поселяет ужасных ведьм, оборотней и призраков, сказочных персонажей, а также страх потеряться, нападения, воды, огня, боли и резких звуков.</a:t>
            </a:r>
            <a:endParaRPr lang="ru-RU" dirty="0"/>
          </a:p>
        </p:txBody>
      </p:sp>
    </p:spTree>
  </p:cSld>
  <p:clrMapOvr>
    <a:masterClrMapping/>
  </p:clrMapOvr>
  <p:transition spd="slow">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978" name="Picture 2" descr="http://marishacozlova.ucoz.ru/strax5.gif"/>
          <p:cNvPicPr>
            <a:picLocks noChangeAspect="1" noChangeArrowheads="1"/>
          </p:cNvPicPr>
          <p:nvPr/>
        </p:nvPicPr>
        <p:blipFill>
          <a:blip r:embed="rId2" cstate="print"/>
          <a:srcRect/>
          <a:stretch>
            <a:fillRect/>
          </a:stretch>
        </p:blipFill>
        <p:spPr bwMode="auto">
          <a:xfrm>
            <a:off x="179512" y="188640"/>
            <a:ext cx="2828925" cy="3924301"/>
          </a:xfrm>
          <a:prstGeom prst="rect">
            <a:avLst/>
          </a:prstGeom>
          <a:ln>
            <a:noFill/>
          </a:ln>
          <a:effectLst>
            <a:softEdge rad="112500"/>
          </a:effectLst>
        </p:spPr>
      </p:pic>
      <p:pic>
        <p:nvPicPr>
          <p:cNvPr id="126980" name="Picture 4" descr="http://babyzzz.ru/wp-content/uploads/2017/05/rebenok-narisoval-svoy-strah-smerti.jpg"/>
          <p:cNvPicPr>
            <a:picLocks noChangeAspect="1" noChangeArrowheads="1"/>
          </p:cNvPicPr>
          <p:nvPr/>
        </p:nvPicPr>
        <p:blipFill>
          <a:blip r:embed="rId3" cstate="print"/>
          <a:srcRect/>
          <a:stretch>
            <a:fillRect/>
          </a:stretch>
        </p:blipFill>
        <p:spPr bwMode="auto">
          <a:xfrm>
            <a:off x="2987824" y="260648"/>
            <a:ext cx="3180331" cy="3816424"/>
          </a:xfrm>
          <a:prstGeom prst="rect">
            <a:avLst/>
          </a:prstGeom>
          <a:ln>
            <a:noFill/>
          </a:ln>
          <a:effectLst>
            <a:softEdge rad="112500"/>
          </a:effectLst>
        </p:spPr>
      </p:pic>
      <p:sp>
        <p:nvSpPr>
          <p:cNvPr id="126982" name="AutoShape 6" descr="https://profilib.com/reader/14/93/b149314/068.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26984" name="AutoShape 8" descr="https://profilib.com/reader/14/93/b149314/068.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26986" name="AutoShape 10" descr="https://profilib.com/reader/14/93/b149314/068.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26988" name="Picture 12" descr="http://psycholog-school.ru/image/detskiye-strakhi-4.jpg"/>
          <p:cNvPicPr>
            <a:picLocks noChangeAspect="1" noChangeArrowheads="1"/>
          </p:cNvPicPr>
          <p:nvPr/>
        </p:nvPicPr>
        <p:blipFill>
          <a:blip r:embed="rId4" cstate="print"/>
          <a:srcRect/>
          <a:stretch>
            <a:fillRect/>
          </a:stretch>
        </p:blipFill>
        <p:spPr bwMode="auto">
          <a:xfrm>
            <a:off x="6134100" y="332656"/>
            <a:ext cx="3009900" cy="3744416"/>
          </a:xfrm>
          <a:prstGeom prst="rect">
            <a:avLst/>
          </a:prstGeom>
          <a:ln>
            <a:noFill/>
          </a:ln>
          <a:effectLst>
            <a:softEdge rad="112500"/>
          </a:effectLst>
        </p:spPr>
      </p:pic>
      <p:pic>
        <p:nvPicPr>
          <p:cNvPr id="126992" name="Picture 16" descr="http://polonskaya-blog.ru/wp-content/uploads/2017/02/1-6.jpg"/>
          <p:cNvPicPr>
            <a:picLocks noChangeAspect="1" noChangeArrowheads="1"/>
          </p:cNvPicPr>
          <p:nvPr/>
        </p:nvPicPr>
        <p:blipFill>
          <a:blip r:embed="rId5" cstate="print"/>
          <a:srcRect/>
          <a:stretch>
            <a:fillRect/>
          </a:stretch>
        </p:blipFill>
        <p:spPr bwMode="auto">
          <a:xfrm>
            <a:off x="0" y="4077072"/>
            <a:ext cx="9144000" cy="2780928"/>
          </a:xfrm>
          <a:prstGeom prst="rect">
            <a:avLst/>
          </a:prstGeom>
          <a:ln>
            <a:noFill/>
          </a:ln>
          <a:effectLst>
            <a:softEdge rad="112500"/>
          </a:effectLst>
        </p:spPr>
      </p:pic>
    </p:spTree>
  </p:cSld>
  <p:clrMapOvr>
    <a:masterClrMapping/>
  </p:clrMapOvr>
  <p:transition spd="slow">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179512" y="764704"/>
            <a:ext cx="8784976" cy="5904656"/>
          </a:xfrm>
        </p:spPr>
        <p:txBody>
          <a:bodyPr>
            <a:normAutofit fontScale="85000" lnSpcReduction="20000"/>
          </a:bodyPr>
          <a:lstStyle/>
          <a:p>
            <a:pPr algn="just">
              <a:buNone/>
            </a:pPr>
            <a:r>
              <a:rPr lang="ru-RU" dirty="0" smtClean="0"/>
              <a:t>- </a:t>
            </a:r>
            <a:r>
              <a:rPr lang="ru-RU" dirty="0" smtClean="0">
                <a:latin typeface="Times New Roman" pitchFamily="18" charset="0"/>
                <a:cs typeface="Times New Roman" pitchFamily="18" charset="0"/>
              </a:rPr>
              <a:t>Часто для преодоления страха родителям нужно лишь больше проводить времени с ребенком, например, поиграть вместе.</a:t>
            </a:r>
          </a:p>
          <a:p>
            <a:pPr algn="just">
              <a:buNone/>
            </a:pPr>
            <a:r>
              <a:rPr lang="ru-RU" dirty="0" smtClean="0">
                <a:latin typeface="Times New Roman" pitchFamily="18" charset="0"/>
                <a:cs typeface="Times New Roman" pitchFamily="18" charset="0"/>
              </a:rPr>
              <a:t> - Разговор с малышом, чем больше говорить о страхе, тем быстрее он перестанет бояться. </a:t>
            </a:r>
          </a:p>
          <a:p>
            <a:pPr algn="just">
              <a:buNone/>
            </a:pPr>
            <a:r>
              <a:rPr lang="ru-RU" dirty="0" smtClean="0">
                <a:latin typeface="Times New Roman" pitchFamily="18" charset="0"/>
                <a:cs typeface="Times New Roman" pitchFamily="18" charset="0"/>
              </a:rPr>
              <a:t>- Сочинить сказку о страхе, который беспокоит малыша, а в конце победить его. </a:t>
            </a:r>
          </a:p>
          <a:p>
            <a:pPr algn="just">
              <a:buNone/>
            </a:pPr>
            <a:r>
              <a:rPr lang="ru-RU" dirty="0" smtClean="0">
                <a:latin typeface="Times New Roman" pitchFamily="18" charset="0"/>
                <a:cs typeface="Times New Roman" pitchFamily="18" charset="0"/>
              </a:rPr>
              <a:t>- Нарисовать страх. Тут есть два пути: нарисовать и сжечь и при этом объяснить, что его больше нет, или нарисовать его смешным, страх уже не будет казаться таким пугающим. Но данная методика недопустима, если причиной страха служит событие, произошедшее совсем недавно (например, укус собаки).</a:t>
            </a:r>
          </a:p>
          <a:p>
            <a:pPr algn="just">
              <a:buNone/>
            </a:pPr>
            <a:r>
              <a:rPr lang="ru-RU" dirty="0" smtClean="0">
                <a:latin typeface="Times New Roman" pitchFamily="18" charset="0"/>
                <a:cs typeface="Times New Roman" pitchFamily="18" charset="0"/>
              </a:rPr>
              <a:t> - Общение со сверстниками на тему общего страха. </a:t>
            </a:r>
          </a:p>
          <a:p>
            <a:pPr algn="just">
              <a:buNone/>
            </a:pPr>
            <a:r>
              <a:rPr lang="ru-RU" dirty="0" smtClean="0">
                <a:latin typeface="Times New Roman" pitchFamily="18" charset="0"/>
                <a:cs typeface="Times New Roman" pitchFamily="18" charset="0"/>
              </a:rPr>
              <a:t>- Поделиться страхом, который был в детстве и обязательно рассказать о том, как перестали бояться. </a:t>
            </a:r>
          </a:p>
          <a:p>
            <a:pPr algn="just">
              <a:buNone/>
            </a:pPr>
            <a:r>
              <a:rPr lang="ru-RU" dirty="0" smtClean="0">
                <a:latin typeface="Times New Roman" pitchFamily="18" charset="0"/>
                <a:cs typeface="Times New Roman" pitchFamily="18" charset="0"/>
              </a:rPr>
              <a:t>- Если малыш боится темноты, оставляйте открытой дверь, включайте ночник. Детская игра «прятки» зачастую помогает избавить от страха темноты и замкнутого пространства. При появлении признаков страха прекратить играть, если ребёнок не хочет играть принуждать нельзя.</a:t>
            </a:r>
            <a:endParaRPr lang="ru-RU" dirty="0">
              <a:latin typeface="Times New Roman" pitchFamily="18" charset="0"/>
              <a:cs typeface="Times New Roman" pitchFamily="18" charset="0"/>
            </a:endParaRPr>
          </a:p>
        </p:txBody>
      </p:sp>
      <p:sp>
        <p:nvSpPr>
          <p:cNvPr id="3" name="Заголовок 2"/>
          <p:cNvSpPr>
            <a:spLocks noGrp="1"/>
          </p:cNvSpPr>
          <p:nvPr>
            <p:ph type="title"/>
          </p:nvPr>
        </p:nvSpPr>
        <p:spPr>
          <a:xfrm>
            <a:off x="457200" y="152400"/>
            <a:ext cx="8229600" cy="684312"/>
          </a:xfrm>
        </p:spPr>
        <p:txBody>
          <a:bodyPr>
            <a:normAutofit fontScale="90000"/>
          </a:bodyPr>
          <a:lstStyle/>
          <a:p>
            <a:pPr algn="ctr"/>
            <a:r>
              <a:rPr lang="ru-RU" b="1" dirty="0" smtClean="0">
                <a:solidFill>
                  <a:schemeClr val="bg1">
                    <a:lumMod val="95000"/>
                    <a:lumOff val="5000"/>
                  </a:schemeClr>
                </a:solidFill>
              </a:rPr>
              <a:t>Как преодолеть страхи </a:t>
            </a:r>
            <a:endParaRPr lang="ru-RU" b="1" dirty="0">
              <a:solidFill>
                <a:schemeClr val="bg1">
                  <a:lumMod val="95000"/>
                  <a:lumOff val="5000"/>
                </a:schemeClr>
              </a:solidFill>
            </a:endParaRPr>
          </a:p>
        </p:txBody>
      </p:sp>
    </p:spTree>
  </p:cSld>
  <p:clrMapOvr>
    <a:masterClrMapping/>
  </p:clrMapOvr>
  <p:transition spd="slow">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620688"/>
            <a:ext cx="5374361" cy="523220"/>
          </a:xfrm>
          <a:prstGeom prst="rect">
            <a:avLst/>
          </a:prstGeom>
          <a:noFill/>
        </p:spPr>
        <p:txBody>
          <a:bodyPr wrap="square" rtlCol="0">
            <a:spAutoFit/>
          </a:bodyPr>
          <a:lstStyle/>
          <a:p>
            <a:r>
              <a:rPr lang="ru-RU" sz="2800" dirty="0" smtClean="0">
                <a:solidFill>
                  <a:schemeClr val="bg2">
                    <a:lumMod val="50000"/>
                  </a:schemeClr>
                </a:solidFill>
                <a:latin typeface="Times New Roman" pitchFamily="18" charset="0"/>
                <a:cs typeface="Times New Roman" pitchFamily="18" charset="0"/>
              </a:rPr>
              <a:t>Цель:</a:t>
            </a:r>
            <a:r>
              <a:rPr lang="ru-RU" sz="2800" dirty="0" smtClean="0">
                <a:latin typeface="Times New Roman" pitchFamily="18" charset="0"/>
                <a:cs typeface="Times New Roman" pitchFamily="18" charset="0"/>
              </a:rPr>
              <a:t> Беседа о детских страхах.</a:t>
            </a:r>
            <a:endParaRPr lang="ru-RU" sz="2800" dirty="0">
              <a:latin typeface="Times New Roman" pitchFamily="18" charset="0"/>
              <a:cs typeface="Times New Roman" pitchFamily="18" charset="0"/>
            </a:endParaRPr>
          </a:p>
        </p:txBody>
      </p:sp>
      <p:sp>
        <p:nvSpPr>
          <p:cNvPr id="3" name="TextBox 2"/>
          <p:cNvSpPr txBox="1"/>
          <p:nvPr/>
        </p:nvSpPr>
        <p:spPr>
          <a:xfrm>
            <a:off x="467544" y="1484784"/>
            <a:ext cx="8388716" cy="1815882"/>
          </a:xfrm>
          <a:prstGeom prst="rect">
            <a:avLst/>
          </a:prstGeom>
          <a:noFill/>
        </p:spPr>
        <p:txBody>
          <a:bodyPr wrap="square" rtlCol="0">
            <a:spAutoFit/>
          </a:bodyPr>
          <a:lstStyle/>
          <a:p>
            <a:r>
              <a:rPr lang="ru-RU" sz="2800" dirty="0" smtClean="0">
                <a:solidFill>
                  <a:schemeClr val="bg2">
                    <a:lumMod val="50000"/>
                  </a:schemeClr>
                </a:solidFill>
                <a:latin typeface="Times New Roman" pitchFamily="18" charset="0"/>
                <a:cs typeface="Times New Roman" pitchFamily="18" charset="0"/>
              </a:rPr>
              <a:t>Задачи:</a:t>
            </a:r>
            <a:r>
              <a:rPr lang="ru-RU" sz="2800" dirty="0" smtClean="0">
                <a:latin typeface="Times New Roman" pitchFamily="18" charset="0"/>
                <a:cs typeface="Times New Roman" pitchFamily="18" charset="0"/>
              </a:rPr>
              <a:t> </a:t>
            </a:r>
          </a:p>
          <a:p>
            <a:r>
              <a:rPr lang="ru-RU" sz="2800" dirty="0" smtClean="0">
                <a:latin typeface="Times New Roman" pitchFamily="18" charset="0"/>
                <a:cs typeface="Times New Roman" pitchFamily="18" charset="0"/>
              </a:rPr>
              <a:t>Познакомить с детскими страхами.</a:t>
            </a:r>
          </a:p>
          <a:p>
            <a:r>
              <a:rPr lang="ru-RU" sz="2800" dirty="0" smtClean="0">
                <a:latin typeface="Times New Roman" pitchFamily="18" charset="0"/>
                <a:cs typeface="Times New Roman" pitchFamily="18" charset="0"/>
              </a:rPr>
              <a:t>Рассказать о причинах возникновения последних.</a:t>
            </a:r>
          </a:p>
          <a:p>
            <a:r>
              <a:rPr lang="ru-RU" sz="2800" dirty="0" smtClean="0">
                <a:latin typeface="Times New Roman" pitchFamily="18" charset="0"/>
                <a:cs typeface="Times New Roman" pitchFamily="18" charset="0"/>
              </a:rPr>
              <a:t>Найти пути решения этой проблемы.</a:t>
            </a:r>
            <a:endParaRPr lang="ru-RU" sz="2800"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6000" dirty="0" smtClean="0">
                <a:solidFill>
                  <a:schemeClr val="accent4">
                    <a:lumMod val="50000"/>
                  </a:schemeClr>
                </a:solidFill>
                <a:latin typeface="Times New Roman" pitchFamily="18" charset="0"/>
                <a:cs typeface="Times New Roman" pitchFamily="18" charset="0"/>
              </a:rPr>
              <a:t>Детские страхи</a:t>
            </a:r>
            <a:endParaRPr lang="ru-RU" sz="6000" dirty="0">
              <a:solidFill>
                <a:schemeClr val="accent4">
                  <a:lumMod val="50000"/>
                </a:schemeClr>
              </a:solidFill>
              <a:latin typeface="Times New Roman" pitchFamily="18" charset="0"/>
              <a:cs typeface="Times New Roman" pitchFamily="18" charset="0"/>
            </a:endParaRPr>
          </a:p>
        </p:txBody>
      </p:sp>
      <p:pic>
        <p:nvPicPr>
          <p:cNvPr id="87042" name="Picture 2" descr="https://vseorebenke.ru/wp-content/uploads/2017/05/Izbavlyaem-rebenka-ot-strahov.gif"/>
          <p:cNvPicPr>
            <a:picLocks noChangeAspect="1" noChangeArrowheads="1"/>
          </p:cNvPicPr>
          <p:nvPr/>
        </p:nvPicPr>
        <p:blipFill>
          <a:blip r:embed="rId2" cstate="print"/>
          <a:srcRect/>
          <a:stretch>
            <a:fillRect/>
          </a:stretch>
        </p:blipFill>
        <p:spPr bwMode="auto">
          <a:xfrm>
            <a:off x="251520" y="1844824"/>
            <a:ext cx="8592834" cy="4496917"/>
          </a:xfrm>
          <a:prstGeom prst="rect">
            <a:avLst/>
          </a:prstGeom>
          <a:ln>
            <a:noFill/>
          </a:ln>
          <a:effectLst>
            <a:softEdge rad="112500"/>
          </a:effectLst>
        </p:spPr>
      </p:pic>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0"/>
            <a:ext cx="9144000" cy="3933056"/>
          </a:xfrm>
        </p:spPr>
        <p:txBody>
          <a:bodyPr>
            <a:normAutofit/>
          </a:bodyPr>
          <a:lstStyle/>
          <a:p>
            <a:pPr>
              <a:buNone/>
            </a:pPr>
            <a:r>
              <a:rPr lang="ru-RU" sz="2400" i="1" dirty="0" smtClean="0"/>
              <a:t>   Страх является наиболее опасной эмоцией. Это реакция на действительную или мнимую (но переживаемую как действительность) опасность.</a:t>
            </a:r>
            <a:endParaRPr lang="ru-RU" dirty="0" smtClean="0"/>
          </a:p>
          <a:p>
            <a:pPr>
              <a:buNone/>
            </a:pPr>
            <a:r>
              <a:rPr lang="ru-RU" dirty="0" smtClean="0"/>
              <a:t>    </a:t>
            </a:r>
            <a:r>
              <a:rPr lang="ru-RU" sz="2400" i="1" dirty="0" smtClean="0"/>
              <a:t>Организм человека устроен так, что борьба со страхом не может продолжаться долго. На биологическом уровне реакция на страх – выделение в кровь большого количества адреналина, вызывающего в организме человека гормональный взрыв. На психологическом уровне – это боязнь ситуаций (предметов, людей, событий), влекущих за собой выделение данного гормона.</a:t>
            </a:r>
          </a:p>
          <a:p>
            <a:pPr>
              <a:buNone/>
            </a:pPr>
            <a:endParaRPr lang="ru-RU" sz="2400" i="1" dirty="0"/>
          </a:p>
        </p:txBody>
      </p:sp>
      <p:pic>
        <p:nvPicPr>
          <p:cNvPr id="134146" name="Picture 2" descr="https://www.liveout.ro/media/events/cover_picture/43535_4100625780965160736719223237471889598082447485615291391430565309.jpg"/>
          <p:cNvPicPr>
            <a:picLocks noChangeAspect="1" noChangeArrowheads="1"/>
          </p:cNvPicPr>
          <p:nvPr/>
        </p:nvPicPr>
        <p:blipFill>
          <a:blip r:embed="rId2" cstate="print"/>
          <a:srcRect/>
          <a:stretch>
            <a:fillRect/>
          </a:stretch>
        </p:blipFill>
        <p:spPr bwMode="auto">
          <a:xfrm>
            <a:off x="251520" y="3933056"/>
            <a:ext cx="8604448" cy="2924944"/>
          </a:xfrm>
          <a:prstGeom prst="rect">
            <a:avLst/>
          </a:prstGeom>
          <a:ln>
            <a:noFill/>
          </a:ln>
          <a:effectLst>
            <a:softEdge rad="112500"/>
          </a:effectLst>
        </p:spPr>
      </p:pic>
    </p:spTree>
  </p:cSld>
  <p:clrMapOvr>
    <a:masterClrMapping/>
  </p:clrMapOvr>
  <p:transition spd="slow">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764704"/>
            <a:ext cx="8964488" cy="2016224"/>
          </a:xfrm>
        </p:spPr>
        <p:txBody>
          <a:bodyPr>
            <a:noAutofit/>
          </a:bodyPr>
          <a:lstStyle/>
          <a:p>
            <a:pPr algn="just">
              <a:buNone/>
            </a:pPr>
            <a:r>
              <a:rPr lang="ru-RU" sz="2000" b="1" dirty="0" smtClean="0">
                <a:latin typeface="Times New Roman" pitchFamily="18" charset="0"/>
                <a:cs typeface="Times New Roman" pitchFamily="18" charset="0"/>
              </a:rPr>
              <a:t>   Все маленькие дети чего-нибудь да боятся. Но очень многие родители даже не знают о страхах своего ребенка. Такая ситуация не только парадоксальна, но и опасна, потому что именно страх сплошь и рядом закладывается многими родителями в основу выработки послушания. Зачастую, совершенно не задумываясь о последствиях, мы вызываем страх, чтобы заставать ребенка сделать то, что считаем необходимым. </a:t>
            </a:r>
          </a:p>
          <a:p>
            <a:pPr algn="just">
              <a:buNone/>
            </a:pPr>
            <a:endParaRPr lang="ru-RU" sz="2000" dirty="0" smtClean="0">
              <a:latin typeface="Times New Roman" pitchFamily="18" charset="0"/>
              <a:cs typeface="Times New Roman" pitchFamily="18" charset="0"/>
            </a:endParaRPr>
          </a:p>
          <a:p>
            <a:pPr algn="just"/>
            <a:endParaRPr lang="ru-RU" sz="2000" dirty="0" smtClean="0">
              <a:latin typeface="Times New Roman" pitchFamily="18" charset="0"/>
              <a:cs typeface="Times New Roman" pitchFamily="18" charset="0"/>
            </a:endParaRPr>
          </a:p>
          <a:p>
            <a:pPr algn="just"/>
            <a:endParaRPr lang="ru-RU" sz="2000" dirty="0" smtClean="0">
              <a:latin typeface="Times New Roman" pitchFamily="18" charset="0"/>
              <a:cs typeface="Times New Roman" pitchFamily="18" charset="0"/>
            </a:endParaRPr>
          </a:p>
        </p:txBody>
      </p:sp>
      <p:sp>
        <p:nvSpPr>
          <p:cNvPr id="3" name="Заголовок 2"/>
          <p:cNvSpPr>
            <a:spLocks noGrp="1"/>
          </p:cNvSpPr>
          <p:nvPr>
            <p:ph type="title"/>
          </p:nvPr>
        </p:nvSpPr>
        <p:spPr>
          <a:xfrm>
            <a:off x="457200" y="152400"/>
            <a:ext cx="8229600" cy="684312"/>
          </a:xfrm>
        </p:spPr>
        <p:txBody>
          <a:bodyPr>
            <a:normAutofit fontScale="90000"/>
          </a:bodyPr>
          <a:lstStyle/>
          <a:p>
            <a:pPr algn="ctr"/>
            <a:r>
              <a:rPr lang="ru-RU" b="1" i="1" dirty="0" smtClean="0"/>
              <a:t>Как возникают детские страхи?</a:t>
            </a:r>
            <a:r>
              <a:rPr lang="ru-RU" dirty="0" smtClean="0"/>
              <a:t> </a:t>
            </a:r>
            <a:endParaRPr lang="ru-RU" dirty="0"/>
          </a:p>
        </p:txBody>
      </p:sp>
      <p:pic>
        <p:nvPicPr>
          <p:cNvPr id="133122" name="Picture 2" descr="http://www.o-krohe.ru/images/article/orig/2017/08/doktor-komarovskij-o-tom-chto-delat-esli-rebenok-ne-slushaetsya-roditelej.jpeg"/>
          <p:cNvPicPr>
            <a:picLocks noChangeAspect="1" noChangeArrowheads="1"/>
          </p:cNvPicPr>
          <p:nvPr/>
        </p:nvPicPr>
        <p:blipFill>
          <a:blip r:embed="rId2" cstate="print"/>
          <a:srcRect/>
          <a:stretch>
            <a:fillRect/>
          </a:stretch>
        </p:blipFill>
        <p:spPr bwMode="auto">
          <a:xfrm>
            <a:off x="467544" y="2708920"/>
            <a:ext cx="7992888" cy="3096344"/>
          </a:xfrm>
          <a:prstGeom prst="rect">
            <a:avLst/>
          </a:prstGeom>
          <a:ln>
            <a:noFill/>
          </a:ln>
          <a:effectLst>
            <a:softEdge rad="112500"/>
          </a:effectLst>
        </p:spPr>
      </p:pic>
      <p:sp>
        <p:nvSpPr>
          <p:cNvPr id="5" name="TextBox 4"/>
          <p:cNvSpPr txBox="1"/>
          <p:nvPr/>
        </p:nvSpPr>
        <p:spPr>
          <a:xfrm>
            <a:off x="0" y="5877272"/>
            <a:ext cx="9144000" cy="830997"/>
          </a:xfrm>
          <a:prstGeom prst="rect">
            <a:avLst/>
          </a:prstGeom>
          <a:noFill/>
        </p:spPr>
        <p:txBody>
          <a:bodyPr wrap="square" rtlCol="0">
            <a:spAutoFit/>
          </a:bodyPr>
          <a:lstStyle/>
          <a:p>
            <a:pPr algn="ctr"/>
            <a:r>
              <a:rPr lang="ru-RU" sz="2400" dirty="0" smtClean="0">
                <a:latin typeface="Times New Roman" pitchFamily="18" charset="0"/>
                <a:cs typeface="Times New Roman" pitchFamily="18" charset="0"/>
              </a:rPr>
              <a:t>Ребенок не слушается (например, не убирает свои игрушки). </a:t>
            </a:r>
          </a:p>
          <a:p>
            <a:pPr algn="ctr"/>
            <a:r>
              <a:rPr lang="ru-RU" sz="2400" dirty="0" smtClean="0">
                <a:latin typeface="Times New Roman" pitchFamily="18" charset="0"/>
                <a:cs typeface="Times New Roman" pitchFamily="18" charset="0"/>
              </a:rPr>
              <a:t>К чему мы прибегаем в этой ситуации?</a:t>
            </a:r>
            <a:endParaRPr lang="ru-RU" sz="2400" dirty="0">
              <a:latin typeface="Times New Roman" pitchFamily="18" charset="0"/>
              <a:cs typeface="Times New Roman" pitchFamily="18" charset="0"/>
            </a:endParaRPr>
          </a:p>
        </p:txBody>
      </p:sp>
    </p:spTree>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179512" y="188640"/>
            <a:ext cx="8507288" cy="6669360"/>
          </a:xfrm>
        </p:spPr>
        <p:txBody>
          <a:bodyPr>
            <a:normAutofit fontScale="85000" lnSpcReduction="20000"/>
          </a:bodyPr>
          <a:lstStyle/>
          <a:p>
            <a:pPr algn="just">
              <a:buNone/>
            </a:pPr>
            <a:r>
              <a:rPr lang="ru-RU" dirty="0" smtClean="0"/>
              <a:t>• Повышаем голос (вызывая страх громкими звуками и   необычными интонациями). </a:t>
            </a:r>
          </a:p>
          <a:p>
            <a:pPr algn="just">
              <a:buNone/>
            </a:pPr>
            <a:endParaRPr lang="ru-RU" dirty="0" smtClean="0"/>
          </a:p>
          <a:p>
            <a:pPr algn="just">
              <a:buNone/>
            </a:pPr>
            <a:r>
              <a:rPr lang="ru-RU" dirty="0" smtClean="0"/>
              <a:t>• Приводим в пример себя: «Ведь мама и папа всегда убирают свои вещи» (пробуждая у ребенка страх оказаться недостойным своих идеальных родителей). </a:t>
            </a:r>
          </a:p>
          <a:p>
            <a:pPr algn="just">
              <a:buNone/>
            </a:pPr>
            <a:endParaRPr lang="ru-RU" dirty="0" smtClean="0"/>
          </a:p>
          <a:p>
            <a:pPr algn="just">
              <a:buNone/>
            </a:pPr>
            <a:r>
              <a:rPr lang="ru-RU" dirty="0" smtClean="0"/>
              <a:t>•   Угрожаем лишениями, вызывая страх потери: «Придет Петя, я  ему отдам твои игрушки, потому, что он хороший мальчик»; «Не разрешу смотреть мультфильм»; «Не пойдешь в зоопарк»; «Больше не буду тебе покупать никаких игрушек» и т.д. </a:t>
            </a:r>
          </a:p>
          <a:p>
            <a:pPr algn="just">
              <a:buNone/>
            </a:pPr>
            <a:endParaRPr lang="ru-RU" dirty="0" smtClean="0"/>
          </a:p>
          <a:p>
            <a:pPr algn="just">
              <a:buNone/>
            </a:pPr>
            <a:r>
              <a:rPr lang="ru-RU" dirty="0" smtClean="0"/>
              <a:t>• Пускаем в ход телесные наказания, вызывая страх боли и унижения. </a:t>
            </a:r>
          </a:p>
          <a:p>
            <a:pPr algn="just">
              <a:buNone/>
            </a:pPr>
            <a:endParaRPr lang="ru-RU" dirty="0" smtClean="0"/>
          </a:p>
          <a:p>
            <a:pPr algn="just">
              <a:buNone/>
            </a:pPr>
            <a:r>
              <a:rPr lang="ru-RU" dirty="0" smtClean="0"/>
              <a:t>• И, наконец, прямо стращаем: «Запру в ванной и выключу свет»; «Выставлю на лестницу, уйду и не вернусь»; «Посажу тебя в мешок и выброшу на помойку»; «Не будешь слушаться — тебя заберут хулиганы и бандиты»; «От того, что ты меня не слушаешь, я заболею и умру». Такие угрозы формируют у ребенка страх темноты, одиночества, смерти, злых людей (хулиганов, бандитов и т.п.).</a:t>
            </a:r>
            <a:endParaRPr lang="ru-RU" dirty="0"/>
          </a:p>
        </p:txBody>
      </p:sp>
    </p:spTree>
  </p:cSld>
  <p:clrMapOvr>
    <a:masterClrMapping/>
  </p:clrMapOvr>
  <p:transition spd="slow">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179512" y="188640"/>
            <a:ext cx="8712968" cy="6480720"/>
          </a:xfrm>
        </p:spPr>
        <p:txBody>
          <a:bodyPr>
            <a:normAutofit fontScale="92500"/>
          </a:bodyPr>
          <a:lstStyle/>
          <a:p>
            <a:pPr algn="just">
              <a:buNone/>
            </a:pPr>
            <a:r>
              <a:rPr lang="ru-RU" dirty="0" smtClean="0"/>
              <a:t>    Нередко детские страхи вызываются конфликтами в семье. Причем, взрослые зачастую об этом не подозревают, так как дети могут внешне не показывать своего беспокойства. Но у него вдруг начинается тик, заикание, </a:t>
            </a:r>
            <a:r>
              <a:rPr lang="ru-RU" dirty="0" err="1" smtClean="0"/>
              <a:t>энурез</a:t>
            </a:r>
            <a:r>
              <a:rPr lang="ru-RU" dirty="0" smtClean="0"/>
              <a:t>, страх одиночества, темноты и т.д. </a:t>
            </a:r>
          </a:p>
          <a:p>
            <a:pPr algn="just">
              <a:buNone/>
            </a:pPr>
            <a:endParaRPr lang="ru-RU" dirty="0" smtClean="0"/>
          </a:p>
          <a:p>
            <a:pPr algn="just">
              <a:buNone/>
            </a:pPr>
            <a:r>
              <a:rPr lang="ru-RU" dirty="0" smtClean="0"/>
              <a:t>    Кроме того, очень часто страхи появляются у детей, когда их чересчур опекают. Заботящиеся о безопасности малыша родители на каждом шагу дают ему предостережения, из которых он узнает, что мир вокруг него грозен и опасен: «Не бегай!»; «Не трогай!»; «Нельзя!»; «Туда не лезь!». А на вполне естественные вопросы ребенка «почему?» родители пытаются отделаться грубой шуткой, претендуя на оригинальность: «По кочану!» или отвечают предельно лаконично: «Нельзя и всё!», отсюда появляются яркие фантазии.</a:t>
            </a:r>
            <a:endParaRPr lang="ru-RU" dirty="0"/>
          </a:p>
        </p:txBody>
      </p:sp>
    </p:spTree>
  </p:cSld>
  <p:clrMapOvr>
    <a:masterClrMapping/>
  </p:clrMapOvr>
  <p:transition spd="slow">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179512" y="764704"/>
            <a:ext cx="8964488" cy="6093296"/>
          </a:xfrm>
        </p:spPr>
        <p:txBody>
          <a:bodyPr>
            <a:normAutofit fontScale="77500" lnSpcReduction="20000"/>
          </a:bodyPr>
          <a:lstStyle/>
          <a:p>
            <a:pPr>
              <a:buNone/>
            </a:pPr>
            <a:r>
              <a:rPr lang="ru-RU" dirty="0" smtClean="0"/>
              <a:t>-Большое количество запретов. </a:t>
            </a:r>
          </a:p>
          <a:p>
            <a:pPr>
              <a:buNone/>
            </a:pPr>
            <a:r>
              <a:rPr lang="ru-RU" dirty="0" smtClean="0"/>
              <a:t>- Предоставление полной свободы. </a:t>
            </a:r>
          </a:p>
          <a:p>
            <a:pPr>
              <a:buNone/>
            </a:pPr>
            <a:r>
              <a:rPr lang="ru-RU" dirty="0" smtClean="0"/>
              <a:t>- </a:t>
            </a:r>
            <a:r>
              <a:rPr lang="ru-RU" dirty="0" err="1" smtClean="0"/>
              <a:t>Гиперопека</a:t>
            </a:r>
            <a:r>
              <a:rPr lang="ru-RU" dirty="0" smtClean="0"/>
              <a:t>, изоляция от общения с другими детьми, чрезмерная защита от опасностей. </a:t>
            </a:r>
          </a:p>
          <a:p>
            <a:pPr>
              <a:buNone/>
            </a:pPr>
            <a:r>
              <a:rPr lang="ru-RU" dirty="0" smtClean="0"/>
              <a:t>- Страхи родителей могут передаться ребёнку, это может произойти даже неосознанно.</a:t>
            </a:r>
          </a:p>
          <a:p>
            <a:pPr>
              <a:buNone/>
            </a:pPr>
            <a:r>
              <a:rPr lang="ru-RU" dirty="0" smtClean="0"/>
              <a:t> - Одиночество, нехватка общения с родителями.</a:t>
            </a:r>
          </a:p>
          <a:p>
            <a:pPr>
              <a:buNone/>
            </a:pPr>
            <a:r>
              <a:rPr lang="ru-RU" dirty="0" smtClean="0"/>
              <a:t> - Угрозы в семье, авторитарное и запугивающее воспитание («Быстро спать, а то сейчас баба-яга заберет!», «Не убегай, а то дядя тебя посадит в мешок и унесет с собой!», «Деток, которые плохо едят, забирает медведь в темный лес!»), гнев взрослых по отношению к ребенку. </a:t>
            </a:r>
          </a:p>
          <a:p>
            <a:pPr>
              <a:buNone/>
            </a:pPr>
            <a:r>
              <a:rPr lang="ru-RU" dirty="0" smtClean="0"/>
              <a:t>- Боль.</a:t>
            </a:r>
          </a:p>
          <a:p>
            <a:pPr>
              <a:buNone/>
            </a:pPr>
            <a:r>
              <a:rPr lang="ru-RU" dirty="0" smtClean="0"/>
              <a:t> - Ссоры родителей и негативные отношения в семье друг к другу.</a:t>
            </a:r>
          </a:p>
          <a:p>
            <a:pPr>
              <a:buNone/>
            </a:pPr>
            <a:r>
              <a:rPr lang="ru-RU" dirty="0" smtClean="0"/>
              <a:t> - Черты характера: впечатлительность, ранимость, тревожность, пессимизм, мнительность, неуверенность в себе.</a:t>
            </a:r>
          </a:p>
          <a:p>
            <a:pPr>
              <a:buNone/>
            </a:pPr>
            <a:r>
              <a:rPr lang="ru-RU" dirty="0" smtClean="0"/>
              <a:t> - Детские фантазии. В этом случае чаще всего страх возникает из-за страшной сказки, разговоры при ребёнке о смерти, болезнях, пожарах, убийствах, а также ребёнок может и сам придумать себе страх.</a:t>
            </a:r>
          </a:p>
          <a:p>
            <a:pPr>
              <a:buNone/>
            </a:pPr>
            <a:r>
              <a:rPr lang="ru-RU" dirty="0" smtClean="0"/>
              <a:t> - Плохие взаимоотношения со сверстниками. </a:t>
            </a:r>
          </a:p>
          <a:p>
            <a:pPr>
              <a:buNone/>
            </a:pPr>
            <a:r>
              <a:rPr lang="ru-RU" dirty="0" smtClean="0"/>
              <a:t>- Сравнение ребёнка с другими.</a:t>
            </a:r>
          </a:p>
        </p:txBody>
      </p:sp>
      <p:sp>
        <p:nvSpPr>
          <p:cNvPr id="3" name="Заголовок 2"/>
          <p:cNvSpPr>
            <a:spLocks noGrp="1"/>
          </p:cNvSpPr>
          <p:nvPr>
            <p:ph type="title"/>
          </p:nvPr>
        </p:nvSpPr>
        <p:spPr>
          <a:xfrm>
            <a:off x="251520" y="152400"/>
            <a:ext cx="8352928" cy="612304"/>
          </a:xfrm>
        </p:spPr>
        <p:txBody>
          <a:bodyPr>
            <a:normAutofit fontScale="90000"/>
          </a:bodyPr>
          <a:lstStyle/>
          <a:p>
            <a:pPr algn="ctr"/>
            <a:r>
              <a:rPr lang="ru-RU" sz="2800" dirty="0" smtClean="0">
                <a:solidFill>
                  <a:schemeClr val="accent4">
                    <a:lumMod val="50000"/>
                  </a:schemeClr>
                </a:solidFill>
                <a:latin typeface="Times New Roman" pitchFamily="18" charset="0"/>
                <a:cs typeface="Times New Roman" pitchFamily="18" charset="0"/>
              </a:rPr>
              <a:t>Существует множество причин возникновения страхов у детей</a:t>
            </a:r>
            <a:endParaRPr lang="ru-RU" sz="2800" dirty="0">
              <a:solidFill>
                <a:schemeClr val="accent4">
                  <a:lumMod val="50000"/>
                </a:schemeClr>
              </a:solidFill>
              <a:latin typeface="Times New Roman" pitchFamily="18" charset="0"/>
              <a:cs typeface="Times New Roman" pitchFamily="18" charset="0"/>
            </a:endParaRPr>
          </a:p>
        </p:txBody>
      </p:sp>
    </p:spTree>
  </p:cSld>
  <p:clrMapOvr>
    <a:masterClrMapping/>
  </p:clrMapOvr>
  <p:transition spd="slow">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764704"/>
            <a:ext cx="9144000" cy="2880320"/>
          </a:xfrm>
        </p:spPr>
        <p:txBody>
          <a:bodyPr>
            <a:normAutofit fontScale="92500" lnSpcReduction="20000"/>
          </a:bodyPr>
          <a:lstStyle/>
          <a:p>
            <a:pPr algn="just">
              <a:buNone/>
            </a:pPr>
            <a:r>
              <a:rPr lang="ru-RU" dirty="0" smtClean="0"/>
              <a:t>Выделяют два основных вида детских страхов это «немые» и «невидимки». </a:t>
            </a:r>
          </a:p>
          <a:p>
            <a:pPr algn="just">
              <a:buNone/>
            </a:pPr>
            <a:r>
              <a:rPr lang="ru-RU" b="1" u="sng" dirty="0" smtClean="0"/>
              <a:t>«Немые» </a:t>
            </a:r>
            <a:r>
              <a:rPr lang="ru-RU" dirty="0" smtClean="0"/>
              <a:t>- это когда родители замечают у ребёнка тот или иной страх, а ребёнок его отрицает. Например: страх громкого звука, чужих людей и т.д. </a:t>
            </a:r>
          </a:p>
          <a:p>
            <a:pPr algn="just">
              <a:buNone/>
            </a:pPr>
            <a:r>
              <a:rPr lang="ru-RU" b="1" u="sng" dirty="0" smtClean="0"/>
              <a:t>«Невидимки» </a:t>
            </a:r>
            <a:r>
              <a:rPr lang="ru-RU" dirty="0" smtClean="0"/>
              <a:t>- это совсем противоположный «немому» страху, т.е. ребенок признаёт страх, а родители не замечают. Такой вид страхов наиболее распространён, это, например, страх перед наказанием, вида крови.</a:t>
            </a:r>
            <a:endParaRPr lang="ru-RU" dirty="0"/>
          </a:p>
        </p:txBody>
      </p:sp>
      <p:sp>
        <p:nvSpPr>
          <p:cNvPr id="3" name="Заголовок 2"/>
          <p:cNvSpPr>
            <a:spLocks noGrp="1"/>
          </p:cNvSpPr>
          <p:nvPr>
            <p:ph type="title"/>
          </p:nvPr>
        </p:nvSpPr>
        <p:spPr>
          <a:xfrm>
            <a:off x="457200" y="152400"/>
            <a:ext cx="8229600" cy="684312"/>
          </a:xfrm>
        </p:spPr>
        <p:txBody>
          <a:bodyPr>
            <a:normAutofit fontScale="90000"/>
          </a:bodyPr>
          <a:lstStyle/>
          <a:p>
            <a:pPr algn="ctr"/>
            <a:r>
              <a:rPr lang="ru-RU" b="1" dirty="0" smtClean="0"/>
              <a:t>Виды страхов</a:t>
            </a:r>
            <a:endParaRPr lang="ru-RU" b="1" dirty="0"/>
          </a:p>
        </p:txBody>
      </p:sp>
      <p:pic>
        <p:nvPicPr>
          <p:cNvPr id="129026" name="Picture 2" descr="http://1sp.detkin-club.ru/images/lekoteka/9-min_592ed1bec77f2.jpg"/>
          <p:cNvPicPr>
            <a:picLocks noChangeAspect="1" noChangeArrowheads="1"/>
          </p:cNvPicPr>
          <p:nvPr/>
        </p:nvPicPr>
        <p:blipFill>
          <a:blip r:embed="rId2" cstate="print"/>
          <a:srcRect/>
          <a:stretch>
            <a:fillRect/>
          </a:stretch>
        </p:blipFill>
        <p:spPr bwMode="auto">
          <a:xfrm>
            <a:off x="323528" y="3645024"/>
            <a:ext cx="8496944" cy="3212976"/>
          </a:xfrm>
          <a:prstGeom prst="rect">
            <a:avLst/>
          </a:prstGeom>
          <a:ln>
            <a:noFill/>
          </a:ln>
          <a:effectLst>
            <a:softEdge rad="112500"/>
          </a:effectLst>
        </p:spPr>
      </p:pic>
    </p:spTree>
  </p:cSld>
  <p:clrMapOvr>
    <a:masterClrMapping/>
  </p:clrMapOvr>
  <p:transition spd="slow">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91</TotalTime>
  <Words>1221</Words>
  <Application>Microsoft Office PowerPoint</Application>
  <PresentationFormat>Экран (4:3)</PresentationFormat>
  <Paragraphs>57</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Бумажная</vt:lpstr>
      <vt:lpstr>Слайд 1</vt:lpstr>
      <vt:lpstr>Слайд 2</vt:lpstr>
      <vt:lpstr>Детские страхи</vt:lpstr>
      <vt:lpstr>Слайд 4</vt:lpstr>
      <vt:lpstr>Как возникают детские страхи? </vt:lpstr>
      <vt:lpstr>Слайд 6</vt:lpstr>
      <vt:lpstr>Слайд 7</vt:lpstr>
      <vt:lpstr>Существует множество причин возникновения страхов у детей</vt:lpstr>
      <vt:lpstr>Виды страхов</vt:lpstr>
      <vt:lpstr>Слайд 10</vt:lpstr>
      <vt:lpstr>Слайд 11</vt:lpstr>
      <vt:lpstr>Как преодолеть страхи </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123</dc:creator>
  <cp:lastModifiedBy>Admin</cp:lastModifiedBy>
  <cp:revision>11</cp:revision>
  <dcterms:created xsi:type="dcterms:W3CDTF">2017-10-13T18:53:03Z</dcterms:created>
  <dcterms:modified xsi:type="dcterms:W3CDTF">2019-12-11T04:21:51Z</dcterms:modified>
</cp:coreProperties>
</file>