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8"/>
  </p:notesMasterIdLst>
  <p:sldIdLst>
    <p:sldId id="256" r:id="rId3"/>
    <p:sldId id="273" r:id="rId4"/>
    <p:sldId id="257" r:id="rId5"/>
    <p:sldId id="280" r:id="rId6"/>
    <p:sldId id="258" r:id="rId7"/>
    <p:sldId id="276" r:id="rId8"/>
    <p:sldId id="279" r:id="rId9"/>
    <p:sldId id="277" r:id="rId10"/>
    <p:sldId id="259" r:id="rId11"/>
    <p:sldId id="265" r:id="rId12"/>
    <p:sldId id="267" r:id="rId13"/>
    <p:sldId id="278" r:id="rId14"/>
    <p:sldId id="271" r:id="rId15"/>
    <p:sldId id="272" r:id="rId16"/>
    <p:sldId id="275" r:id="rId17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3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1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5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79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7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1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F6961-FA35-48E0-8765-8B7AF0B727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44424-1FDB-4920-8AE7-73EA2BA547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266700"/>
            <a:ext cx="2055812" cy="57499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66700"/>
            <a:ext cx="6018213" cy="57499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A5390-AA80-443B-B5C1-3A67FF9F0EB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3E0C4-F23D-4B3B-89FE-C0D7BBC68F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0DC87-B829-4A60-B6AA-9881427C1E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FADF0-5267-4B4E-9BE2-8D0A9C78B7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471DF-7379-4D9F-A901-D3E91F62B9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72BBC-1D89-48AB-8209-2E838CCA1B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6F901-F046-43EF-A71D-95F0D97190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20751-CCA8-44A7-AAB6-8F22BA68C6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A2741-7578-4042-BC12-75ACA3AAA0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D1C00-D76E-4C3A-9183-0DFD704B6C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1B653-AEF9-44A4-B5F7-35B38DD1F5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61D8D-3BC3-4483-B4A6-ED12E1BBA6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8213" cy="45227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8EDBB-F1FE-4DFD-A452-597D79C168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992313"/>
            <a:ext cx="7769225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7A11-C6F1-4553-8744-6CBEC68484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B784F-BE11-4037-B6A1-4E2B199C1A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7013" cy="4111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905000"/>
            <a:ext cx="4037012" cy="4111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00DDC-C07B-49EC-A615-5707B87D43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F4778-435D-4561-9AD8-4DCC04CEB3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A5ABB-8862-4AAE-88E9-824F3850AD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7E60F-EF18-4DA9-8890-6FED34D70F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C2E99-810F-49D2-99E5-AC4CD3A71E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0D5D0-44B1-4B8A-BEE8-7224ABC3ED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6700"/>
            <a:ext cx="8226425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642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2208A3C-4D14-4675-80FA-7B4944326C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  <a:cs typeface="Arial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  <a:cs typeface="Arial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  <a:cs typeface="Arial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  <a:cs typeface="Arial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  <a:cs typeface="Arial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  <a:cs typeface="Arial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  <a:cs typeface="Arial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  <a:cs typeface="Arial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992313"/>
            <a:ext cx="776922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b" anchorCtr="1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51" name="Freeform 2"/>
          <p:cNvSpPr>
            <a:spLocks noChangeArrowheads="1"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56038EDC-8492-4F5C-81BB-323DD94C3E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  <a:cs typeface="Arial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  <a:cs typeface="Arial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  <a:cs typeface="Arial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  <a:cs typeface="Arial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  <a:cs typeface="Arial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  <a:cs typeface="Arial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  <a:cs typeface="Arial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  <a:cs typeface="Arial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539750" y="-1323975"/>
            <a:ext cx="7696200" cy="6265863"/>
          </a:xfrm>
        </p:spPr>
        <p:txBody>
          <a:bodyPr/>
          <a:lstStyle/>
          <a:p>
            <a:pPr algn="ctr"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5400" dirty="0" smtClean="0"/>
              <a:t/>
            </a:r>
            <a:br>
              <a:rPr lang="ru-RU" altLang="ru-RU" sz="5400" dirty="0" smtClean="0"/>
            </a:br>
            <a:r>
              <a:rPr lang="ru-RU" altLang="ru-RU" sz="5400" dirty="0" smtClean="0"/>
              <a:t/>
            </a:r>
            <a:br>
              <a:rPr lang="ru-RU" altLang="ru-RU" sz="5400" dirty="0" smtClean="0"/>
            </a:br>
            <a:r>
              <a:rPr lang="ru-RU" altLang="ru-RU" sz="5400" dirty="0" smtClean="0"/>
              <a:t/>
            </a:r>
            <a:br>
              <a:rPr lang="ru-RU" altLang="ru-RU" sz="5400" dirty="0" smtClean="0"/>
            </a:br>
            <a:r>
              <a:rPr lang="ru-RU" altLang="ru-RU" sz="5400" dirty="0" smtClean="0"/>
              <a:t/>
            </a:r>
            <a:br>
              <a:rPr lang="ru-RU" altLang="ru-RU" sz="5400" dirty="0" smtClean="0"/>
            </a:br>
            <a:r>
              <a:rPr lang="ru-RU" altLang="ru-RU" dirty="0" smtClean="0"/>
              <a:t>Здоровьесберегающие </a:t>
            </a:r>
            <a:r>
              <a:rPr lang="ru-RU" altLang="ru-RU" sz="3600" dirty="0" smtClean="0"/>
              <a:t>технологии в работе с детьми дошкольного возраста</a:t>
            </a: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195513" y="4652963"/>
            <a:ext cx="467995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00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000">
              <a:solidFill>
                <a:srgbClr val="FFFFFF"/>
              </a:solidFill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4481513" y="4414838"/>
            <a:ext cx="180975" cy="673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00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000">
              <a:solidFill>
                <a:srgbClr val="FFFFFF"/>
              </a:solidFill>
            </a:endParaRPr>
          </a:p>
        </p:txBody>
      </p:sp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00338" y="179388"/>
            <a:ext cx="3419475" cy="2879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859338" y="5176838"/>
            <a:ext cx="38163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Подготовила: воспитатель</a:t>
            </a:r>
          </a:p>
          <a:p>
            <a:r>
              <a:rPr lang="ru-RU"/>
              <a:t>Моргуненко Светлана Сергеевна</a:t>
            </a:r>
          </a:p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1979613" y="620713"/>
            <a:ext cx="6789737" cy="5688012"/>
          </a:xfrm>
        </p:spPr>
        <p:txBody>
          <a:bodyPr/>
          <a:lstStyle/>
          <a:p>
            <a:pPr indent="-339725" eaLnBrk="1" hangingPunct="1"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4400" dirty="0" smtClean="0"/>
              <a:t>          </a:t>
            </a:r>
            <a:r>
              <a:rPr lang="ru-RU" altLang="ru-RU" sz="4400" b="1" dirty="0" smtClean="0">
                <a:solidFill>
                  <a:srgbClr val="000066"/>
                </a:solidFill>
              </a:rPr>
              <a:t>Пальчиковая </a:t>
            </a:r>
          </a:p>
          <a:p>
            <a:pPr indent="-339725" eaLnBrk="1" hangingPunct="1"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4400" b="1" dirty="0" smtClean="0">
                <a:solidFill>
                  <a:srgbClr val="000066"/>
                </a:solidFill>
              </a:rPr>
              <a:t>         </a:t>
            </a:r>
            <a:r>
              <a:rPr lang="ru-RU" altLang="ru-RU" sz="4400" b="1" dirty="0" smtClean="0">
                <a:solidFill>
                  <a:srgbClr val="000066"/>
                </a:solidFill>
                <a:latin typeface="Arial" charset="0"/>
              </a:rPr>
              <a:t>      </a:t>
            </a:r>
            <a:r>
              <a:rPr lang="ru-RU" altLang="ru-RU" sz="4400" b="1" dirty="0" smtClean="0">
                <a:solidFill>
                  <a:srgbClr val="000066"/>
                </a:solidFill>
              </a:rPr>
              <a:t>гимнастика</a:t>
            </a:r>
          </a:p>
          <a:p>
            <a:pPr indent="-339725" eaLnBrk="1" hangingPunct="1"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4400" b="1" dirty="0" smtClean="0">
                <a:solidFill>
                  <a:srgbClr val="000066"/>
                </a:solidFill>
              </a:rPr>
              <a:t>            </a:t>
            </a:r>
          </a:p>
          <a:p>
            <a:pPr indent="-339725" eaLnBrk="1" hangingPunct="1">
              <a:buClr>
                <a:srgbClr val="FFCC00"/>
              </a:buClr>
              <a:buSzPct val="120000"/>
              <a:buFont typeface="Tahoma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dirty="0" smtClean="0"/>
              <a:t>умственно</a:t>
            </a:r>
            <a:r>
              <a:rPr lang="ru-RU" altLang="ru-RU" dirty="0" smtClean="0">
                <a:latin typeface="Arial" charset="0"/>
              </a:rPr>
              <a:t>е</a:t>
            </a:r>
            <a:r>
              <a:rPr lang="ru-RU" altLang="ru-RU" dirty="0" smtClean="0"/>
              <a:t>, речево</a:t>
            </a:r>
            <a:r>
              <a:rPr lang="ru-RU" altLang="ru-RU" dirty="0" smtClean="0">
                <a:latin typeface="Arial" charset="0"/>
              </a:rPr>
              <a:t>е</a:t>
            </a:r>
            <a:r>
              <a:rPr lang="ru-RU" altLang="ru-RU" dirty="0" smtClean="0"/>
              <a:t> развити</a:t>
            </a:r>
            <a:r>
              <a:rPr lang="ru-RU" altLang="ru-RU" dirty="0" smtClean="0">
                <a:latin typeface="Arial" charset="0"/>
              </a:rPr>
              <a:t>е</a:t>
            </a:r>
            <a:r>
              <a:rPr lang="ru-RU" altLang="ru-RU" dirty="0" smtClean="0"/>
              <a:t> и выработк</a:t>
            </a:r>
            <a:r>
              <a:rPr lang="ru-RU" altLang="ru-RU" dirty="0" smtClean="0">
                <a:latin typeface="Arial" charset="0"/>
              </a:rPr>
              <a:t>а</a:t>
            </a:r>
            <a:r>
              <a:rPr lang="ru-RU" altLang="ru-RU" dirty="0" smtClean="0"/>
              <a:t> основных элементарных умений;</a:t>
            </a:r>
          </a:p>
          <a:p>
            <a:pPr indent="-339725" eaLnBrk="1" hangingPunct="1">
              <a:buClr>
                <a:srgbClr val="FFCC00"/>
              </a:buClr>
              <a:buSzPct val="120000"/>
              <a:buFont typeface="Tahoma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dirty="0" smtClean="0"/>
              <a:t>воспитани</a:t>
            </a:r>
            <a:r>
              <a:rPr lang="ru-RU" altLang="ru-RU" dirty="0" smtClean="0">
                <a:latin typeface="Arial" charset="0"/>
              </a:rPr>
              <a:t>е</a:t>
            </a:r>
            <a:r>
              <a:rPr lang="ru-RU" altLang="ru-RU" dirty="0" smtClean="0"/>
              <a:t> двигательной активности и переключени</a:t>
            </a:r>
            <a:r>
              <a:rPr lang="ru-RU" altLang="ru-RU" dirty="0" smtClean="0">
                <a:latin typeface="Arial" charset="0"/>
              </a:rPr>
              <a:t>е</a:t>
            </a:r>
            <a:r>
              <a:rPr lang="ru-RU" altLang="ru-RU" dirty="0" smtClean="0"/>
              <a:t> с одного вида деятельности на другой</a:t>
            </a:r>
          </a:p>
          <a:p>
            <a:pPr indent="-339725" eaLnBrk="1" hangingPunct="1"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altLang="ru-RU" dirty="0" smtClean="0"/>
          </a:p>
        </p:txBody>
      </p:sp>
      <p:pic>
        <p:nvPicPr>
          <p:cNvPr id="10245" name="Picture 5" descr="C:\Users\SVETA\Desktop\IMG_48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188640"/>
            <a:ext cx="2304256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549275"/>
            <a:ext cx="8497887" cy="4859338"/>
          </a:xfrm>
        </p:spPr>
        <p:txBody>
          <a:bodyPr/>
          <a:lstStyle/>
          <a:p>
            <a:pPr indent="-339725" algn="ctr" eaLnBrk="1" hangingPunct="1"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4400" b="1" smtClean="0">
                <a:solidFill>
                  <a:srgbClr val="000066"/>
                </a:solidFill>
              </a:rPr>
              <a:t>Дыхательная гимнастика</a:t>
            </a:r>
            <a:endParaRPr lang="ru-RU" altLang="ru-RU" smtClean="0"/>
          </a:p>
          <a:p>
            <a:pPr indent="-339725" eaLnBrk="1" hangingPunct="1"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mtClean="0"/>
              <a:t>Цели:</a:t>
            </a:r>
          </a:p>
          <a:p>
            <a:pPr indent="-339725" eaLnBrk="1" hangingPunct="1">
              <a:buClr>
                <a:srgbClr val="FFCC00"/>
              </a:buClr>
              <a:buSzPct val="120000"/>
              <a:buFont typeface="Tahoma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mtClean="0"/>
              <a:t>насыщение кислородом коры головного мозга</a:t>
            </a:r>
          </a:p>
          <a:p>
            <a:pPr indent="-339725" eaLnBrk="1" hangingPunct="1">
              <a:buClr>
                <a:srgbClr val="FFCC00"/>
              </a:buClr>
              <a:buSzPct val="120000"/>
              <a:buFont typeface="Tahoma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mtClean="0"/>
              <a:t>увеличить объем </a:t>
            </a:r>
            <a:r>
              <a:rPr lang="ru-RU" altLang="ru-RU" b="1" smtClean="0"/>
              <a:t>дыхания</a:t>
            </a:r>
            <a:r>
              <a:rPr lang="ru-RU" altLang="ru-RU" smtClean="0"/>
              <a:t> и нормализовать его ритм</a:t>
            </a:r>
          </a:p>
        </p:txBody>
      </p:sp>
      <p:pic>
        <p:nvPicPr>
          <p:cNvPr id="13315" name="Picture 5" descr="01112016214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263" y="4221163"/>
            <a:ext cx="3771900" cy="240982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xfrm>
            <a:off x="323850" y="0"/>
            <a:ext cx="8208963" cy="6127750"/>
          </a:xfrm>
          <a:noFill/>
        </p:spPr>
        <p:txBody>
          <a:bodyPr/>
          <a:lstStyle/>
          <a:p>
            <a:r>
              <a:rPr lang="ru-RU" sz="7200" b="1" smtClean="0">
                <a:solidFill>
                  <a:srgbClr val="000066"/>
                </a:solidFill>
                <a:effectLst/>
              </a:rPr>
              <a:t>          </a:t>
            </a:r>
            <a:r>
              <a:rPr lang="ru-RU" sz="4000" b="1" smtClean="0">
                <a:solidFill>
                  <a:srgbClr val="000066"/>
                </a:solidFill>
                <a:effectLst/>
              </a:rPr>
              <a:t>Релаксация</a:t>
            </a:r>
          </a:p>
          <a:p>
            <a:r>
              <a:rPr lang="ru-RU" sz="2800" smtClean="0">
                <a:effectLst/>
              </a:rPr>
              <a:t>   </a:t>
            </a:r>
            <a:r>
              <a:rPr lang="ru-RU" b="1" smtClean="0">
                <a:effectLst/>
              </a:rPr>
              <a:t>Релаксация</a:t>
            </a:r>
            <a:r>
              <a:rPr lang="ru-RU" smtClean="0">
                <a:effectLst/>
              </a:rPr>
              <a:t> – глубокое мышечное расслабление, сопровождающееся снятием психического напряжения. </a:t>
            </a:r>
          </a:p>
          <a:p>
            <a:r>
              <a:rPr lang="ru-RU" smtClean="0">
                <a:effectLst/>
              </a:rPr>
              <a:t>   Может быть непроизвольной  и произвольной</a:t>
            </a:r>
            <a:r>
              <a:rPr lang="ru-RU" sz="2800" smtClean="0">
                <a:effectLst/>
              </a:rPr>
              <a:t>,  </a:t>
            </a:r>
            <a:r>
              <a:rPr lang="ru-RU" smtClean="0">
                <a:effectLst/>
              </a:rPr>
              <a:t>достигнутой в результате </a:t>
            </a:r>
          </a:p>
          <a:p>
            <a:r>
              <a:rPr lang="ru-RU" smtClean="0">
                <a:effectLst/>
              </a:rPr>
              <a:t>   применения </a:t>
            </a:r>
          </a:p>
          <a:p>
            <a:r>
              <a:rPr lang="ru-RU" smtClean="0">
                <a:effectLst/>
              </a:rPr>
              <a:t>   специальных </a:t>
            </a:r>
          </a:p>
          <a:p>
            <a:r>
              <a:rPr lang="ru-RU" smtClean="0">
                <a:effectLst/>
              </a:rPr>
              <a:t>   психофизических </a:t>
            </a:r>
          </a:p>
          <a:p>
            <a:r>
              <a:rPr lang="ru-RU" smtClean="0">
                <a:effectLst/>
              </a:rPr>
              <a:t>   техник.</a:t>
            </a:r>
          </a:p>
        </p:txBody>
      </p:sp>
      <p:pic>
        <p:nvPicPr>
          <p:cNvPr id="14339" name="Picture 3" descr="534868_html_m805b4b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867150"/>
            <a:ext cx="4105275" cy="277653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1"/>
          <p:cNvGrpSpPr>
            <a:grpSpLocks/>
          </p:cNvGrpSpPr>
          <p:nvPr/>
        </p:nvGrpSpPr>
        <p:grpSpPr bwMode="auto">
          <a:xfrm>
            <a:off x="1835150" y="846138"/>
            <a:ext cx="5407025" cy="6011862"/>
            <a:chOff x="1134" y="454"/>
            <a:chExt cx="3406" cy="3787"/>
          </a:xfrm>
        </p:grpSpPr>
        <p:sp>
          <p:nvSpPr>
            <p:cNvPr id="12292" name="Line 2"/>
            <p:cNvSpPr>
              <a:spLocks noChangeShapeType="1"/>
            </p:cNvSpPr>
            <p:nvPr/>
          </p:nvSpPr>
          <p:spPr bwMode="auto">
            <a:xfrm flipH="1" flipV="1">
              <a:off x="2015" y="1872"/>
              <a:ext cx="414" cy="240"/>
            </a:xfrm>
            <a:prstGeom prst="line">
              <a:avLst/>
            </a:prstGeom>
            <a:noFill/>
            <a:ln w="28440">
              <a:solidFill>
                <a:srgbClr val="FFFFFF"/>
              </a:solidFill>
              <a:miter lim="800000"/>
              <a:headEnd/>
              <a:tailEnd/>
            </a:ln>
            <a:effectLst>
              <a:outerShdw algn="ctr" rotWithShape="0">
                <a:srgbClr val="0000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93" name="Oval 3"/>
            <p:cNvSpPr>
              <a:spLocks noChangeArrowheads="1"/>
            </p:cNvSpPr>
            <p:nvPr/>
          </p:nvSpPr>
          <p:spPr bwMode="auto">
            <a:xfrm>
              <a:off x="1134" y="1164"/>
              <a:ext cx="946" cy="946"/>
            </a:xfrm>
            <a:prstGeom prst="ellipse">
              <a:avLst/>
            </a:prstGeom>
            <a:solidFill>
              <a:srgbClr val="33CCCC"/>
            </a:solidFill>
            <a:ln w="9360">
              <a:solidFill>
                <a:srgbClr val="FFFFFF"/>
              </a:solidFill>
              <a:miter lim="800000"/>
              <a:headEnd/>
              <a:tailEnd/>
            </a:ln>
            <a:effectLst>
              <a:outerShdw algn="ctr" rotWithShape="0">
                <a:srgbClr val="000000"/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altLang="ru-RU" sz="1700">
                  <a:solidFill>
                    <a:srgbClr val="000000"/>
                  </a:solidFill>
                  <a:latin typeface="Tahoma" pitchFamily="34" charset="0"/>
                </a:rPr>
                <a:t>Воспитатель</a:t>
              </a:r>
            </a:p>
          </p:txBody>
        </p:sp>
        <p:sp>
          <p:nvSpPr>
            <p:cNvPr id="12294" name="Line 4"/>
            <p:cNvSpPr>
              <a:spLocks noChangeShapeType="1"/>
            </p:cNvSpPr>
            <p:nvPr/>
          </p:nvSpPr>
          <p:spPr bwMode="auto">
            <a:xfrm flipH="1">
              <a:off x="2015" y="2585"/>
              <a:ext cx="414" cy="235"/>
            </a:xfrm>
            <a:prstGeom prst="line">
              <a:avLst/>
            </a:prstGeom>
            <a:noFill/>
            <a:ln w="28440">
              <a:solidFill>
                <a:srgbClr val="FFFFFF"/>
              </a:solidFill>
              <a:miter lim="800000"/>
              <a:headEnd/>
              <a:tailEnd/>
            </a:ln>
            <a:effectLst>
              <a:outerShdw algn="ctr" rotWithShape="0">
                <a:srgbClr val="0000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95" name="Oval 5"/>
            <p:cNvSpPr>
              <a:spLocks noChangeArrowheads="1"/>
            </p:cNvSpPr>
            <p:nvPr/>
          </p:nvSpPr>
          <p:spPr bwMode="auto">
            <a:xfrm>
              <a:off x="1134" y="2585"/>
              <a:ext cx="946" cy="946"/>
            </a:xfrm>
            <a:prstGeom prst="ellipse">
              <a:avLst/>
            </a:prstGeom>
            <a:solidFill>
              <a:srgbClr val="33CCCC"/>
            </a:solidFill>
            <a:ln w="9360">
              <a:solidFill>
                <a:srgbClr val="FFFFFF"/>
              </a:solidFill>
              <a:miter lim="800000"/>
              <a:headEnd/>
              <a:tailEnd/>
            </a:ln>
            <a:effectLst>
              <a:outerShdw algn="ctr" rotWithShape="0">
                <a:srgbClr val="000000"/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altLang="ru-RU" sz="1700">
                  <a:solidFill>
                    <a:srgbClr val="000000"/>
                  </a:solidFill>
                  <a:latin typeface="Tahoma" pitchFamily="34" charset="0"/>
                </a:rPr>
                <a:t>Инструктор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altLang="ru-RU" sz="1700">
                  <a:solidFill>
                    <a:srgbClr val="000000"/>
                  </a:solidFill>
                  <a:latin typeface="Tahoma" pitchFamily="34" charset="0"/>
                </a:rPr>
                <a:t> по физической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altLang="ru-RU" sz="1700">
                  <a:solidFill>
                    <a:srgbClr val="000000"/>
                  </a:solidFill>
                  <a:latin typeface="Tahoma" pitchFamily="34" charset="0"/>
                </a:rPr>
                <a:t> культуре</a:t>
              </a:r>
            </a:p>
          </p:txBody>
        </p:sp>
        <p:sp>
          <p:nvSpPr>
            <p:cNvPr id="12296" name="Line 6"/>
            <p:cNvSpPr>
              <a:spLocks noChangeShapeType="1"/>
            </p:cNvSpPr>
            <p:nvPr/>
          </p:nvSpPr>
          <p:spPr bwMode="auto">
            <a:xfrm>
              <a:off x="2838" y="2821"/>
              <a:ext cx="0" cy="473"/>
            </a:xfrm>
            <a:prstGeom prst="line">
              <a:avLst/>
            </a:prstGeom>
            <a:noFill/>
            <a:ln w="28440">
              <a:solidFill>
                <a:srgbClr val="FFFFFF"/>
              </a:solidFill>
              <a:miter lim="800000"/>
              <a:headEnd/>
              <a:tailEnd/>
            </a:ln>
            <a:effectLst>
              <a:outerShdw algn="ctr" rotWithShape="0">
                <a:srgbClr val="0000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97" name="Oval 7"/>
            <p:cNvSpPr>
              <a:spLocks noChangeArrowheads="1"/>
            </p:cNvSpPr>
            <p:nvPr/>
          </p:nvSpPr>
          <p:spPr bwMode="auto">
            <a:xfrm>
              <a:off x="2364" y="3295"/>
              <a:ext cx="946" cy="946"/>
            </a:xfrm>
            <a:prstGeom prst="ellipse">
              <a:avLst/>
            </a:prstGeom>
            <a:solidFill>
              <a:srgbClr val="33CCCC"/>
            </a:solidFill>
            <a:ln w="9360">
              <a:solidFill>
                <a:srgbClr val="FFFFFF"/>
              </a:solidFill>
              <a:miter lim="800000"/>
              <a:headEnd/>
              <a:tailEnd/>
            </a:ln>
            <a:effectLst>
              <a:outerShdw algn="ctr" rotWithShape="0">
                <a:srgbClr val="000000"/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altLang="ru-RU" sz="1700">
                  <a:solidFill>
                    <a:srgbClr val="000000"/>
                  </a:solidFill>
                  <a:latin typeface="Tahoma" pitchFamily="34" charset="0"/>
                </a:rPr>
                <a:t>Музыкальный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altLang="ru-RU" sz="1700">
                  <a:solidFill>
                    <a:srgbClr val="000000"/>
                  </a:solidFill>
                  <a:latin typeface="Tahoma" pitchFamily="34" charset="0"/>
                </a:rPr>
                <a:t> руководитель</a:t>
              </a:r>
            </a:p>
          </p:txBody>
        </p:sp>
        <p:sp>
          <p:nvSpPr>
            <p:cNvPr id="12298" name="Line 8"/>
            <p:cNvSpPr>
              <a:spLocks noChangeShapeType="1"/>
            </p:cNvSpPr>
            <p:nvPr/>
          </p:nvSpPr>
          <p:spPr bwMode="auto">
            <a:xfrm>
              <a:off x="3248" y="2585"/>
              <a:ext cx="409" cy="235"/>
            </a:xfrm>
            <a:prstGeom prst="line">
              <a:avLst/>
            </a:prstGeom>
            <a:noFill/>
            <a:ln w="28440">
              <a:solidFill>
                <a:srgbClr val="FFFFFF"/>
              </a:solidFill>
              <a:miter lim="800000"/>
              <a:headEnd/>
              <a:tailEnd/>
            </a:ln>
            <a:effectLst>
              <a:outerShdw algn="ctr" rotWithShape="0">
                <a:srgbClr val="0000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99" name="Oval 9"/>
            <p:cNvSpPr>
              <a:spLocks noChangeArrowheads="1"/>
            </p:cNvSpPr>
            <p:nvPr/>
          </p:nvSpPr>
          <p:spPr bwMode="auto">
            <a:xfrm>
              <a:off x="3594" y="2585"/>
              <a:ext cx="946" cy="946"/>
            </a:xfrm>
            <a:prstGeom prst="ellipse">
              <a:avLst/>
            </a:prstGeom>
            <a:solidFill>
              <a:srgbClr val="33CCCC"/>
            </a:solidFill>
            <a:ln w="9360">
              <a:solidFill>
                <a:srgbClr val="FFFFFF"/>
              </a:solidFill>
              <a:miter lim="800000"/>
              <a:headEnd/>
              <a:tailEnd/>
            </a:ln>
            <a:effectLst>
              <a:outerShdw algn="ctr" rotWithShape="0">
                <a:srgbClr val="000000"/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altLang="ru-RU" sz="1700">
                  <a:solidFill>
                    <a:srgbClr val="000000"/>
                  </a:solidFill>
                  <a:latin typeface="Tahoma" pitchFamily="34" charset="0"/>
                </a:rPr>
                <a:t>Учитель-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altLang="ru-RU" sz="1700">
                  <a:solidFill>
                    <a:srgbClr val="000000"/>
                  </a:solidFill>
                  <a:latin typeface="Tahoma" pitchFamily="34" charset="0"/>
                </a:rPr>
                <a:t>логопед</a:t>
              </a:r>
            </a:p>
          </p:txBody>
        </p:sp>
        <p:sp>
          <p:nvSpPr>
            <p:cNvPr id="12300" name="Line 10"/>
            <p:cNvSpPr>
              <a:spLocks noChangeShapeType="1"/>
            </p:cNvSpPr>
            <p:nvPr/>
          </p:nvSpPr>
          <p:spPr bwMode="auto">
            <a:xfrm flipV="1">
              <a:off x="3248" y="1874"/>
              <a:ext cx="409" cy="239"/>
            </a:xfrm>
            <a:prstGeom prst="line">
              <a:avLst/>
            </a:prstGeom>
            <a:noFill/>
            <a:ln w="28440">
              <a:solidFill>
                <a:srgbClr val="FFFFFF"/>
              </a:solidFill>
              <a:miter lim="800000"/>
              <a:headEnd/>
              <a:tailEnd/>
            </a:ln>
            <a:effectLst>
              <a:outerShdw algn="ctr" rotWithShape="0">
                <a:srgbClr val="0000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1" name="Oval 11"/>
            <p:cNvSpPr>
              <a:spLocks noChangeArrowheads="1"/>
            </p:cNvSpPr>
            <p:nvPr/>
          </p:nvSpPr>
          <p:spPr bwMode="auto">
            <a:xfrm>
              <a:off x="3594" y="1164"/>
              <a:ext cx="946" cy="946"/>
            </a:xfrm>
            <a:prstGeom prst="ellipse">
              <a:avLst/>
            </a:prstGeom>
            <a:solidFill>
              <a:srgbClr val="33CCCC"/>
            </a:solidFill>
            <a:ln w="9360">
              <a:solidFill>
                <a:srgbClr val="FFFFFF"/>
              </a:solidFill>
              <a:miter lim="800000"/>
              <a:headEnd/>
              <a:tailEnd/>
            </a:ln>
            <a:effectLst>
              <a:outerShdw algn="ctr" rotWithShape="0">
                <a:srgbClr val="000000"/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altLang="ru-RU" sz="1700">
                  <a:solidFill>
                    <a:srgbClr val="000000"/>
                  </a:solidFill>
                  <a:latin typeface="Tahoma" pitchFamily="34" charset="0"/>
                </a:rPr>
                <a:t>Медицинский 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altLang="ru-RU" sz="1700">
                  <a:solidFill>
                    <a:srgbClr val="000000"/>
                  </a:solidFill>
                  <a:latin typeface="Tahoma" pitchFamily="34" charset="0"/>
                </a:rPr>
                <a:t>блок</a:t>
              </a:r>
            </a:p>
          </p:txBody>
        </p:sp>
        <p:sp>
          <p:nvSpPr>
            <p:cNvPr id="12302" name="Line 12"/>
            <p:cNvSpPr>
              <a:spLocks noChangeShapeType="1"/>
            </p:cNvSpPr>
            <p:nvPr/>
          </p:nvSpPr>
          <p:spPr bwMode="auto">
            <a:xfrm flipV="1">
              <a:off x="2838" y="1399"/>
              <a:ext cx="0" cy="476"/>
            </a:xfrm>
            <a:prstGeom prst="line">
              <a:avLst/>
            </a:prstGeom>
            <a:noFill/>
            <a:ln w="28440">
              <a:solidFill>
                <a:srgbClr val="FFFFFF"/>
              </a:solidFill>
              <a:miter lim="800000"/>
              <a:headEnd/>
              <a:tailEnd/>
            </a:ln>
            <a:effectLst>
              <a:outerShdw algn="ctr" rotWithShape="0">
                <a:srgbClr val="00000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3" name="Oval 13"/>
            <p:cNvSpPr>
              <a:spLocks noChangeArrowheads="1"/>
            </p:cNvSpPr>
            <p:nvPr/>
          </p:nvSpPr>
          <p:spPr bwMode="auto">
            <a:xfrm>
              <a:off x="2364" y="454"/>
              <a:ext cx="946" cy="946"/>
            </a:xfrm>
            <a:prstGeom prst="ellipse">
              <a:avLst/>
            </a:prstGeom>
            <a:solidFill>
              <a:srgbClr val="33CCCC"/>
            </a:solidFill>
            <a:ln w="9360">
              <a:solidFill>
                <a:srgbClr val="FFFFFF"/>
              </a:solidFill>
              <a:miter lim="800000"/>
              <a:headEnd/>
              <a:tailEnd/>
            </a:ln>
            <a:effectLst>
              <a:outerShdw algn="ctr" rotWithShape="0">
                <a:srgbClr val="000000"/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altLang="ru-RU" sz="1700">
                  <a:solidFill>
                    <a:srgbClr val="000000"/>
                  </a:solidFill>
                  <a:latin typeface="Tahoma" pitchFamily="34" charset="0"/>
                </a:rPr>
                <a:t>Педагог-</a:t>
              </a:r>
            </a:p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altLang="ru-RU" sz="1700">
                  <a:solidFill>
                    <a:srgbClr val="000000"/>
                  </a:solidFill>
                  <a:latin typeface="Tahoma" pitchFamily="34" charset="0"/>
                </a:rPr>
                <a:t>психолог</a:t>
              </a:r>
            </a:p>
          </p:txBody>
        </p:sp>
        <p:sp>
          <p:nvSpPr>
            <p:cNvPr id="12304" name="Oval 14"/>
            <p:cNvSpPr>
              <a:spLocks noChangeArrowheads="1"/>
            </p:cNvSpPr>
            <p:nvPr/>
          </p:nvSpPr>
          <p:spPr bwMode="auto">
            <a:xfrm>
              <a:off x="2364" y="1875"/>
              <a:ext cx="946" cy="946"/>
            </a:xfrm>
            <a:prstGeom prst="ellipse">
              <a:avLst/>
            </a:prstGeom>
            <a:solidFill>
              <a:srgbClr val="FF0000"/>
            </a:solidFill>
            <a:ln w="9360">
              <a:solidFill>
                <a:srgbClr val="FFFFFF"/>
              </a:solidFill>
              <a:miter lim="800000"/>
              <a:headEnd/>
              <a:tailEnd/>
            </a:ln>
            <a:effectLst>
              <a:outerShdw algn="ctr" rotWithShape="0">
                <a:srgbClr val="000000"/>
              </a:outerShdw>
            </a:effectLst>
          </p:spPr>
          <p:txBody>
            <a:bodyPr wrap="none" lIns="0" tIns="0" rIns="0" bIns="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altLang="ru-RU" sz="1700">
                  <a:solidFill>
                    <a:srgbClr val="000000"/>
                  </a:solidFill>
                  <a:latin typeface="Tahoma" pitchFamily="34" charset="0"/>
                </a:rPr>
                <a:t>Ребенок</a:t>
              </a:r>
            </a:p>
          </p:txBody>
        </p:sp>
      </p:grpSp>
      <p:sp>
        <p:nvSpPr>
          <p:cNvPr id="15363" name="Text Box 15"/>
          <p:cNvSpPr txBox="1">
            <a:spLocks noChangeArrowheads="1"/>
          </p:cNvSpPr>
          <p:nvPr/>
        </p:nvSpPr>
        <p:spPr bwMode="auto">
          <a:xfrm>
            <a:off x="1096963" y="0"/>
            <a:ext cx="7345362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>
                <a:solidFill>
                  <a:srgbClr val="FFFFFF"/>
                </a:solidFill>
                <a:latin typeface="Tahoma" pitchFamily="34" charset="0"/>
              </a:rPr>
              <a:t>Комплексная модель коррекционно-развивающей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>
                <a:solidFill>
                  <a:srgbClr val="FFFFFF"/>
                </a:solidFill>
                <a:latin typeface="Tahoma" pitchFamily="34" charset="0"/>
              </a:rPr>
              <a:t>деятельности специалистов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1187450" y="260350"/>
            <a:ext cx="7705725" cy="5959475"/>
          </a:xfrm>
        </p:spPr>
        <p:txBody>
          <a:bodyPr/>
          <a:lstStyle/>
          <a:p>
            <a:pPr indent="-339725" algn="ctr" eaLnBrk="1" hangingPunct="1">
              <a:spcBef>
                <a:spcPts val="1000"/>
              </a:spcBef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4400" b="1" dirty="0" smtClean="0">
                <a:solidFill>
                  <a:srgbClr val="000066"/>
                </a:solidFill>
              </a:rPr>
              <a:t>ВЫВОД:</a:t>
            </a:r>
          </a:p>
          <a:p>
            <a:pPr indent="-339725" algn="ctr" eaLnBrk="1" hangingPunct="1">
              <a:spcBef>
                <a:spcPts val="1000"/>
              </a:spcBef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dirty="0" smtClean="0"/>
              <a:t> создание условий для оптимального физического и нервно-психического</a:t>
            </a:r>
          </a:p>
          <a:p>
            <a:pPr indent="-339725" algn="ctr" eaLnBrk="1" hangingPunct="1">
              <a:spcBef>
                <a:spcPts val="1000"/>
              </a:spcBef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dirty="0" smtClean="0"/>
              <a:t>развития   обеспечит             надлежащий </a:t>
            </a:r>
          </a:p>
          <a:p>
            <a:pPr indent="-339725" algn="ctr" eaLnBrk="1" hangingPunct="1">
              <a:spcBef>
                <a:spcPts val="1000"/>
              </a:spcBef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dirty="0" smtClean="0"/>
              <a:t>       уровень  здоровья детей в детском саду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2997200"/>
            <a:ext cx="2551113" cy="327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>
                <a:effectLst/>
              </a:rPr>
              <a:t>   СПАСИБО ЗА ВНИМАНИЕ!</a:t>
            </a:r>
          </a:p>
        </p:txBody>
      </p:sp>
      <p:sp>
        <p:nvSpPr>
          <p:cNvPr id="17411" name="AutoShape 5" descr="i?id=e465dde321c01a37933d967bab7756c3-l&amp;n=13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" name="AutoShape 7" descr="i?id=e465dde321c01a37933d967bab7756c3-l&amp;n=13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3" name="AutoShape 9" descr="i?id=e465dde321c01a37933d967bab7756c3-l&amp;n=13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4" name="AutoShape 11" descr="hello_html_2088bb31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5" name="AutoShape 13" descr="hello_html_2088bb31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7416" name="Picture 14" descr="конец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1844675"/>
            <a:ext cx="7620000" cy="4229100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195513" y="4652963"/>
            <a:ext cx="467995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00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000">
              <a:solidFill>
                <a:srgbClr val="FFFFFF"/>
              </a:solidFill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481513" y="4414838"/>
            <a:ext cx="180975" cy="673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00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000">
              <a:solidFill>
                <a:srgbClr val="FFFFFF"/>
              </a:solidFill>
            </a:endParaRPr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684213" y="369888"/>
            <a:ext cx="7488237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GB" sz="4400" b="1">
                <a:solidFill>
                  <a:srgbClr val="000066"/>
                </a:solidFill>
              </a:rPr>
              <a:t>Здоровьесберегающ</a:t>
            </a:r>
            <a:r>
              <a:rPr lang="ru-RU" sz="4400" b="1">
                <a:solidFill>
                  <a:srgbClr val="000066"/>
                </a:solidFill>
              </a:rPr>
              <a:t>ие</a:t>
            </a:r>
            <a:r>
              <a:rPr lang="en-GB" sz="4400" b="1">
                <a:solidFill>
                  <a:srgbClr val="000066"/>
                </a:solidFill>
              </a:rPr>
              <a:t> </a:t>
            </a:r>
            <a:endParaRPr lang="ru-RU" sz="4400" b="1">
              <a:solidFill>
                <a:srgbClr val="000066"/>
              </a:solidFill>
            </a:endParaRPr>
          </a:p>
          <a:p>
            <a:pPr eaLnBrk="0" hangingPunct="0"/>
            <a:r>
              <a:rPr lang="ru-RU" sz="4400" b="1">
                <a:solidFill>
                  <a:srgbClr val="000066"/>
                </a:solidFill>
              </a:rPr>
              <a:t>             </a:t>
            </a:r>
            <a:r>
              <a:rPr lang="en-GB" sz="4400" b="1">
                <a:solidFill>
                  <a:srgbClr val="000066"/>
                </a:solidFill>
              </a:rPr>
              <a:t>технологи</a:t>
            </a:r>
            <a:r>
              <a:rPr lang="ru-RU" sz="4400" b="1">
                <a:solidFill>
                  <a:srgbClr val="000066"/>
                </a:solidFill>
              </a:rPr>
              <a:t>и</a:t>
            </a:r>
          </a:p>
          <a:p>
            <a:pPr eaLnBrk="0" hangingPunct="0"/>
            <a:r>
              <a:rPr lang="en-GB" sz="3200"/>
              <a:t> – это система мер, включающая взаимосвязь и взаимодействие всех факторов образовательной среды, направленных на сохранение </a:t>
            </a:r>
            <a:r>
              <a:rPr lang="en-GB" sz="3200" b="1"/>
              <a:t>здоровья</a:t>
            </a:r>
            <a:r>
              <a:rPr lang="en-GB" sz="3200"/>
              <a:t> ребенка на всех этапах его обучения и развития</a:t>
            </a:r>
          </a:p>
        </p:txBody>
      </p:sp>
      <p:sp>
        <p:nvSpPr>
          <p:cNvPr id="4101" name="AutoShape 10" descr="img7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AutoShape 12" descr="img7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AutoShape 14" descr="i?id=87cf219760de3700d57b595f0d26f752-l&amp;n=13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4" name="AutoShape 16" descr="i?id=87cf219760de3700d57b595f0d26f752-l&amp;n=13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05" name="Picture 18" descr="%282%2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625" y="4508500"/>
            <a:ext cx="2986088" cy="1992313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76250"/>
            <a:ext cx="9144000" cy="6381750"/>
          </a:xfrm>
        </p:spPr>
        <p:txBody>
          <a:bodyPr/>
          <a:lstStyle/>
          <a:p>
            <a:pPr indent="-339725" algn="ctr" eaLnBrk="1" hangingPunct="1">
              <a:spcBef>
                <a:spcPts val="900"/>
              </a:spcBef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dirty="0" smtClean="0"/>
              <a:t>Контроль за состоянием здоровья детей -основа всей профилактической, оздоровительной и воспитательной работы в дошкольных группах</a:t>
            </a:r>
            <a:endParaRPr lang="ru-RU" altLang="ru-RU" dirty="0" smtClean="0">
              <a:latin typeface="Arial" charset="0"/>
            </a:endParaRPr>
          </a:p>
          <a:p>
            <a:pPr indent="-339725" algn="ctr" eaLnBrk="1" hangingPunct="1">
              <a:spcBef>
                <a:spcPts val="900"/>
              </a:spcBef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altLang="ru-RU" dirty="0" smtClean="0">
              <a:latin typeface="Arial" charset="0"/>
            </a:endParaRPr>
          </a:p>
          <a:p>
            <a:pPr indent="-339725" algn="ctr" eaLnBrk="1" hangingPunct="1">
              <a:spcBef>
                <a:spcPts val="900"/>
              </a:spcBef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dirty="0" smtClean="0"/>
              <a:t>Овладение знаниями, умениями и навыками, предусмотренными программой для детей дошкольного возраста - показатели нормального функционирования состояния их организма, состояния уравновешенности с внешней средой</a:t>
            </a:r>
            <a:endParaRPr lang="ru-RU" altLang="ru-RU" sz="36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6700"/>
            <a:ext cx="8226425" cy="1866900"/>
          </a:xfrm>
        </p:spPr>
        <p:txBody>
          <a:bodyPr/>
          <a:lstStyle/>
          <a:p>
            <a:pPr algn="ctr">
              <a:defRPr/>
            </a:pPr>
            <a:r>
              <a:rPr lang="ru-RU" sz="3200" b="1" dirty="0" smtClean="0"/>
              <a:t>Утренняя зарядка, пробудительная гимнастика и  закаливание помогают детям быть здоровыми!</a:t>
            </a:r>
            <a:endParaRPr lang="ru-RU" sz="3200" b="1" dirty="0"/>
          </a:p>
        </p:txBody>
      </p:sp>
      <p:pic>
        <p:nvPicPr>
          <p:cNvPr id="7171" name="Содержимое 9" descr="IMG_457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7544" y="3933055"/>
            <a:ext cx="2952328" cy="25922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05" name="Picture 5" descr="C:\Users\SVETA\Desktop\IMG_457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778049">
            <a:off x="5934027" y="3417938"/>
            <a:ext cx="3316068" cy="27565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3" name="Picture 5" descr="C:\Users\SVETA\Desktop\IMG_48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2132856"/>
            <a:ext cx="2664296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720725"/>
            <a:ext cx="8229600" cy="5300663"/>
          </a:xfrm>
        </p:spPr>
        <p:txBody>
          <a:bodyPr/>
          <a:lstStyle/>
          <a:p>
            <a:pPr indent="-339725" algn="ctr" eaLnBrk="1" hangingPunct="1">
              <a:spcBef>
                <a:spcPts val="900"/>
              </a:spcBef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dirty="0" smtClean="0"/>
              <a:t>Коррекции психического и физического состояния ребенка поможет использование </a:t>
            </a:r>
            <a:endParaRPr lang="ru-RU" altLang="ru-RU" dirty="0" smtClean="0">
              <a:latin typeface="Arial" charset="0"/>
            </a:endParaRPr>
          </a:p>
          <a:p>
            <a:pPr indent="-339725" algn="ctr" eaLnBrk="1" hangingPunct="1">
              <a:spcBef>
                <a:spcPts val="900"/>
              </a:spcBef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dirty="0" smtClean="0"/>
              <a:t>здоровьесберегающих технологий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613" y="3600450"/>
            <a:ext cx="5040312" cy="2879725"/>
          </a:xfrm>
          <a:prstGeom prst="rect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ChangeArrowheads="1"/>
          </p:cNvSpPr>
          <p:nvPr>
            <p:ph type="body" idx="1"/>
          </p:nvPr>
        </p:nvSpPr>
        <p:spPr>
          <a:xfrm>
            <a:off x="323850" y="836613"/>
            <a:ext cx="8569325" cy="1655762"/>
          </a:xfrm>
          <a:noFill/>
        </p:spPr>
        <p:txBody>
          <a:bodyPr/>
          <a:lstStyle/>
          <a:p>
            <a:pPr algn="ctr"/>
            <a:r>
              <a:rPr lang="ru-RU" sz="2400" b="1" i="1" smtClean="0">
                <a:effectLst/>
              </a:rPr>
              <a:t>  Для развития общей моторики у детей </a:t>
            </a:r>
          </a:p>
          <a:p>
            <a:pPr algn="ctr"/>
            <a:r>
              <a:rPr lang="ru-RU" sz="2400" b="1" i="1" smtClean="0">
                <a:effectLst/>
              </a:rPr>
              <a:t>используются подвижные игры, физкультминутки</a:t>
            </a:r>
          </a:p>
        </p:txBody>
      </p:sp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539750" y="0"/>
            <a:ext cx="79930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0066"/>
                </a:solidFill>
              </a:rPr>
              <a:t>Развитие общей моторики</a:t>
            </a:r>
          </a:p>
        </p:txBody>
      </p:sp>
      <p:pic>
        <p:nvPicPr>
          <p:cNvPr id="7174" name="Picture 6" descr="C:\Users\SVETA\Desktop\IMG_48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276872"/>
            <a:ext cx="3960440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5" name="Picture 7" descr="C:\Users\SVETA\Desktop\IMG_48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3212976"/>
            <a:ext cx="449999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7769225" cy="162877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effectLst/>
              </a:rPr>
              <a:t>Динамические паузы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775"/>
            <a:ext cx="4835525" cy="4824413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effectLst/>
              </a:rPr>
              <a:t>развивают</a:t>
            </a:r>
            <a:r>
              <a:rPr lang="ru-RU" dirty="0" smtClean="0">
                <a:effectLst/>
              </a:rPr>
              <a:t> </a:t>
            </a:r>
            <a:r>
              <a:rPr lang="ru-RU" b="1" dirty="0" smtClean="0">
                <a:effectLst/>
              </a:rPr>
              <a:t>у</a:t>
            </a:r>
            <a:r>
              <a:rPr lang="ru-RU" dirty="0" smtClean="0">
                <a:effectLst/>
              </a:rPr>
              <a:t> </a:t>
            </a:r>
            <a:r>
              <a:rPr lang="ru-RU" b="1" dirty="0" smtClean="0">
                <a:effectLst/>
              </a:rPr>
              <a:t>детей</a:t>
            </a:r>
            <a:r>
              <a:rPr lang="ru-RU" dirty="0" smtClean="0">
                <a:effectLst/>
              </a:rPr>
              <a:t> умение ориентироваться  в пространстве, </a:t>
            </a:r>
          </a:p>
          <a:p>
            <a:pPr algn="ctr">
              <a:defRPr/>
            </a:pPr>
            <a:r>
              <a:rPr lang="ru-RU" dirty="0" smtClean="0">
                <a:effectLst/>
              </a:rPr>
              <a:t>   менять темп движений,</a:t>
            </a:r>
          </a:p>
          <a:p>
            <a:pPr algn="ctr">
              <a:defRPr/>
            </a:pPr>
            <a:r>
              <a:rPr lang="ru-RU" dirty="0" smtClean="0">
                <a:effectLst/>
              </a:rPr>
              <a:t>   ритмично и ловко</a:t>
            </a:r>
          </a:p>
          <a:p>
            <a:pPr algn="ctr">
              <a:defRPr/>
            </a:pPr>
            <a:r>
              <a:rPr lang="ru-RU" dirty="0" smtClean="0">
                <a:effectLst/>
              </a:rPr>
              <a:t>   двигаться</a:t>
            </a:r>
            <a:endParaRPr lang="ru-RU" dirty="0"/>
          </a:p>
        </p:txBody>
      </p:sp>
      <p:pic>
        <p:nvPicPr>
          <p:cNvPr id="51203" name="Picture 3" descr="C:\Users\SVETA\Desktop\IMG_48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677421">
            <a:off x="4958788" y="2867533"/>
            <a:ext cx="4068581" cy="25030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>
            <p:ph type="body" idx="1"/>
          </p:nvPr>
        </p:nvSpPr>
        <p:spPr>
          <a:xfrm>
            <a:off x="179388" y="0"/>
            <a:ext cx="8964612" cy="1341438"/>
          </a:xfrm>
          <a:noFill/>
        </p:spPr>
        <p:txBody>
          <a:bodyPr/>
          <a:lstStyle/>
          <a:p>
            <a:r>
              <a:rPr lang="ru-RU" sz="4000" b="1" smtClean="0">
                <a:solidFill>
                  <a:srgbClr val="000066"/>
                </a:solidFill>
                <a:effectLst/>
              </a:rPr>
              <a:t>Развитие мелкой моторики рук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250825" y="965200"/>
            <a:ext cx="88931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GB" sz="2400"/>
              <a:t>Мелкая моторика – это способность выполнять мелкие</a:t>
            </a:r>
            <a:endParaRPr lang="ru-RU" sz="2400"/>
          </a:p>
          <a:p>
            <a:pPr eaLnBrk="0" hangingPunct="0"/>
            <a:r>
              <a:rPr lang="en-GB" sz="2400"/>
              <a:t> и точные движения кистями и пальцами рук и ног</a:t>
            </a:r>
            <a:endParaRPr lang="ru-RU" sz="2400"/>
          </a:p>
          <a:p>
            <a:pPr eaLnBrk="0" hangingPunct="0"/>
            <a:r>
              <a:rPr lang="en-GB" sz="2400"/>
              <a:t> в результате скоординированных действий важнейши</a:t>
            </a:r>
            <a:r>
              <a:rPr lang="ru-RU" sz="2400"/>
              <a:t>х </a:t>
            </a:r>
            <a:r>
              <a:rPr lang="en-GB" sz="2400"/>
              <a:t>систем:</a:t>
            </a:r>
            <a:r>
              <a:rPr lang="ru-RU" sz="2400"/>
              <a:t> </a:t>
            </a:r>
            <a:r>
              <a:rPr lang="en-GB" sz="2400"/>
              <a:t>нервной, мышечной и костной.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323850" y="2852738"/>
            <a:ext cx="882015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GB" sz="2400"/>
              <a:t>Существует множество занятий,</a:t>
            </a:r>
            <a:endParaRPr lang="ru-RU" sz="2400"/>
          </a:p>
          <a:p>
            <a:pPr eaLnBrk="0" hangingPunct="0"/>
            <a:r>
              <a:rPr lang="en-GB" sz="2400"/>
              <a:t>игр и упражнений для развития </a:t>
            </a:r>
            <a:endParaRPr lang="ru-RU" sz="2400"/>
          </a:p>
          <a:p>
            <a:pPr eaLnBrk="0" hangingPunct="0"/>
            <a:r>
              <a:rPr lang="en-GB" sz="2400"/>
              <a:t>мелкой моторики. </a:t>
            </a:r>
            <a:endParaRPr lang="ru-RU" sz="2400"/>
          </a:p>
          <a:p>
            <a:pPr eaLnBrk="0" hangingPunct="0"/>
            <a:r>
              <a:rPr lang="en-GB" sz="2400"/>
              <a:t>Их можно разделить на следующие группы:</a:t>
            </a:r>
            <a:endParaRPr lang="ru-RU" sz="2400"/>
          </a:p>
          <a:p>
            <a:pPr eaLnBrk="0" hangingPunct="0"/>
            <a:r>
              <a:rPr lang="en-GB" sz="2400"/>
              <a:t> пальчиковые игры, </a:t>
            </a:r>
            <a:endParaRPr lang="ru-RU" sz="2400"/>
          </a:p>
          <a:p>
            <a:pPr eaLnBrk="0" hangingPunct="0"/>
            <a:r>
              <a:rPr lang="en-GB" sz="2400"/>
              <a:t>игры с мелкими предметами, </a:t>
            </a:r>
            <a:endParaRPr lang="ru-RU" sz="2400"/>
          </a:p>
          <a:p>
            <a:pPr eaLnBrk="0" hangingPunct="0"/>
            <a:r>
              <a:rPr lang="en-GB" sz="2400"/>
              <a:t>лепка и рисование, </a:t>
            </a:r>
            <a:endParaRPr lang="ru-RU" sz="2400"/>
          </a:p>
          <a:p>
            <a:pPr eaLnBrk="0" hangingPunct="0"/>
            <a:r>
              <a:rPr lang="en-GB" sz="2400"/>
              <a:t>массаж пальчиков, </a:t>
            </a:r>
            <a:endParaRPr lang="ru-RU" sz="2400"/>
          </a:p>
          <a:p>
            <a:pPr eaLnBrk="0" hangingPunct="0"/>
            <a:r>
              <a:rPr lang="en-GB" sz="2400"/>
              <a:t>сенсорные игры, </a:t>
            </a:r>
            <a:endParaRPr lang="ru-RU" sz="2400"/>
          </a:p>
          <a:p>
            <a:pPr eaLnBrk="0" hangingPunct="0"/>
            <a:r>
              <a:rPr lang="en-GB" sz="2400"/>
              <a:t>оздоровительная физкультура</a:t>
            </a:r>
          </a:p>
        </p:txBody>
      </p:sp>
      <p:sp>
        <p:nvSpPr>
          <p:cNvPr id="10245" name="AutoShape 7" descr="3a3325057157981c74a268194d9fa21c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6" name="AutoShape 9" descr="3a3325057157981c74a268194d9fa21c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AutoShape 11" descr="i?id=a8fff7702ff6bd43c39dc2f1afa993a1-l&amp;n=13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200" name="Picture 13" descr="RM-300x3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04248" y="2780928"/>
            <a:ext cx="1944216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411163" y="539750"/>
            <a:ext cx="8229600" cy="4114800"/>
          </a:xfrm>
        </p:spPr>
        <p:txBody>
          <a:bodyPr/>
          <a:lstStyle/>
          <a:p>
            <a:pPr indent="-339725" eaLnBrk="1" hangingPunct="1">
              <a:spcBef>
                <a:spcPts val="900"/>
              </a:spcBef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4400" b="1" dirty="0" smtClean="0">
                <a:solidFill>
                  <a:srgbClr val="000066"/>
                </a:solidFill>
                <a:latin typeface="Arial" charset="0"/>
              </a:rPr>
              <a:t>             </a:t>
            </a:r>
            <a:r>
              <a:rPr lang="ru-RU" altLang="ru-RU" sz="4400" b="1" dirty="0" smtClean="0">
                <a:solidFill>
                  <a:srgbClr val="000066"/>
                </a:solidFill>
              </a:rPr>
              <a:t>Работ</a:t>
            </a:r>
            <a:r>
              <a:rPr lang="ru-RU" altLang="ru-RU" sz="4400" b="1" dirty="0" smtClean="0">
                <a:solidFill>
                  <a:srgbClr val="000066"/>
                </a:solidFill>
                <a:latin typeface="Arial" charset="0"/>
              </a:rPr>
              <a:t>а </a:t>
            </a:r>
            <a:r>
              <a:rPr lang="ru-RU" altLang="ru-RU" sz="4400" b="1" dirty="0" smtClean="0">
                <a:solidFill>
                  <a:srgbClr val="000066"/>
                </a:solidFill>
              </a:rPr>
              <a:t>с песком</a:t>
            </a:r>
            <a:r>
              <a:rPr lang="ru-RU" altLang="ru-RU" sz="3600" dirty="0" smtClean="0"/>
              <a:t> </a:t>
            </a:r>
            <a:endParaRPr lang="ru-RU" altLang="ru-RU" sz="3600" dirty="0" smtClean="0">
              <a:latin typeface="Arial" charset="0"/>
            </a:endParaRPr>
          </a:p>
          <a:p>
            <a:pPr indent="-339725" algn="ctr" eaLnBrk="1" hangingPunct="1">
              <a:spcBef>
                <a:spcPts val="900"/>
              </a:spcBef>
              <a:buClrTx/>
              <a:buSzPct val="12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3600" dirty="0" smtClean="0">
                <a:latin typeface="Arial" charset="0"/>
              </a:rPr>
              <a:t> -  </a:t>
            </a:r>
            <a:r>
              <a:rPr lang="ru-RU" altLang="ru-RU" sz="3600" dirty="0" smtClean="0"/>
              <a:t>реализация принципа природосообразности процесса обучения и воспитания детей дошкольного возраста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6375" y="3716338"/>
            <a:ext cx="5580063" cy="2555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353</Words>
  <Application>Microsoft Office PowerPoint</Application>
  <PresentationFormat>Экран (4:3)</PresentationFormat>
  <Paragraphs>72</Paragraphs>
  <Slides>15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Times New Roman</vt:lpstr>
      <vt:lpstr>Tahoma</vt:lpstr>
      <vt:lpstr>Arial Unicode MS</vt:lpstr>
      <vt:lpstr>Тема Office</vt:lpstr>
      <vt:lpstr>1_Тема Office</vt:lpstr>
      <vt:lpstr>    Здоровьесберегающие технологии в работе с детьми дошкольного возраста</vt:lpstr>
      <vt:lpstr>Слайд 2</vt:lpstr>
      <vt:lpstr>Слайд 3</vt:lpstr>
      <vt:lpstr>Утренняя зарядка, пробудительная гимнастика и  закаливание помогают детям быть здоровыми!</vt:lpstr>
      <vt:lpstr>Слайд 5</vt:lpstr>
      <vt:lpstr>Слайд 6</vt:lpstr>
      <vt:lpstr>Динамические паузы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SVETA</cp:lastModifiedBy>
  <cp:revision>26</cp:revision>
  <cp:lastPrinted>1601-01-01T00:00:00Z</cp:lastPrinted>
  <dcterms:created xsi:type="dcterms:W3CDTF">2012-04-20T05:03:07Z</dcterms:created>
  <dcterms:modified xsi:type="dcterms:W3CDTF">2019-12-15T17:09:44Z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