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D5827-D96B-4976-ADB5-2C7F3AE7F4FF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294C975-3168-46D5-96BF-0935C27FEE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D5827-D96B-4976-ADB5-2C7F3AE7F4FF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4C975-3168-46D5-96BF-0935C27FEE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294C975-3168-46D5-96BF-0935C27FEE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D5827-D96B-4976-ADB5-2C7F3AE7F4FF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D5827-D96B-4976-ADB5-2C7F3AE7F4FF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294C975-3168-46D5-96BF-0935C27FEE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D5827-D96B-4976-ADB5-2C7F3AE7F4FF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294C975-3168-46D5-96BF-0935C27FEE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11D5827-D96B-4976-ADB5-2C7F3AE7F4FF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4C975-3168-46D5-96BF-0935C27FEE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D5827-D96B-4976-ADB5-2C7F3AE7F4FF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294C975-3168-46D5-96BF-0935C27FEE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D5827-D96B-4976-ADB5-2C7F3AE7F4FF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294C975-3168-46D5-96BF-0935C27FEE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D5827-D96B-4976-ADB5-2C7F3AE7F4FF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94C975-3168-46D5-96BF-0935C27FEE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294C975-3168-46D5-96BF-0935C27FEE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D5827-D96B-4976-ADB5-2C7F3AE7F4FF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294C975-3168-46D5-96BF-0935C27FEE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11D5827-D96B-4976-ADB5-2C7F3AE7F4FF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11D5827-D96B-4976-ADB5-2C7F3AE7F4FF}" type="datetimeFigureOut">
              <a:rPr lang="ru-RU" smtClean="0"/>
              <a:pPr/>
              <a:t>02.02.2012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294C975-3168-46D5-96BF-0935C27FEE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155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777704"/>
            <a:ext cx="800105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8000" b="1" i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Black" pitchFamily="34" charset="0"/>
            </a:endParaRPr>
          </a:p>
          <a:p>
            <a:pPr algn="ctr"/>
            <a:r>
              <a:rPr lang="ru-RU" sz="80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Black" pitchFamily="34" charset="0"/>
              </a:rPr>
              <a:t>  </a:t>
            </a:r>
            <a:r>
              <a:rPr lang="ru-RU" sz="80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Black" pitchFamily="34" charset="0"/>
              </a:rPr>
              <a:t>З И М Н И Е </a:t>
            </a:r>
          </a:p>
          <a:p>
            <a:pPr algn="ctr"/>
            <a:r>
              <a:rPr lang="ru-RU" sz="80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Black" pitchFamily="34" charset="0"/>
              </a:rPr>
              <a:t>  З А Б А В Ы</a:t>
            </a:r>
            <a:endParaRPr lang="ru-RU" sz="8000" b="1" i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Black" pitchFamily="34" charset="0"/>
            </a:endParaRPr>
          </a:p>
        </p:txBody>
      </p:sp>
      <p:pic>
        <p:nvPicPr>
          <p:cNvPr id="61442" name="Picture 2" descr="http://t0.gstatic.com/images?q=tbn:ANd9GcSx5AEJPReZPu2E3mqHL6H0xj7ECxMWYmDdgkAxVJWiG7BqTIh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1990725" cy="1866922"/>
          </a:xfrm>
          <a:prstGeom prst="rect">
            <a:avLst/>
          </a:prstGeom>
          <a:noFill/>
        </p:spPr>
      </p:pic>
      <p:pic>
        <p:nvPicPr>
          <p:cNvPr id="8" name="Picture 2" descr="http://t0.gstatic.com/images?q=tbn:ANd9GcSx5AEJPReZPu2E3mqHL6H0xj7ECxMWYmDdgkAxVJWiG7BqTIh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285728"/>
            <a:ext cx="1990725" cy="1866922"/>
          </a:xfrm>
          <a:prstGeom prst="rect">
            <a:avLst/>
          </a:prstGeom>
          <a:noFill/>
        </p:spPr>
      </p:pic>
      <p:pic>
        <p:nvPicPr>
          <p:cNvPr id="9" name="Picture 2" descr="http://t0.gstatic.com/images?q=tbn:ANd9GcSx5AEJPReZPu2E3mqHL6H0xj7ECxMWYmDdgkAxVJWiG7BqTIh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428604"/>
            <a:ext cx="1990725" cy="1866922"/>
          </a:xfrm>
          <a:prstGeom prst="rect">
            <a:avLst/>
          </a:prstGeom>
          <a:noFill/>
        </p:spPr>
      </p:pic>
      <p:pic>
        <p:nvPicPr>
          <p:cNvPr id="10" name="Picture 2" descr="http://t0.gstatic.com/images?q=tbn:ANd9GcSx5AEJPReZPu2E3mqHL6H0xj7ECxMWYmDdgkAxVJWiG7BqTIh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500174"/>
            <a:ext cx="1000132" cy="937934"/>
          </a:xfrm>
          <a:prstGeom prst="rect">
            <a:avLst/>
          </a:prstGeom>
          <a:noFill/>
        </p:spPr>
      </p:pic>
      <p:pic>
        <p:nvPicPr>
          <p:cNvPr id="12" name="Picture 2" descr="http://t0.gstatic.com/images?q=tbn:ANd9GcSx5AEJPReZPu2E3mqHL6H0xj7ECxMWYmDdgkAxVJWiG7BqTIh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500174"/>
            <a:ext cx="990279" cy="928694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2" descr="Зимние забавы. Художница Любовь Новосёлова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0"/>
            <a:ext cx="7358114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142984"/>
            <a:ext cx="735811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u="sng" dirty="0" smtClean="0">
                <a:solidFill>
                  <a:srgbClr val="0070C0"/>
                </a:solidFill>
                <a:latin typeface="Arial Black" pitchFamily="34" charset="0"/>
              </a:rPr>
              <a:t>Дыхательное упражнение.</a:t>
            </a:r>
          </a:p>
          <a:p>
            <a:endParaRPr lang="ru-RU" sz="3600" b="1" i="1" dirty="0" smtClean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  <a:p>
            <a:pPr algn="ctr"/>
            <a:r>
              <a:rPr lang="ru-RU" sz="2800" b="1" i="1" dirty="0" smtClean="0">
                <a:solidFill>
                  <a:srgbClr val="00B0F0"/>
                </a:solidFill>
                <a:latin typeface="Arial Black" pitchFamily="34" charset="0"/>
              </a:rPr>
              <a:t>Как подул Дед Мороз – </a:t>
            </a:r>
            <a:br>
              <a:rPr lang="ru-RU" sz="2800" b="1" i="1" dirty="0" smtClean="0">
                <a:solidFill>
                  <a:srgbClr val="00B0F0"/>
                </a:solidFill>
                <a:latin typeface="Arial Black" pitchFamily="34" charset="0"/>
              </a:rPr>
            </a:br>
            <a:r>
              <a:rPr lang="ru-RU" sz="2800" b="1" i="1" dirty="0" smtClean="0">
                <a:solidFill>
                  <a:srgbClr val="00B0F0"/>
                </a:solidFill>
                <a:latin typeface="Arial Black" pitchFamily="34" charset="0"/>
              </a:rPr>
              <a:t>В воздухе морозном </a:t>
            </a:r>
            <a:br>
              <a:rPr lang="ru-RU" sz="2800" b="1" i="1" dirty="0" smtClean="0">
                <a:solidFill>
                  <a:srgbClr val="00B0F0"/>
                </a:solidFill>
                <a:latin typeface="Arial Black" pitchFamily="34" charset="0"/>
              </a:rPr>
            </a:br>
            <a:r>
              <a:rPr lang="ru-RU" sz="2800" b="1" i="1" dirty="0" smtClean="0">
                <a:solidFill>
                  <a:srgbClr val="00B0F0"/>
                </a:solidFill>
                <a:latin typeface="Arial Black" pitchFamily="34" charset="0"/>
              </a:rPr>
              <a:t>Полетели, закружились </a:t>
            </a:r>
            <a:br>
              <a:rPr lang="ru-RU" sz="2800" b="1" i="1" dirty="0" smtClean="0">
                <a:solidFill>
                  <a:srgbClr val="00B0F0"/>
                </a:solidFill>
                <a:latin typeface="Arial Black" pitchFamily="34" charset="0"/>
              </a:rPr>
            </a:br>
            <a:r>
              <a:rPr lang="ru-RU" sz="2800" b="1" i="1" dirty="0" smtClean="0">
                <a:solidFill>
                  <a:srgbClr val="00B0F0"/>
                </a:solidFill>
                <a:latin typeface="Arial Black" pitchFamily="34" charset="0"/>
              </a:rPr>
              <a:t>Ледяные звезды. </a:t>
            </a:r>
          </a:p>
          <a:p>
            <a:pPr algn="ctr"/>
            <a:r>
              <a:rPr lang="ru-RU" sz="2800" b="1" i="1" dirty="0" smtClean="0"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ru-RU" sz="2800" b="1" i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0070C0"/>
                </a:solidFill>
                <a:latin typeface="Arial Black" pitchFamily="34" charset="0"/>
              </a:rPr>
              <a:t>(Дети берут снежинки на ниточках и долго дуют на них, наблюдая за кружением снежинок.)</a:t>
            </a:r>
            <a:endParaRPr lang="ru-RU" sz="2000" b="1" i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134146" name="Picture 2" descr="http://t0.gstatic.com/images?q=tbn:ANd9GcSx5AEJPReZPu2E3mqHL6H0xj7ECxMWYmDdgkAxVJWiG7BqTIh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701" y="2000240"/>
            <a:ext cx="1424906" cy="1643074"/>
          </a:xfrm>
          <a:prstGeom prst="rect">
            <a:avLst/>
          </a:prstGeom>
          <a:noFill/>
        </p:spPr>
      </p:pic>
      <p:pic>
        <p:nvPicPr>
          <p:cNvPr id="134148" name="Picture 4" descr="http://t0.gstatic.com/images?q=tbn:ANd9GcSx5AEJPReZPu2E3mqHL6H0xj7ECxMWYmDdgkAxVJWiG7BqTIh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04972" y="1"/>
            <a:ext cx="1239027" cy="1428735"/>
          </a:xfrm>
          <a:prstGeom prst="rect">
            <a:avLst/>
          </a:prstGeom>
          <a:noFill/>
        </p:spPr>
      </p:pic>
      <p:pic>
        <p:nvPicPr>
          <p:cNvPr id="134150" name="Picture 6" descr="http://t0.gstatic.com/images?q=tbn:ANd9GcSx5AEJPReZPu2E3mqHL6H0xj7ECxMWYmDdgkAxVJWiG7BqTIh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1928802"/>
            <a:ext cx="1990725" cy="2295526"/>
          </a:xfrm>
          <a:prstGeom prst="rect">
            <a:avLst/>
          </a:prstGeom>
          <a:noFill/>
        </p:spPr>
      </p:pic>
      <p:pic>
        <p:nvPicPr>
          <p:cNvPr id="134152" name="Picture 8" descr="http://t0.gstatic.com/images?q=tbn:ANd9GcSx5AEJPReZPu2E3mqHL6H0xj7ECxMWYmDdgkAxVJWiG7BqTIh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357166"/>
            <a:ext cx="857256" cy="857255"/>
          </a:xfrm>
          <a:prstGeom prst="rect">
            <a:avLst/>
          </a:prstGeom>
          <a:noFill/>
        </p:spPr>
      </p:pic>
      <p:pic>
        <p:nvPicPr>
          <p:cNvPr id="134154" name="Picture 10" descr="http://t0.gstatic.com/images?q=tbn:ANd9GcSx5AEJPReZPu2E3mqHL6H0xj7ECxMWYmDdgkAxVJWiG7BqTIh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8723" y="0"/>
            <a:ext cx="991218" cy="1142984"/>
          </a:xfrm>
          <a:prstGeom prst="rect">
            <a:avLst/>
          </a:prstGeom>
          <a:noFill/>
        </p:spPr>
      </p:pic>
      <p:pic>
        <p:nvPicPr>
          <p:cNvPr id="134156" name="Picture 12" descr="http://t0.gstatic.com/images?q=tbn:ANd9GcSx5AEJPReZPu2E3mqHL6H0xj7ECxMWYmDdgkAxVJWiG7BqTIh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5128105"/>
            <a:ext cx="1500199" cy="1229853"/>
          </a:xfrm>
          <a:prstGeom prst="rect">
            <a:avLst/>
          </a:prstGeom>
          <a:noFill/>
        </p:spPr>
      </p:pic>
      <p:pic>
        <p:nvPicPr>
          <p:cNvPr id="134158" name="Picture 14" descr="http://t0.gstatic.com/images?q=tbn:ANd9GcSx5AEJPReZPu2E3mqHL6H0xj7ECxMWYmDdgkAxVJWiG7BqTIh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5143512"/>
            <a:ext cx="1034221" cy="119257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6"/>
            <a:ext cx="857256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u="sng" dirty="0">
                <a:solidFill>
                  <a:srgbClr val="0070C0"/>
                </a:solidFill>
              </a:rPr>
              <a:t>Упражнение для коррекции зрения.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>
                <a:solidFill>
                  <a:srgbClr val="0070C0"/>
                </a:solidFill>
              </a:rPr>
              <a:t>Мы снежинку увидали, - 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   Со </a:t>
            </a:r>
            <a:r>
              <a:rPr lang="ru-RU" b="1" i="1" dirty="0">
                <a:solidFill>
                  <a:srgbClr val="0070C0"/>
                </a:solidFill>
              </a:rPr>
              <a:t>снежинкою играли. </a:t>
            </a:r>
            <a:r>
              <a:rPr lang="ru-RU" b="1" i="1" dirty="0" smtClean="0">
                <a:solidFill>
                  <a:srgbClr val="0070C0"/>
                </a:solidFill>
              </a:rPr>
              <a:t/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b="1" i="1" dirty="0">
                <a:solidFill>
                  <a:srgbClr val="00B0F0"/>
                </a:solidFill>
              </a:rPr>
              <a:t>(Дети берут снежинку в руку. Надо вытянуть снежинку вперед перед собой, сфокусировать на ней взгляд</a:t>
            </a:r>
            <a:r>
              <a:rPr lang="ru-RU" b="1" i="1" dirty="0" smtClean="0">
                <a:solidFill>
                  <a:srgbClr val="00B0F0"/>
                </a:solidFill>
              </a:rPr>
              <a:t>.)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0070C0"/>
                </a:solidFill>
              </a:rPr>
              <a:t>Снежинки </a:t>
            </a:r>
            <a:r>
              <a:rPr lang="ru-RU" b="1" i="1" dirty="0">
                <a:solidFill>
                  <a:srgbClr val="0070C0"/>
                </a:solidFill>
              </a:rPr>
              <a:t>вправо полетели, </a:t>
            </a:r>
            <a:br>
              <a:rPr lang="ru-RU" b="1" i="1" dirty="0">
                <a:solidFill>
                  <a:srgbClr val="0070C0"/>
                </a:solidFill>
              </a:rPr>
            </a:br>
            <a:r>
              <a:rPr lang="ru-RU" b="1" i="1" dirty="0" smtClean="0">
                <a:solidFill>
                  <a:srgbClr val="0070C0"/>
                </a:solidFill>
              </a:rPr>
              <a:t>   Глазки </a:t>
            </a:r>
            <a:r>
              <a:rPr lang="ru-RU" b="1" i="1" dirty="0">
                <a:solidFill>
                  <a:srgbClr val="0070C0"/>
                </a:solidFill>
              </a:rPr>
              <a:t>вправо посмотрели. </a:t>
            </a:r>
            <a:br>
              <a:rPr lang="ru-RU" b="1" i="1" dirty="0">
                <a:solidFill>
                  <a:srgbClr val="0070C0"/>
                </a:solidFill>
              </a:rPr>
            </a:br>
            <a:r>
              <a:rPr lang="ru-RU" b="1" i="1" dirty="0">
                <a:solidFill>
                  <a:srgbClr val="00B0F0"/>
                </a:solidFill>
              </a:rPr>
              <a:t>(Отвести снежинку вправо, проследить движение взглядом</a:t>
            </a:r>
            <a:r>
              <a:rPr lang="ru-RU" b="1" i="1" dirty="0" smtClean="0">
                <a:solidFill>
                  <a:srgbClr val="00B0F0"/>
                </a:solidFill>
              </a:rPr>
              <a:t>.)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0070C0"/>
                </a:solidFill>
              </a:rPr>
              <a:t>Вот </a:t>
            </a:r>
            <a:r>
              <a:rPr lang="ru-RU" b="1" i="1" dirty="0">
                <a:solidFill>
                  <a:srgbClr val="0070C0"/>
                </a:solidFill>
              </a:rPr>
              <a:t>снежинки полетели, </a:t>
            </a:r>
            <a:br>
              <a:rPr lang="ru-RU" b="1" i="1" dirty="0">
                <a:solidFill>
                  <a:srgbClr val="0070C0"/>
                </a:solidFill>
              </a:rPr>
            </a:br>
            <a:r>
              <a:rPr lang="ru-RU" b="1" i="1" dirty="0">
                <a:solidFill>
                  <a:srgbClr val="0070C0"/>
                </a:solidFill>
              </a:rPr>
              <a:t> </a:t>
            </a:r>
            <a:r>
              <a:rPr lang="ru-RU" b="1" i="1" dirty="0" smtClean="0">
                <a:solidFill>
                  <a:srgbClr val="0070C0"/>
                </a:solidFill>
              </a:rPr>
              <a:t>  Глазки </a:t>
            </a:r>
            <a:r>
              <a:rPr lang="ru-RU" b="1" i="1" dirty="0">
                <a:solidFill>
                  <a:srgbClr val="0070C0"/>
                </a:solidFill>
              </a:rPr>
              <a:t>влево посмотрели. </a:t>
            </a:r>
            <a:br>
              <a:rPr lang="ru-RU" b="1" i="1" dirty="0">
                <a:solidFill>
                  <a:srgbClr val="0070C0"/>
                </a:solidFill>
              </a:rPr>
            </a:br>
            <a:r>
              <a:rPr lang="ru-RU" b="1" i="1" dirty="0">
                <a:solidFill>
                  <a:srgbClr val="00B0F0"/>
                </a:solidFill>
              </a:rPr>
              <a:t>(Отвести снежинку влево, проследить движение взглядом</a:t>
            </a:r>
            <a:r>
              <a:rPr lang="ru-RU" b="1" i="1" dirty="0" smtClean="0">
                <a:solidFill>
                  <a:srgbClr val="00B0F0"/>
                </a:solidFill>
              </a:rPr>
              <a:t>.)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0070C0"/>
                </a:solidFill>
              </a:rPr>
              <a:t>Ветер </a:t>
            </a:r>
            <a:r>
              <a:rPr lang="ru-RU" b="1" i="1" dirty="0">
                <a:solidFill>
                  <a:srgbClr val="0070C0"/>
                </a:solidFill>
              </a:rPr>
              <a:t>снег вверх поднимал </a:t>
            </a:r>
            <a:br>
              <a:rPr lang="ru-RU" b="1" i="1" dirty="0">
                <a:solidFill>
                  <a:srgbClr val="0070C0"/>
                </a:solidFill>
              </a:rPr>
            </a:br>
            <a:r>
              <a:rPr lang="ru-RU" b="1" i="1" dirty="0" smtClean="0">
                <a:solidFill>
                  <a:srgbClr val="0070C0"/>
                </a:solidFill>
              </a:rPr>
              <a:t>   И </a:t>
            </a:r>
            <a:r>
              <a:rPr lang="ru-RU" b="1" i="1" dirty="0">
                <a:solidFill>
                  <a:srgbClr val="0070C0"/>
                </a:solidFill>
              </a:rPr>
              <a:t>на землю опускал… </a:t>
            </a:r>
            <a:br>
              <a:rPr lang="ru-RU" b="1" i="1" dirty="0">
                <a:solidFill>
                  <a:srgbClr val="0070C0"/>
                </a:solidFill>
              </a:rPr>
            </a:br>
            <a:r>
              <a:rPr lang="ru-RU" b="1" i="1" dirty="0">
                <a:solidFill>
                  <a:srgbClr val="00B0F0"/>
                </a:solidFill>
              </a:rPr>
              <a:t>(Поднимать снежинки вверх и опускать вниз</a:t>
            </a:r>
            <a:r>
              <a:rPr lang="ru-RU" b="1" i="1" dirty="0" smtClean="0">
                <a:solidFill>
                  <a:srgbClr val="00B0F0"/>
                </a:solidFill>
              </a:rPr>
              <a:t>.)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0070C0"/>
                </a:solidFill>
              </a:rPr>
              <a:t>Дети </a:t>
            </a:r>
            <a:r>
              <a:rPr lang="ru-RU" b="1" i="1" dirty="0">
                <a:solidFill>
                  <a:srgbClr val="0070C0"/>
                </a:solidFill>
              </a:rPr>
              <a:t>сморят вверх и вниз. </a:t>
            </a:r>
            <a:br>
              <a:rPr lang="ru-RU" b="1" i="1" dirty="0">
                <a:solidFill>
                  <a:srgbClr val="0070C0"/>
                </a:solidFill>
              </a:rPr>
            </a:br>
            <a:r>
              <a:rPr lang="ru-RU" b="1" i="1" dirty="0" smtClean="0">
                <a:solidFill>
                  <a:srgbClr val="0070C0"/>
                </a:solidFill>
              </a:rPr>
              <a:t>   Все</a:t>
            </a:r>
            <a:r>
              <a:rPr lang="ru-RU" b="1" i="1" dirty="0">
                <a:solidFill>
                  <a:srgbClr val="0070C0"/>
                </a:solidFill>
              </a:rPr>
              <a:t>! На землю улеглись. </a:t>
            </a:r>
            <a:br>
              <a:rPr lang="ru-RU" b="1" i="1" dirty="0">
                <a:solidFill>
                  <a:srgbClr val="0070C0"/>
                </a:solidFill>
              </a:rPr>
            </a:br>
            <a:r>
              <a:rPr lang="ru-RU" b="1" i="1" dirty="0">
                <a:solidFill>
                  <a:srgbClr val="00B0F0"/>
                </a:solidFill>
              </a:rPr>
              <a:t>(Покружиться и присесть, опустив снежинку на пол</a:t>
            </a:r>
            <a:r>
              <a:rPr lang="ru-RU" b="1" i="1" dirty="0" smtClean="0">
                <a:solidFill>
                  <a:srgbClr val="00B0F0"/>
                </a:solidFill>
              </a:rPr>
              <a:t>.)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0070C0"/>
                </a:solidFill>
              </a:rPr>
              <a:t>Глазки </a:t>
            </a:r>
            <a:r>
              <a:rPr lang="ru-RU" b="1" i="1" dirty="0">
                <a:solidFill>
                  <a:srgbClr val="0070C0"/>
                </a:solidFill>
              </a:rPr>
              <a:t>закрываем, </a:t>
            </a:r>
            <a:br>
              <a:rPr lang="ru-RU" b="1" i="1" dirty="0">
                <a:solidFill>
                  <a:srgbClr val="0070C0"/>
                </a:solidFill>
              </a:rPr>
            </a:br>
            <a:r>
              <a:rPr lang="ru-RU" b="1" i="1" dirty="0">
                <a:solidFill>
                  <a:srgbClr val="00B0F0"/>
                </a:solidFill>
              </a:rPr>
              <a:t>(Закрыть ладошками глаза</a:t>
            </a:r>
            <a:r>
              <a:rPr lang="ru-RU" b="1" i="1" dirty="0" smtClean="0">
                <a:solidFill>
                  <a:srgbClr val="00B0F0"/>
                </a:solidFill>
              </a:rPr>
              <a:t>.)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0070C0"/>
                </a:solidFill>
              </a:rPr>
              <a:t>Глазки </a:t>
            </a:r>
            <a:r>
              <a:rPr lang="ru-RU" b="1" i="1" dirty="0">
                <a:solidFill>
                  <a:srgbClr val="0070C0"/>
                </a:solidFill>
              </a:rPr>
              <a:t>отдыхают. </a:t>
            </a:r>
            <a:br>
              <a:rPr lang="ru-RU" b="1" i="1" dirty="0">
                <a:solidFill>
                  <a:srgbClr val="0070C0"/>
                </a:solidFill>
              </a:rPr>
            </a:br>
            <a:r>
              <a:rPr lang="ru-RU" b="1" i="1" dirty="0">
                <a:solidFill>
                  <a:srgbClr val="00B0F0"/>
                </a:solidFill>
              </a:rPr>
              <a:t>(Дети складывают снежинки и садятся на стулья.)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571480"/>
            <a:ext cx="828680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rgbClr val="0070C0"/>
                </a:solidFill>
                <a:effectLst/>
              </a:rPr>
              <a:t>Самые забавные </a:t>
            </a:r>
          </a:p>
          <a:p>
            <a:pPr algn="ctr"/>
            <a:r>
              <a:rPr lang="ru-RU" sz="5400" b="1" cap="none" spc="0" dirty="0" smtClean="0">
                <a:ln/>
                <a:solidFill>
                  <a:srgbClr val="0070C0"/>
                </a:solidFill>
                <a:effectLst/>
              </a:rPr>
              <a:t>снеговики!</a:t>
            </a:r>
            <a:endParaRPr lang="ru-RU" sz="5400" b="1" cap="none" spc="0" dirty="0">
              <a:ln/>
              <a:solidFill>
                <a:srgbClr val="0070C0"/>
              </a:solidFill>
              <a:effectLst/>
            </a:endParaRPr>
          </a:p>
        </p:txBody>
      </p:sp>
      <p:pic>
        <p:nvPicPr>
          <p:cNvPr id="147464" name="Picture 8" descr="http://s006.radikal.ru/i213/1101/7d/5286c612d3d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285992"/>
            <a:ext cx="4429156" cy="4095752"/>
          </a:xfrm>
          <a:prstGeom prst="rect">
            <a:avLst/>
          </a:prstGeom>
          <a:noFill/>
        </p:spPr>
      </p:pic>
      <p:pic>
        <p:nvPicPr>
          <p:cNvPr id="8" name="Picture 2" descr="http://t0.gstatic.com/images?q=tbn:ANd9GcSx5AEJPReZPu2E3mqHL6H0xj7ECxMWYmDdgkAxVJWiG7BqTIh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31476">
            <a:off x="413799" y="2108136"/>
            <a:ext cx="1321769" cy="1524146"/>
          </a:xfrm>
          <a:prstGeom prst="rect">
            <a:avLst/>
          </a:prstGeom>
          <a:noFill/>
        </p:spPr>
      </p:pic>
      <p:pic>
        <p:nvPicPr>
          <p:cNvPr id="9" name="Picture 2" descr="http://t0.gstatic.com/images?q=tbn:ANd9GcSx5AEJPReZPu2E3mqHL6H0xj7ECxMWYmDdgkAxVJWiG7BqTIh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04695">
            <a:off x="7130799" y="1589830"/>
            <a:ext cx="1579842" cy="1821732"/>
          </a:xfrm>
          <a:prstGeom prst="rect">
            <a:avLst/>
          </a:prstGeom>
          <a:noFill/>
        </p:spPr>
      </p:pic>
      <p:pic>
        <p:nvPicPr>
          <p:cNvPr id="10" name="Picture 2" descr="http://t0.gstatic.com/images?q=tbn:ANd9GcSx5AEJPReZPu2E3mqHL6H0xj7ECxMWYmDdgkAxVJWiG7BqTIh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338971">
            <a:off x="6427915" y="3557894"/>
            <a:ext cx="814922" cy="939695"/>
          </a:xfrm>
          <a:prstGeom prst="rect">
            <a:avLst/>
          </a:prstGeom>
          <a:noFill/>
        </p:spPr>
      </p:pic>
      <p:pic>
        <p:nvPicPr>
          <p:cNvPr id="11" name="Picture 2" descr="http://t0.gstatic.com/images?q=tbn:ANd9GcSx5AEJPReZPu2E3mqHL6H0xj7ECxMWYmDdgkAxVJWiG7BqTIh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40910">
            <a:off x="7437247" y="4566477"/>
            <a:ext cx="1358023" cy="1565951"/>
          </a:xfrm>
          <a:prstGeom prst="rect">
            <a:avLst/>
          </a:prstGeom>
          <a:noFill/>
        </p:spPr>
      </p:pic>
      <p:pic>
        <p:nvPicPr>
          <p:cNvPr id="12" name="Picture 2" descr="http://t0.gstatic.com/images?q=tbn:ANd9GcSx5AEJPReZPu2E3mqHL6H0xj7ECxMWYmDdgkAxVJWiG7BqTIh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303183">
            <a:off x="729917" y="4514959"/>
            <a:ext cx="1223308" cy="13973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47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47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6" name="Picture 2" descr="зимние игры на свежем воздух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4429124" cy="3286123"/>
          </a:xfrm>
          <a:prstGeom prst="rect">
            <a:avLst/>
          </a:prstGeom>
          <a:noFill/>
        </p:spPr>
      </p:pic>
      <p:pic>
        <p:nvPicPr>
          <p:cNvPr id="149508" name="Picture 4" descr="зимние игры на свежем воздух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0"/>
            <a:ext cx="4714876" cy="3286124"/>
          </a:xfrm>
          <a:prstGeom prst="rect">
            <a:avLst/>
          </a:prstGeom>
          <a:noFill/>
        </p:spPr>
      </p:pic>
      <p:pic>
        <p:nvPicPr>
          <p:cNvPr id="149510" name="Picture 6" descr="зимние игры на свежем воздух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3286124"/>
            <a:ext cx="4714876" cy="3571876"/>
          </a:xfrm>
          <a:prstGeom prst="rect">
            <a:avLst/>
          </a:prstGeom>
          <a:noFill/>
        </p:spPr>
      </p:pic>
      <p:pic>
        <p:nvPicPr>
          <p:cNvPr id="149512" name="Picture 8" descr="http://t3.gstatic.com/images?q=tbn:ANd9GcSpE8kfWeOMQ8LKYJEw_0ry7PHl8zypa3eEc6JgxN1nX1FEq6V8t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286124"/>
            <a:ext cx="4429124" cy="3571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9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9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9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95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95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95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95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95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95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95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95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9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9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9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95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95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95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95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95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95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95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95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0" name="Picture 2" descr="зимние забавы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4357686" cy="6858000"/>
          </a:xfrm>
          <a:prstGeom prst="rect">
            <a:avLst/>
          </a:prstGeom>
          <a:noFill/>
        </p:spPr>
      </p:pic>
      <p:pic>
        <p:nvPicPr>
          <p:cNvPr id="150532" name="Picture 4" descr="зимние забавы для дете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0"/>
            <a:ext cx="478631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0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0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505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50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50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4" name="Picture 2" descr="http://iemcko.narod.ru/images/220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9144000" cy="592933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0"/>
            <a:ext cx="77867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rgbClr val="0070C0"/>
                </a:solidFill>
                <a:effectLst/>
              </a:rPr>
              <a:t>  К а к – т о    </a:t>
            </a:r>
            <a:r>
              <a:rPr lang="ru-RU" sz="5400" b="1" cap="none" spc="0" dirty="0" err="1" smtClean="0">
                <a:ln/>
                <a:solidFill>
                  <a:srgbClr val="0070C0"/>
                </a:solidFill>
                <a:effectLst/>
              </a:rPr>
              <a:t>р</a:t>
            </a:r>
            <a:r>
              <a:rPr lang="ru-RU" sz="5400" b="1" cap="none" spc="0" dirty="0" smtClean="0">
                <a:ln/>
                <a:solidFill>
                  <a:srgbClr val="0070C0"/>
                </a:solidFill>
                <a:effectLst/>
              </a:rPr>
              <a:t> а </a:t>
            </a:r>
            <a:r>
              <a:rPr lang="ru-RU" sz="5400" b="1" cap="none" spc="0" dirty="0" err="1" smtClean="0">
                <a:ln/>
                <a:solidFill>
                  <a:srgbClr val="0070C0"/>
                </a:solidFill>
                <a:effectLst/>
              </a:rPr>
              <a:t>з</a:t>
            </a:r>
            <a:r>
              <a:rPr lang="ru-RU" sz="5400" b="1" cap="none" spc="0" dirty="0" smtClean="0">
                <a:ln/>
                <a:solidFill>
                  <a:srgbClr val="0070C0"/>
                </a:solidFill>
                <a:effectLst/>
              </a:rPr>
              <a:t> . . .</a:t>
            </a:r>
            <a:endParaRPr lang="ru-RU" sz="5400" b="1" cap="none" spc="0" dirty="0">
              <a:ln/>
              <a:solidFill>
                <a:srgbClr val="0070C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1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72194" y="500042"/>
            <a:ext cx="581601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solidFill>
                  <a:srgbClr val="00B0F0"/>
                </a:solidFill>
              </a:rPr>
              <a:t>ПАНТОМИМА</a:t>
            </a:r>
            <a:r>
              <a:rPr lang="ru-RU" sz="5400" b="1" dirty="0">
                <a:solidFill>
                  <a:srgbClr val="00B0F0"/>
                </a:solidFill>
              </a:rPr>
              <a:t>.</a:t>
            </a:r>
          </a:p>
          <a:p>
            <a:pPr algn="ctr"/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571612"/>
            <a:ext cx="9001156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70C0"/>
                </a:solidFill>
              </a:rPr>
              <a:t> Ты </a:t>
            </a:r>
            <a:r>
              <a:rPr lang="ru-RU" sz="2000" b="1" dirty="0">
                <a:solidFill>
                  <a:srgbClr val="0070C0"/>
                </a:solidFill>
              </a:rPr>
              <a:t>едешь на </a:t>
            </a:r>
            <a:r>
              <a:rPr lang="ru-RU" sz="2000" b="1" dirty="0" smtClean="0">
                <a:solidFill>
                  <a:srgbClr val="0070C0"/>
                </a:solidFill>
              </a:rPr>
              <a:t>лыжах.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70C0"/>
                </a:solidFill>
              </a:rPr>
              <a:t> Ты </a:t>
            </a:r>
            <a:r>
              <a:rPr lang="ru-RU" sz="2000" b="1" dirty="0">
                <a:solidFill>
                  <a:srgbClr val="0070C0"/>
                </a:solidFill>
              </a:rPr>
              <a:t>сбиваешь сосульки с </a:t>
            </a:r>
            <a:r>
              <a:rPr lang="ru-RU" sz="2000" b="1" dirty="0" smtClean="0">
                <a:solidFill>
                  <a:srgbClr val="0070C0"/>
                </a:solidFill>
              </a:rPr>
              <a:t>крыши.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</a:rPr>
              <a:t>Ты </a:t>
            </a:r>
            <a:r>
              <a:rPr lang="ru-RU" sz="2000" b="1" dirty="0">
                <a:solidFill>
                  <a:srgbClr val="0070C0"/>
                </a:solidFill>
              </a:rPr>
              <a:t>лопатой расчищаешь дорожку от </a:t>
            </a:r>
            <a:r>
              <a:rPr lang="ru-RU" sz="2000" b="1" dirty="0" smtClean="0">
                <a:solidFill>
                  <a:srgbClr val="0070C0"/>
                </a:solidFill>
              </a:rPr>
              <a:t>снега.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0070C0"/>
                </a:solidFill>
              </a:rPr>
              <a:t> Ты лепишь снеговика.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</a:rPr>
              <a:t>Ты катишь большой снежный ком.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</a:rPr>
              <a:t>Ты </a:t>
            </a:r>
            <a:r>
              <a:rPr lang="ru-RU" sz="2000" b="1" dirty="0">
                <a:solidFill>
                  <a:srgbClr val="0070C0"/>
                </a:solidFill>
              </a:rPr>
              <a:t>водишь хоровод вокруг </a:t>
            </a:r>
            <a:r>
              <a:rPr lang="ru-RU" sz="2000" b="1" dirty="0" smtClean="0">
                <a:solidFill>
                  <a:srgbClr val="0070C0"/>
                </a:solidFill>
              </a:rPr>
              <a:t>елки.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</a:rPr>
              <a:t>Ты катаешься на коньках.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</a:rPr>
              <a:t>Ты </a:t>
            </a:r>
            <a:r>
              <a:rPr lang="ru-RU" sz="2000" b="1" dirty="0">
                <a:solidFill>
                  <a:srgbClr val="0070C0"/>
                </a:solidFill>
              </a:rPr>
              <a:t>очищаешь от налипшего снега </a:t>
            </a:r>
            <a:r>
              <a:rPr lang="ru-RU" sz="2000" b="1" dirty="0" smtClean="0">
                <a:solidFill>
                  <a:srgbClr val="0070C0"/>
                </a:solidFill>
              </a:rPr>
              <a:t>обувь.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</a:rPr>
              <a:t>Ты </a:t>
            </a:r>
            <a:r>
              <a:rPr lang="ru-RU" sz="2000" b="1" dirty="0">
                <a:solidFill>
                  <a:srgbClr val="0070C0"/>
                </a:solidFill>
              </a:rPr>
              <a:t>поймал снежинку и любуешься </a:t>
            </a:r>
            <a:r>
              <a:rPr lang="ru-RU" sz="2000" b="1" dirty="0" smtClean="0">
                <a:solidFill>
                  <a:srgbClr val="0070C0"/>
                </a:solidFill>
              </a:rPr>
              <a:t>ею.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</a:rPr>
              <a:t>Ты наряжаешь </a:t>
            </a:r>
            <a:r>
              <a:rPr lang="ru-RU" sz="2000" b="1" dirty="0">
                <a:solidFill>
                  <a:srgbClr val="0070C0"/>
                </a:solidFill>
              </a:rPr>
              <a:t>игрушками новогоднюю </a:t>
            </a:r>
            <a:r>
              <a:rPr lang="ru-RU" sz="2000" b="1" dirty="0" smtClean="0">
                <a:solidFill>
                  <a:srgbClr val="0070C0"/>
                </a:solidFill>
              </a:rPr>
              <a:t>ёлочку.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</a:rPr>
              <a:t>Ты греешь замёрзшие на морозе </a:t>
            </a:r>
            <a:r>
              <a:rPr lang="ru-RU" sz="2000" b="1" smtClean="0">
                <a:solidFill>
                  <a:srgbClr val="0070C0"/>
                </a:solidFill>
              </a:rPr>
              <a:t>руки</a:t>
            </a:r>
            <a:r>
              <a:rPr lang="ru-RU" sz="2000" b="1" smtClean="0">
                <a:solidFill>
                  <a:srgbClr val="0070C0"/>
                </a:solidFill>
              </a:rPr>
              <a:t>.</a:t>
            </a:r>
            <a:endParaRPr lang="ru-RU" sz="2000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</a:rPr>
              <a:t>Ты кормишь птиц в кормушке.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</a:rPr>
              <a:t>Ты играешь с друзьями в снежки.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</a:rPr>
              <a:t>Ты </a:t>
            </a:r>
            <a:r>
              <a:rPr lang="ru-RU" sz="2000" b="1" dirty="0" smtClean="0">
                <a:solidFill>
                  <a:srgbClr val="0070C0"/>
                </a:solidFill>
              </a:rPr>
              <a:t>греешь замёрзшие на морозе ноги.</a:t>
            </a:r>
          </a:p>
          <a:p>
            <a:endParaRPr lang="ru-RU" b="1" dirty="0" smtClean="0"/>
          </a:p>
          <a:p>
            <a:pPr>
              <a:buFont typeface="Wingdings" pitchFamily="2" charset="2"/>
              <a:buChar char="v"/>
            </a:pPr>
            <a:endParaRPr lang="ru-RU" b="1" dirty="0" smtClean="0"/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  <p:pic>
        <p:nvPicPr>
          <p:cNvPr id="5" name="Picture 2" descr="http://t0.gstatic.com/images?q=tbn:ANd9GcSx5AEJPReZPu2E3mqHL6H0xj7ECxMWYmDdgkAxVJWiG7BqTIh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86710" y="428604"/>
            <a:ext cx="1000132" cy="937934"/>
          </a:xfrm>
          <a:prstGeom prst="rect">
            <a:avLst/>
          </a:prstGeom>
          <a:noFill/>
        </p:spPr>
      </p:pic>
      <p:pic>
        <p:nvPicPr>
          <p:cNvPr id="6" name="Picture 2" descr="http://t0.gstatic.com/images?q=tbn:ANd9GcSx5AEJPReZPu2E3mqHL6H0xj7ECxMWYmDdgkAxVJWiG7BqTIh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5143512"/>
            <a:ext cx="1000132" cy="937934"/>
          </a:xfrm>
          <a:prstGeom prst="rect">
            <a:avLst/>
          </a:prstGeom>
          <a:noFill/>
        </p:spPr>
      </p:pic>
      <p:pic>
        <p:nvPicPr>
          <p:cNvPr id="7" name="Picture 2" descr="http://t0.gstatic.com/images?q=tbn:ANd9GcSx5AEJPReZPu2E3mqHL6H0xj7ECxMWYmDdgkAxVJWiG7BqTIh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2428868"/>
            <a:ext cx="1828208" cy="1714512"/>
          </a:xfrm>
          <a:prstGeom prst="rect">
            <a:avLst/>
          </a:prstGeom>
          <a:noFill/>
        </p:spPr>
      </p:pic>
      <p:pic>
        <p:nvPicPr>
          <p:cNvPr id="8" name="Picture 2" descr="http://t0.gstatic.com/images?q=tbn:ANd9GcSx5AEJPReZPu2E3mqHL6H0xj7ECxMWYmDdgkAxVJWiG7BqTIh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1000132" cy="937934"/>
          </a:xfrm>
          <a:prstGeom prst="rect">
            <a:avLst/>
          </a:prstGeom>
          <a:noFill/>
        </p:spPr>
      </p:pic>
      <p:pic>
        <p:nvPicPr>
          <p:cNvPr id="9" name="Picture 2" descr="http://t0.gstatic.com/images?q=tbn:ANd9GcSx5AEJPReZPu2E3mqHL6H0xj7ECxMWYmDdgkAxVJWiG7BqTIh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428736"/>
            <a:ext cx="761753" cy="714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0" name="Picture 2" descr="http://alfor.ru/uploads/posts/2010-12/1293593562_deti_zim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6781"/>
            <a:ext cx="9144000" cy="684121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21259082">
            <a:off x="3003671" y="432610"/>
            <a:ext cx="5869217" cy="3477875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ru-RU" sz="2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нам забав зимою,</a:t>
            </a:r>
            <a:br>
              <a:rPr lang="ru-RU" sz="2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Санки я возьму с собою.</a:t>
            </a:r>
            <a:br>
              <a:rPr lang="ru-RU" sz="2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 ребятами с горы,</a:t>
            </a:r>
            <a:br>
              <a:rPr lang="ru-RU" sz="2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Покататься любим мы.</a:t>
            </a:r>
            <a:br>
              <a:rPr lang="ru-RU" sz="2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Лыжи, санки и коньки,</a:t>
            </a:r>
            <a:br>
              <a:rPr lang="ru-RU" sz="2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снежки, снеговики.</a:t>
            </a:r>
            <a:br>
              <a:rPr lang="ru-RU" sz="2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в сугробе возле сквера</a:t>
            </a:r>
            <a:br>
              <a:rPr lang="ru-RU" sz="2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Получился дом-пещера.</a:t>
            </a:r>
            <a:br>
              <a:rPr lang="ru-RU" sz="2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Покраснели щёки, нос,</a:t>
            </a:r>
            <a:br>
              <a:rPr lang="ru-RU" sz="2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 не страшен мне мороз.</a:t>
            </a:r>
            <a:endParaRPr lang="ru-RU" sz="22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8" descr="http://t0.gstatic.com/images?q=tbn:ANd9GcSx5AEJPReZPu2E3mqHL6H0xj7ECxMWYmDdgkAxVJWiG7BqTIh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18835">
            <a:off x="5429256" y="4000505"/>
            <a:ext cx="714381" cy="785818"/>
          </a:xfrm>
          <a:prstGeom prst="rect">
            <a:avLst/>
          </a:prstGeom>
          <a:noFill/>
        </p:spPr>
      </p:pic>
      <p:pic>
        <p:nvPicPr>
          <p:cNvPr id="5" name="Picture 8" descr="http://t0.gstatic.com/images?q=tbn:ANd9GcSx5AEJPReZPu2E3mqHL6H0xj7ECxMWYmDdgkAxVJWiG7BqTIh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53999">
            <a:off x="6978417" y="3812493"/>
            <a:ext cx="596022" cy="596021"/>
          </a:xfrm>
          <a:prstGeom prst="rect">
            <a:avLst/>
          </a:prstGeom>
          <a:noFill/>
        </p:spPr>
      </p:pic>
      <p:pic>
        <p:nvPicPr>
          <p:cNvPr id="6" name="Picture 8" descr="http://t0.gstatic.com/images?q=tbn:ANd9GcSx5AEJPReZPu2E3mqHL6H0xj7ECxMWYmDdgkAxVJWiG7BqTIh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31543">
            <a:off x="6100386" y="4603189"/>
            <a:ext cx="1021925" cy="10675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85786" y="928670"/>
            <a:ext cx="7215238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>
              <a:latin typeface="Arial Black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>
                <a:latin typeface="Arial Black" pitchFamily="34" charset="0"/>
              </a:rPr>
              <a:t> </a:t>
            </a:r>
            <a:r>
              <a:rPr lang="ru-RU" sz="2800" dirty="0" smtClean="0">
                <a:latin typeface="Arial Black" pitchFamily="34" charset="0"/>
              </a:rPr>
              <a:t>  </a:t>
            </a:r>
            <a:r>
              <a:rPr kumimoji="0" lang="ru-RU" sz="30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</a:rPr>
              <a:t>Нынче праздник на дворе</a:t>
            </a:r>
            <a:br>
              <a:rPr kumimoji="0" lang="ru-RU" sz="30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</a:rPr>
            </a:br>
            <a:r>
              <a:rPr kumimoji="0" lang="ru-RU" sz="30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</a:rPr>
              <a:t>   Вот так радость детворе!</a:t>
            </a:r>
            <a:br>
              <a:rPr kumimoji="0" lang="ru-RU" sz="30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</a:rPr>
            </a:br>
            <a:r>
              <a:rPr kumimoji="0" lang="ru-RU" sz="30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</a:rPr>
              <a:t>   Повод есть повеселиться,</a:t>
            </a:r>
            <a:br>
              <a:rPr kumimoji="0" lang="ru-RU" sz="30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</a:rPr>
            </a:br>
            <a:r>
              <a:rPr kumimoji="0" lang="ru-RU" sz="30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</a:rPr>
              <a:t>   Пошалить и порезвиться.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</a:rPr>
              <a:t>   Песни, пляски, смех, колядки,</a:t>
            </a:r>
            <a:br>
              <a:rPr kumimoji="0" lang="ru-RU" sz="30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</a:rPr>
            </a:br>
            <a:r>
              <a:rPr kumimoji="0" lang="ru-RU" sz="30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</a:rPr>
              <a:t>   Всюду празднует народ,</a:t>
            </a:r>
            <a:br>
              <a:rPr kumimoji="0" lang="ru-RU" sz="30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</a:rPr>
            </a:br>
            <a:r>
              <a:rPr kumimoji="0" lang="ru-RU" sz="30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</a:rPr>
              <a:t>   Ну а мы сегодня с вами</a:t>
            </a:r>
            <a:br>
              <a:rPr kumimoji="0" lang="ru-RU" sz="30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</a:rPr>
            </a:br>
            <a:r>
              <a:rPr kumimoji="0" lang="ru-RU" sz="30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</a:rPr>
              <a:t>   Поиграем без забот!</a:t>
            </a:r>
          </a:p>
        </p:txBody>
      </p:sp>
      <p:pic>
        <p:nvPicPr>
          <p:cNvPr id="3" name="Picture 2" descr="http://t0.gstatic.com/images?q=tbn:ANd9GcSx5AEJPReZPu2E3mqHL6H0xj7ECxMWYmDdgkAxVJWiG7BqTIh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642918"/>
            <a:ext cx="1137892" cy="1067127"/>
          </a:xfrm>
          <a:prstGeom prst="rect">
            <a:avLst/>
          </a:prstGeom>
          <a:noFill/>
        </p:spPr>
      </p:pic>
      <p:pic>
        <p:nvPicPr>
          <p:cNvPr id="4" name="Picture 2" descr="http://t0.gstatic.com/images?q=tbn:ANd9GcSx5AEJPReZPu2E3mqHL6H0xj7ECxMWYmDdgkAxVJWiG7BqTIh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3857628"/>
            <a:ext cx="2214578" cy="2293670"/>
          </a:xfrm>
          <a:prstGeom prst="rect">
            <a:avLst/>
          </a:prstGeom>
          <a:noFill/>
        </p:spPr>
      </p:pic>
      <p:pic>
        <p:nvPicPr>
          <p:cNvPr id="5" name="Picture 2" descr="http://t0.gstatic.com/images?q=tbn:ANd9GcSx5AEJPReZPu2E3mqHL6H0xj7ECxMWYmDdgkAxVJWiG7BqTIh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19719"/>
            <a:ext cx="785818" cy="73694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http://t3.gstatic.com/images?q=tbn:ANd9GcSFb_w8CCrPIlKfDlmzUvZy3U6Gv9kV03mxdFrwDPysl8YY746yQ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5272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44" y="714356"/>
            <a:ext cx="800105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Ребята</a:t>
            </a:r>
            <a:r>
              <a:rPr lang="ru-RU" sz="3200" dirty="0">
                <a:solidFill>
                  <a:schemeClr val="bg1"/>
                </a:solidFill>
              </a:rPr>
              <a:t>, я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>
                <a:solidFill>
                  <a:schemeClr val="bg1"/>
                </a:solidFill>
              </a:rPr>
              <a:t>не зря </a:t>
            </a:r>
            <a:r>
              <a:rPr lang="ru-RU" sz="3200" dirty="0" smtClean="0">
                <a:solidFill>
                  <a:schemeClr val="bg1"/>
                </a:solidFill>
              </a:rPr>
              <a:t>решила </a:t>
            </a:r>
            <a:r>
              <a:rPr lang="ru-RU" sz="3200" dirty="0">
                <a:solidFill>
                  <a:schemeClr val="bg1"/>
                </a:solidFill>
              </a:rPr>
              <a:t>начать </a:t>
            </a:r>
            <a:r>
              <a:rPr lang="ru-RU" sz="3200" dirty="0" smtClean="0">
                <a:solidFill>
                  <a:schemeClr val="bg1"/>
                </a:solidFill>
              </a:rPr>
              <a:t>наше занятие с такого стихотворения, ведь на дворе такое замечательное время года, как зима! 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Совсем скоро наступит самый весёлый праздник – Новый год! 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И </a:t>
            </a:r>
            <a:r>
              <a:rPr lang="ru-RU" sz="3200" dirty="0">
                <a:solidFill>
                  <a:schemeClr val="bg1"/>
                </a:solidFill>
              </a:rPr>
              <a:t>сегодня мы с вами отправимся в игровой мир, </a:t>
            </a:r>
            <a:endParaRPr lang="ru-RU" sz="3200" dirty="0" smtClean="0">
              <a:solidFill>
                <a:schemeClr val="bg1"/>
              </a:solidFill>
            </a:endParaRPr>
          </a:p>
          <a:p>
            <a:r>
              <a:rPr lang="ru-RU" sz="3200" dirty="0" smtClean="0">
                <a:solidFill>
                  <a:schemeClr val="bg1"/>
                </a:solidFill>
              </a:rPr>
              <a:t>мир </a:t>
            </a:r>
            <a:r>
              <a:rPr lang="ru-RU" sz="3200" dirty="0">
                <a:solidFill>
                  <a:schemeClr val="bg1"/>
                </a:solidFill>
              </a:rPr>
              <a:t>веселый </a:t>
            </a:r>
            <a:r>
              <a:rPr lang="ru-RU" sz="3200" dirty="0" smtClean="0">
                <a:solidFill>
                  <a:schemeClr val="bg1"/>
                </a:solidFill>
              </a:rPr>
              <a:t>и увлекательный… </a:t>
            </a: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r>
              <a:rPr lang="ru-RU" sz="3200" dirty="0" smtClean="0">
                <a:solidFill>
                  <a:schemeClr val="bg1"/>
                </a:solidFill>
              </a:rPr>
              <a:t>Итак</a:t>
            </a:r>
            <a:r>
              <a:rPr lang="ru-RU" sz="3200" dirty="0">
                <a:solidFill>
                  <a:schemeClr val="bg1"/>
                </a:solidFill>
              </a:rPr>
              <a:t>, “Зимние забавы”.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Зимние забавы. Художница Любовь Новосёлова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7715304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Зимние забавы. Художница Любовь Новосёлова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0"/>
            <a:ext cx="7572428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Зимние забавы. Художница Любовь Новосёлова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0"/>
            <a:ext cx="7429552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0" name="Picture 2" descr="Зимние забавы. Художница Любовь Новосёлова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0"/>
            <a:ext cx="764386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Picture 2" descr="Зимние забавы. Художница Любовь Новосёлова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0"/>
            <a:ext cx="7429552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098" name="Picture 2" descr="Зимние забавы. Художница Любовь Новосёлова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0"/>
            <a:ext cx="7358114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149</TotalTime>
  <Words>216</Words>
  <Application>Microsoft Office PowerPoint</Application>
  <PresentationFormat>Экран (4:3)</PresentationFormat>
  <Paragraphs>45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20</cp:revision>
  <dcterms:created xsi:type="dcterms:W3CDTF">2011-12-22T13:42:55Z</dcterms:created>
  <dcterms:modified xsi:type="dcterms:W3CDTF">2012-02-01T21:34:45Z</dcterms:modified>
</cp:coreProperties>
</file>