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57" r:id="rId11"/>
    <p:sldId id="258" r:id="rId12"/>
    <p:sldId id="259" r:id="rId13"/>
    <p:sldId id="260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3" autoAdjust="0"/>
    <p:restoredTop sz="94631" autoAdjust="0"/>
  </p:normalViewPr>
  <p:slideViewPr>
    <p:cSldViewPr>
      <p:cViewPr varScale="1">
        <p:scale>
          <a:sx n="79" d="100"/>
          <a:sy n="79" d="100"/>
        </p:scale>
        <p:origin x="-240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A4C009B-12F2-4C98-8402-B9966B5FA92B}" type="datetimeFigureOut">
              <a:rPr lang="ru-RU" smtClean="0"/>
              <a:pPr/>
              <a:t>07.06.2015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C57B7E6D-5C58-4B0D-B432-C18484889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C009B-12F2-4C98-8402-B9966B5FA92B}" type="datetimeFigureOut">
              <a:rPr lang="ru-RU" smtClean="0"/>
              <a:pPr/>
              <a:t>07.06.2015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B7E6D-5C58-4B0D-B432-C18484889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C009B-12F2-4C98-8402-B9966B5FA92B}" type="datetimeFigureOut">
              <a:rPr lang="ru-RU" smtClean="0"/>
              <a:pPr/>
              <a:t>07.06.2015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B7E6D-5C58-4B0D-B432-C18484889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A4C009B-12F2-4C98-8402-B9966B5FA92B}" type="datetimeFigureOut">
              <a:rPr lang="ru-RU" smtClean="0"/>
              <a:pPr/>
              <a:t>07.06.2015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B7E6D-5C58-4B0D-B432-C18484889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A4C009B-12F2-4C98-8402-B9966B5FA92B}" type="datetimeFigureOut">
              <a:rPr lang="ru-RU" smtClean="0"/>
              <a:pPr/>
              <a:t>07.06.2015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C57B7E6D-5C58-4B0D-B432-C18484889A6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A4C009B-12F2-4C98-8402-B9966B5FA92B}" type="datetimeFigureOut">
              <a:rPr lang="ru-RU" smtClean="0"/>
              <a:pPr/>
              <a:t>07.06.2015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57B7E6D-5C58-4B0D-B432-C18484889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A4C009B-12F2-4C98-8402-B9966B5FA92B}" type="datetimeFigureOut">
              <a:rPr lang="ru-RU" smtClean="0"/>
              <a:pPr/>
              <a:t>07.06.2015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C57B7E6D-5C58-4B0D-B432-C18484889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C009B-12F2-4C98-8402-B9966B5FA92B}" type="datetimeFigureOut">
              <a:rPr lang="ru-RU" smtClean="0"/>
              <a:pPr/>
              <a:t>07.06.2015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B7E6D-5C58-4B0D-B432-C18484889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A4C009B-12F2-4C98-8402-B9966B5FA92B}" type="datetimeFigureOut">
              <a:rPr lang="ru-RU" smtClean="0"/>
              <a:pPr/>
              <a:t>07.06.2015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57B7E6D-5C58-4B0D-B432-C18484889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A4C009B-12F2-4C98-8402-B9966B5FA92B}" type="datetimeFigureOut">
              <a:rPr lang="ru-RU" smtClean="0"/>
              <a:pPr/>
              <a:t>07.06.2015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C57B7E6D-5C58-4B0D-B432-C18484889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A4C009B-12F2-4C98-8402-B9966B5FA92B}" type="datetimeFigureOut">
              <a:rPr lang="ru-RU" smtClean="0"/>
              <a:pPr/>
              <a:t>07.06.2015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C57B7E6D-5C58-4B0D-B432-C18484889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A4C009B-12F2-4C98-8402-B9966B5FA92B}" type="datetimeFigureOut">
              <a:rPr lang="ru-RU" smtClean="0"/>
              <a:pPr/>
              <a:t>07.06.2015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57B7E6D-5C58-4B0D-B432-C18484889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ru.wikipedia.org/wiki/%D0%9C%D0%BE%D1%80%D0%B4%D0%B0%D0%BD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2636912"/>
            <a:ext cx="5472608" cy="302433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ЗОЛОЧЕНИЕ</a:t>
            </a:r>
          </a:p>
          <a:p>
            <a:pPr algn="ctr"/>
            <a:r>
              <a:rPr lang="ru-RU" sz="1800" dirty="0" smtClean="0"/>
              <a:t>Подготовила </a:t>
            </a:r>
            <a:r>
              <a:rPr lang="ru-RU" sz="1800" dirty="0" smtClean="0"/>
              <a:t>Учитель ИЗО и МХК</a:t>
            </a:r>
          </a:p>
          <a:p>
            <a:r>
              <a:rPr lang="ru-RU" sz="1800" dirty="0" smtClean="0"/>
              <a:t>Православной гимназии им. </a:t>
            </a:r>
            <a:r>
              <a:rPr lang="ru-RU" sz="1800" dirty="0" smtClean="0"/>
              <a:t>Преподобного</a:t>
            </a:r>
          </a:p>
          <a:p>
            <a:r>
              <a:rPr lang="ru-RU" sz="1800" dirty="0" smtClean="0"/>
              <a:t>Серафима </a:t>
            </a:r>
            <a:r>
              <a:rPr lang="ru-RU" sz="1800" dirty="0" err="1" smtClean="0"/>
              <a:t>Саровского</a:t>
            </a:r>
            <a:r>
              <a:rPr lang="ru-RU" sz="1800" dirty="0" smtClean="0"/>
              <a:t> г. Вязники</a:t>
            </a:r>
          </a:p>
          <a:p>
            <a:r>
              <a:rPr lang="ru-RU" sz="1800" dirty="0" smtClean="0"/>
              <a:t>Шабанова Наталья Владимировна</a:t>
            </a:r>
          </a:p>
          <a:p>
            <a:endParaRPr lang="ru-RU" sz="19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понадобится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84168" y="404664"/>
            <a:ext cx="2684984" cy="6192688"/>
          </a:xfrm>
        </p:spPr>
        <p:txBody>
          <a:bodyPr>
            <a:normAutofit/>
          </a:bodyPr>
          <a:lstStyle/>
          <a:p>
            <a:r>
              <a:rPr lang="ru-RU" dirty="0" smtClean="0"/>
              <a:t>Поталь</a:t>
            </a:r>
          </a:p>
          <a:p>
            <a:r>
              <a:rPr lang="ru-RU" dirty="0" smtClean="0"/>
              <a:t>Газета</a:t>
            </a:r>
          </a:p>
          <a:p>
            <a:r>
              <a:rPr lang="ru-RU" dirty="0" smtClean="0"/>
              <a:t>Кисточка</a:t>
            </a:r>
          </a:p>
          <a:p>
            <a:r>
              <a:rPr lang="ru-RU" dirty="0" smtClean="0"/>
              <a:t>Клей для золота</a:t>
            </a:r>
          </a:p>
          <a:p>
            <a:r>
              <a:rPr lang="ru-RU" dirty="0" smtClean="0"/>
              <a:t>Спирт</a:t>
            </a:r>
          </a:p>
          <a:p>
            <a:r>
              <a:rPr lang="ru-RU" dirty="0" smtClean="0"/>
              <a:t>Ножницы</a:t>
            </a:r>
          </a:p>
          <a:p>
            <a:r>
              <a:rPr lang="ru-RU" dirty="0" smtClean="0"/>
              <a:t>Вода</a:t>
            </a:r>
          </a:p>
          <a:p>
            <a:endParaRPr lang="ru-RU" dirty="0"/>
          </a:p>
        </p:txBody>
      </p:sp>
      <p:pic>
        <p:nvPicPr>
          <p:cNvPr id="2050" name="Picture 2" descr="http://cs622624.vk.me/v622624145/2bd3d/sXcen7l0Ss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28800"/>
            <a:ext cx="5275769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золочения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28184" y="1882808"/>
            <a:ext cx="2458616" cy="4642536"/>
          </a:xfrm>
        </p:spPr>
        <p:txBody>
          <a:bodyPr/>
          <a:lstStyle/>
          <a:p>
            <a:r>
              <a:rPr lang="ru-RU" dirty="0" smtClean="0"/>
              <a:t>Наносим рисунок</a:t>
            </a:r>
            <a:endParaRPr lang="ru-RU" dirty="0"/>
          </a:p>
        </p:txBody>
      </p:sp>
      <p:pic>
        <p:nvPicPr>
          <p:cNvPr id="1026" name="Picture 2" descr="http://cs622624.vk.me/v622624145/2bd0e/B4fDiVzQsz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916832"/>
            <a:ext cx="3456383" cy="46025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436096" y="1988840"/>
            <a:ext cx="3549080" cy="4680520"/>
          </a:xfrm>
        </p:spPr>
        <p:txBody>
          <a:bodyPr/>
          <a:lstStyle/>
          <a:p>
            <a:r>
              <a:rPr lang="ru-RU" dirty="0" smtClean="0"/>
              <a:t>Наклеиваем   детали с помощью газеты</a:t>
            </a:r>
            <a:endParaRPr lang="ru-RU" dirty="0"/>
          </a:p>
        </p:txBody>
      </p:sp>
      <p:pic>
        <p:nvPicPr>
          <p:cNvPr id="16386" name="Picture 2" descr="http://cs622624.vk.me/v622624145/2bd90/JN3vbyNgZh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616722">
            <a:off x="495831" y="2634323"/>
            <a:ext cx="3879662" cy="29124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Дорабатываем и совершенствуем</a:t>
            </a:r>
            <a:r>
              <a:rPr lang="ru-RU" dirty="0" smtClean="0">
                <a:sym typeface="Wingdings" pitchFamily="2" charset="2"/>
              </a:rPr>
              <a:t>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68344" y="1700808"/>
            <a:ext cx="1018456" cy="4754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7410" name="Picture 2" descr="http://cs622624.vk.me/v622624145/2bd54/rBo2AtaZgv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0"/>
            <a:ext cx="3240360" cy="4314863"/>
          </a:xfrm>
          <a:prstGeom prst="rect">
            <a:avLst/>
          </a:prstGeom>
          <a:noFill/>
        </p:spPr>
      </p:pic>
      <p:pic>
        <p:nvPicPr>
          <p:cNvPr id="17412" name="Picture 4" descr="http://cs622624.vk.me/v622624145/2bdd9/idnKzAX64P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556792"/>
            <a:ext cx="3190502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31534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Используемый материал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12474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Материал из </a:t>
            </a:r>
            <a:r>
              <a:rPr lang="ru-RU" dirty="0" err="1" smtClean="0"/>
              <a:t>Википедии</a:t>
            </a:r>
            <a:r>
              <a:rPr lang="ru-RU" dirty="0" smtClean="0"/>
              <a:t> — свободной энциклопедии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84482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https://ru.wikipedia.org/wiki/%CF%EE%E7%EE%EB%EE%F2%E0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060848"/>
            <a:ext cx="8229600" cy="1399032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692696"/>
            <a:ext cx="5310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/>
              <a:t>Позоло́та</a:t>
            </a:r>
            <a:r>
              <a:rPr lang="ru-RU" dirty="0" smtClean="0"/>
              <a:t> или </a:t>
            </a:r>
            <a:r>
              <a:rPr lang="ru-RU" b="1" dirty="0" err="1" smtClean="0"/>
              <a:t>золоче́ние</a:t>
            </a:r>
            <a:r>
              <a:rPr lang="ru-RU" dirty="0" smtClean="0"/>
              <a:t> — нанесение на предмет тонкого слоя золота</a:t>
            </a:r>
            <a:endParaRPr lang="ru-RU" dirty="0"/>
          </a:p>
        </p:txBody>
      </p:sp>
      <p:sp>
        <p:nvSpPr>
          <p:cNvPr id="17410" name="AutoShape 2" descr="https://im0-tub-ru.yandex.net/i?id=5150410425a5b85a3b7d6ad6fd2f1d67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https://im0-tub-ru.yandex.net/i?id=5150410425a5b85a3b7d6ad6fd2f1d67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AutoShape 6" descr="https://im0-tub-ru.yandex.net/i?id=5150410425a5b85a3b7d6ad6fd2f1d67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1700808"/>
            <a:ext cx="2232248" cy="1924352"/>
          </a:xfrm>
          <a:prstGeom prst="rect">
            <a:avLst/>
          </a:prstGeom>
        </p:spPr>
      </p:pic>
      <p:pic>
        <p:nvPicPr>
          <p:cNvPr id="7" name="Рисунок 6" descr="i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1700808"/>
            <a:ext cx="2592288" cy="1728192"/>
          </a:xfrm>
          <a:prstGeom prst="rect">
            <a:avLst/>
          </a:prstGeom>
        </p:spPr>
      </p:pic>
      <p:sp>
        <p:nvSpPr>
          <p:cNvPr id="17416" name="AutoShape 8" descr="https://im0-tub-ru.yandex.net/i?id=e08a4eec4f9ca5c827d63c2afc6e7f31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Рисунок 9" descr="i (3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19672" y="4077072"/>
            <a:ext cx="2304256" cy="1975076"/>
          </a:xfrm>
          <a:prstGeom prst="rect">
            <a:avLst/>
          </a:prstGeom>
        </p:spPr>
      </p:pic>
      <p:pic>
        <p:nvPicPr>
          <p:cNvPr id="11" name="Рисунок 10" descr="i (2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4008" y="4077072"/>
            <a:ext cx="2808312" cy="18722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764704"/>
            <a:ext cx="40879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Традиционные техники золочения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556792"/>
            <a:ext cx="266429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-</a:t>
            </a:r>
            <a:r>
              <a:rPr lang="ru-RU" b="1" dirty="0" smtClean="0"/>
              <a:t>Огневое золочение</a:t>
            </a:r>
          </a:p>
          <a:p>
            <a:endParaRPr lang="ru-RU" b="1" dirty="0" smtClean="0"/>
          </a:p>
          <a:p>
            <a:r>
              <a:rPr lang="ru-RU" b="1" dirty="0" smtClean="0"/>
              <a:t>-</a:t>
            </a:r>
            <a:r>
              <a:rPr lang="ru-RU" b="1" dirty="0" smtClean="0"/>
              <a:t>Золочение на масляной основе</a:t>
            </a:r>
          </a:p>
          <a:p>
            <a:r>
              <a:rPr lang="ru-RU" b="1" dirty="0" smtClean="0"/>
              <a:t>-</a:t>
            </a:r>
            <a:r>
              <a:rPr lang="ru-RU" b="1" dirty="0" smtClean="0"/>
              <a:t>Позолота на «</a:t>
            </a:r>
            <a:r>
              <a:rPr lang="ru-RU" b="1" dirty="0" err="1" smtClean="0"/>
              <a:t>гульфарбу</a:t>
            </a:r>
            <a:r>
              <a:rPr lang="ru-RU" b="1" dirty="0" smtClean="0"/>
              <a:t>»</a:t>
            </a:r>
          </a:p>
          <a:p>
            <a:endParaRPr lang="ru-RU" b="1" dirty="0" smtClean="0"/>
          </a:p>
          <a:p>
            <a:r>
              <a:rPr lang="ru-RU" b="1" dirty="0" smtClean="0"/>
              <a:t>-</a:t>
            </a:r>
            <a:r>
              <a:rPr lang="ru-RU" b="1" dirty="0" smtClean="0"/>
              <a:t>Золочение на глиняной </a:t>
            </a:r>
            <a:r>
              <a:rPr lang="ru-RU" b="1" dirty="0" smtClean="0"/>
              <a:t>основе</a:t>
            </a:r>
          </a:p>
          <a:p>
            <a:endParaRPr lang="ru-RU" b="1" dirty="0" smtClean="0"/>
          </a:p>
          <a:p>
            <a:r>
              <a:rPr lang="ru-RU" b="1" dirty="0" smtClean="0"/>
              <a:t>-</a:t>
            </a:r>
            <a:r>
              <a:rPr lang="ru-RU" b="1" dirty="0" smtClean="0"/>
              <a:t>Золочение с использованием средств на водной основе</a:t>
            </a:r>
          </a:p>
          <a:p>
            <a:endParaRPr lang="ru-RU" b="1" dirty="0"/>
          </a:p>
        </p:txBody>
      </p:sp>
      <p:sp>
        <p:nvSpPr>
          <p:cNvPr id="31746" name="AutoShape 2" descr="https://im1-tub-ru.yandex.net/i?id=e15ab0529ead302b132d7ff73f74155f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i (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976" y="2204864"/>
            <a:ext cx="3019772" cy="30197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836712"/>
            <a:ext cx="80648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/>
              <a:t>Огневое </a:t>
            </a:r>
            <a:r>
              <a:rPr lang="ru-RU" sz="1200" b="1" dirty="0" smtClean="0"/>
              <a:t>золочение</a:t>
            </a:r>
            <a:endParaRPr lang="ru-RU" sz="1200" b="1" dirty="0" smtClean="0"/>
          </a:p>
          <a:p>
            <a:r>
              <a:rPr lang="ru-RU" sz="1200" dirty="0" smtClean="0"/>
              <a:t>Считается наиболее древней техникой золочения. На Руси этот способ носил название </a:t>
            </a:r>
            <a:r>
              <a:rPr lang="ru-RU" sz="1200" i="1" dirty="0" smtClean="0"/>
              <a:t>жжёного злата</a:t>
            </a:r>
            <a:r>
              <a:rPr lang="ru-RU" sz="1200" dirty="0" smtClean="0"/>
              <a:t>. Широко использовалось на Руси с IX века. Способ представляет собой прокаливание растворённого в ртути </a:t>
            </a:r>
            <a:r>
              <a:rPr lang="ru-RU" sz="1200" dirty="0" err="1" smtClean="0"/>
              <a:t>высокопробногозолота</a:t>
            </a:r>
            <a:r>
              <a:rPr lang="ru-RU" sz="1200" dirty="0" smtClean="0"/>
              <a:t>(амальгамы</a:t>
            </a:r>
            <a:r>
              <a:rPr lang="ru-RU" sz="1200" dirty="0" smtClean="0"/>
              <a:t>) до полного испарения ртути.</a:t>
            </a:r>
          </a:p>
          <a:p>
            <a:r>
              <a:rPr lang="ru-RU" sz="1200" dirty="0" smtClean="0"/>
              <a:t>Эта технология была широко распространена в архитектуре, наиболее известное: позолота </a:t>
            </a:r>
            <a:r>
              <a:rPr lang="ru-RU" sz="1200" dirty="0" smtClean="0"/>
              <a:t>куполов Исаакиевского собора Санкт-Петербурга(1838—1841</a:t>
            </a:r>
            <a:r>
              <a:rPr lang="ru-RU" sz="1200" dirty="0" smtClean="0"/>
              <a:t>) и шпиль колокольни </a:t>
            </a:r>
            <a:r>
              <a:rPr lang="ru-RU" sz="1200" dirty="0" smtClean="0"/>
              <a:t>Петропавловского собора</a:t>
            </a:r>
            <a:r>
              <a:rPr lang="ru-RU" sz="1200" dirty="0" smtClean="0"/>
              <a:t> в Санкт-Петербурге был вызолочен огневым способом в 1735 и 1744 году.</a:t>
            </a:r>
          </a:p>
          <a:p>
            <a:r>
              <a:rPr lang="ru-RU" sz="1200" dirty="0" smtClean="0"/>
              <a:t>Ещё одним из направлений использования огневого золочения являлась одноимённая техника иконописи на металле. Одним из самых известных памятников этой техники являются Златые врата Рождественского собора в Суздале.</a:t>
            </a:r>
          </a:p>
          <a:p>
            <a:r>
              <a:rPr lang="ru-RU" sz="1200" dirty="0" smtClean="0"/>
              <a:t>Достоинство — высокая коррозионная стойкость. Недостаток — высокая токсичность. Так, при позолоте куполов Исаакиевского собора погибло около 60 человек от отравления парами ртути </a:t>
            </a:r>
            <a:endParaRPr lang="ru-RU" sz="1200" dirty="0"/>
          </a:p>
        </p:txBody>
      </p:sp>
      <p:pic>
        <p:nvPicPr>
          <p:cNvPr id="3" name="Рисунок 2" descr="vorot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212976"/>
            <a:ext cx="2880320" cy="2994017"/>
          </a:xfrm>
          <a:prstGeom prst="rect">
            <a:avLst/>
          </a:prstGeom>
        </p:spPr>
      </p:pic>
      <p:pic>
        <p:nvPicPr>
          <p:cNvPr id="4" name="Рисунок 3" descr="x_a9b089d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1" y="3284985"/>
            <a:ext cx="2250249" cy="3000332"/>
          </a:xfrm>
          <a:prstGeom prst="rect">
            <a:avLst/>
          </a:prstGeom>
        </p:spPr>
      </p:pic>
      <p:pic>
        <p:nvPicPr>
          <p:cNvPr id="6" name="Рисунок 5" descr="SDC13075 копия_en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00192" y="3356992"/>
            <a:ext cx="2458785" cy="3024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37981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Золочение на масляной </a:t>
            </a:r>
            <a:r>
              <a:rPr lang="ru-RU" b="1" dirty="0" smtClean="0"/>
              <a:t>основе</a:t>
            </a:r>
            <a:endParaRPr lang="ru-RU" dirty="0" smtClean="0"/>
          </a:p>
          <a:p>
            <a:endParaRPr lang="ru-RU" b="1" dirty="0" smtClean="0"/>
          </a:p>
          <a:p>
            <a:r>
              <a:rPr lang="ru-RU" dirty="0" smtClean="0"/>
              <a:t>Также </a:t>
            </a:r>
            <a:r>
              <a:rPr lang="ru-RU" b="1" dirty="0" smtClean="0"/>
              <a:t>на </a:t>
            </a:r>
            <a:r>
              <a:rPr lang="ru-RU" b="1" dirty="0" err="1" smtClean="0"/>
              <a:t>мордан</a:t>
            </a:r>
            <a:r>
              <a:rPr lang="ru-RU" b="1" dirty="0" smtClean="0"/>
              <a:t>, </a:t>
            </a:r>
            <a:r>
              <a:rPr lang="ru-RU" b="1" dirty="0" err="1" smtClean="0"/>
              <a:t>на</a:t>
            </a:r>
            <a:r>
              <a:rPr lang="ru-RU" b="1" dirty="0" smtClean="0"/>
              <a:t> </a:t>
            </a:r>
            <a:r>
              <a:rPr lang="ru-RU" b="1" dirty="0" err="1" smtClean="0"/>
              <a:t>микстьен</a:t>
            </a:r>
            <a:r>
              <a:rPr lang="ru-RU" b="1" dirty="0" smtClean="0"/>
              <a:t>, </a:t>
            </a:r>
            <a:r>
              <a:rPr lang="ru-RU" b="1" dirty="0" err="1" smtClean="0"/>
              <a:t>на</a:t>
            </a:r>
            <a:r>
              <a:rPr lang="ru-RU" b="1" dirty="0" smtClean="0"/>
              <a:t> отлип</a:t>
            </a:r>
            <a:r>
              <a:rPr lang="ru-RU" dirty="0" smtClean="0"/>
              <a:t> — применяется для </a:t>
            </a:r>
            <a:r>
              <a:rPr lang="ru-RU" dirty="0" err="1" smtClean="0"/>
              <a:t>озолочения</a:t>
            </a:r>
            <a:r>
              <a:rPr lang="ru-RU" dirty="0" smtClean="0"/>
              <a:t> металлических поверхностей (памятники, ограды, купола, свинцовых фигур),</a:t>
            </a:r>
            <a:r>
              <a:rPr lang="ru-RU" dirty="0" smtClean="0"/>
              <a:t>гипсовых и </a:t>
            </a:r>
            <a:r>
              <a:rPr lang="ru-RU" dirty="0" smtClean="0"/>
              <a:t>каменных поверхностей, а также для интерьерного золочения. Золочение на </a:t>
            </a:r>
            <a:r>
              <a:rPr lang="ru-RU" dirty="0" err="1" smtClean="0"/>
              <a:t>мордан</a:t>
            </a:r>
            <a:r>
              <a:rPr lang="ru-RU" dirty="0" smtClean="0"/>
              <a:t> получается матовым, в случае, если поверхность под нанесение позолоты подготовлена не соответствующим образом, либо с ней работает неопытный мастер.</a:t>
            </a:r>
            <a:endParaRPr lang="ru-RU" dirty="0"/>
          </a:p>
        </p:txBody>
      </p:sp>
      <p:pic>
        <p:nvPicPr>
          <p:cNvPr id="3" name="Рисунок 2" descr="31035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09883" y="260648"/>
            <a:ext cx="3491297" cy="2448272"/>
          </a:xfrm>
          <a:prstGeom prst="rect">
            <a:avLst/>
          </a:prstGeom>
        </p:spPr>
      </p:pic>
      <p:pic>
        <p:nvPicPr>
          <p:cNvPr id="4" name="Рисунок 3" descr="i (9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3212976"/>
            <a:ext cx="3312368" cy="26712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92696"/>
            <a:ext cx="4320480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Позолота на «</a:t>
            </a:r>
            <a:r>
              <a:rPr lang="ru-RU" sz="1400" b="1" dirty="0" err="1" smtClean="0"/>
              <a:t>гульфарбу</a:t>
            </a:r>
            <a:r>
              <a:rPr lang="ru-RU" sz="1400" b="1" dirty="0" smtClean="0"/>
              <a:t>»</a:t>
            </a:r>
            <a:endParaRPr lang="ru-RU" sz="1400" dirty="0" smtClean="0"/>
          </a:p>
          <a:p>
            <a:endParaRPr lang="ru-RU" sz="1400" b="1" dirty="0" smtClean="0"/>
          </a:p>
          <a:p>
            <a:r>
              <a:rPr lang="ru-RU" sz="1400" dirty="0" smtClean="0"/>
              <a:t>Применяется на всех грунтах по дереву, по полотну, стеклу и металлу. </a:t>
            </a:r>
            <a:r>
              <a:rPr lang="ru-RU" sz="1400" b="1" dirty="0" err="1" smtClean="0"/>
              <a:t>Гульфарба</a:t>
            </a:r>
            <a:r>
              <a:rPr lang="ru-RU" sz="1400" dirty="0" smtClean="0"/>
              <a:t> составляется из </a:t>
            </a:r>
            <a:r>
              <a:rPr lang="ru-RU" sz="1400" dirty="0" err="1" smtClean="0">
                <a:hlinkClick r:id="rId2" tooltip="Мордан"/>
              </a:rPr>
              <a:t>лака-мордана</a:t>
            </a:r>
            <a:r>
              <a:rPr lang="ru-RU" sz="1400" dirty="0" smtClean="0"/>
              <a:t> с примесью небольшого </a:t>
            </a:r>
            <a:r>
              <a:rPr lang="ru-RU" sz="1400" dirty="0" err="1" smtClean="0"/>
              <a:t>количестваоранжевого</a:t>
            </a:r>
            <a:r>
              <a:rPr lang="ru-RU" sz="1400" dirty="0" smtClean="0"/>
              <a:t> крона, растёртого на льняном масле. Крон к лаку примешивается как подкладка под золото, чтобы оно имело более сильный и глубокий тон. Место для позолоты тщательно подготовляется, так чтобы поверхность, на которую будет накладываться золото, была ровная и чистая. Дальше эти места прокрашиваются кистью жирным слоем </a:t>
            </a:r>
            <a:r>
              <a:rPr lang="ru-RU" sz="1400" b="1" dirty="0" err="1" smtClean="0"/>
              <a:t>гульфарбы</a:t>
            </a:r>
            <a:r>
              <a:rPr lang="ru-RU" sz="1400" dirty="0" smtClean="0"/>
              <a:t> и затем просушиваются. Надо довести просушку </a:t>
            </a:r>
            <a:r>
              <a:rPr lang="ru-RU" sz="1400" dirty="0" err="1" smtClean="0"/>
              <a:t>гульфарбы</a:t>
            </a:r>
            <a:r>
              <a:rPr lang="ru-RU" sz="1400" dirty="0" smtClean="0"/>
              <a:t> до небольшого </a:t>
            </a:r>
            <a:r>
              <a:rPr lang="ru-RU" sz="1400" b="1" dirty="0" err="1" smtClean="0"/>
              <a:t>отлипа</a:t>
            </a:r>
            <a:r>
              <a:rPr lang="ru-RU" sz="1400" dirty="0" smtClean="0"/>
              <a:t>, тогда золото будет хорошо к ней приставать и будет иметь хороший блеск. Золото накладывается на </a:t>
            </a:r>
            <a:r>
              <a:rPr lang="ru-RU" sz="1400" b="1" dirty="0" err="1" smtClean="0"/>
              <a:t>гульфарбу</a:t>
            </a:r>
            <a:r>
              <a:rPr lang="ru-RU" sz="1400" dirty="0" smtClean="0"/>
              <a:t> </a:t>
            </a:r>
            <a:r>
              <a:rPr lang="ru-RU" sz="1400" dirty="0" err="1" smtClean="0"/>
              <a:t>лампемзелем</a:t>
            </a:r>
            <a:r>
              <a:rPr lang="ru-RU" sz="1400" dirty="0" smtClean="0"/>
              <a:t>, который поверх веерка слегка прижимается ватой. Полируют его не агатом, как позолоту </a:t>
            </a:r>
            <a:r>
              <a:rPr lang="ru-RU" sz="1400" b="1" dirty="0" smtClean="0"/>
              <a:t>на полимент</a:t>
            </a:r>
            <a:r>
              <a:rPr lang="ru-RU" sz="1400" dirty="0" smtClean="0"/>
              <a:t>, а слегка прижимая «</a:t>
            </a:r>
            <a:r>
              <a:rPr lang="ru-RU" sz="1400" dirty="0" err="1" smtClean="0"/>
              <a:t>притамповывая</a:t>
            </a:r>
            <a:r>
              <a:rPr lang="ru-RU" sz="1400" dirty="0" smtClean="0"/>
              <a:t>» и протирая тампоном ваты.</a:t>
            </a:r>
            <a:endParaRPr lang="ru-RU" sz="1400" dirty="0"/>
          </a:p>
        </p:txBody>
      </p:sp>
      <p:pic>
        <p:nvPicPr>
          <p:cNvPr id="3" name="Рисунок 2" descr="enge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356992"/>
            <a:ext cx="4129998" cy="2592288"/>
          </a:xfrm>
          <a:prstGeom prst="rect">
            <a:avLst/>
          </a:prstGeom>
        </p:spPr>
      </p:pic>
      <p:pic>
        <p:nvPicPr>
          <p:cNvPr id="4" name="Рисунок 3" descr="Готическая-рама-Золочение-фрагмент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7984" y="260648"/>
            <a:ext cx="4392488" cy="29443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052736"/>
            <a:ext cx="446449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Также </a:t>
            </a:r>
            <a:r>
              <a:rPr lang="ru-RU" sz="1400" b="1" dirty="0" smtClean="0"/>
              <a:t>на полимент</a:t>
            </a:r>
            <a:r>
              <a:rPr lang="ru-RU" sz="1400" dirty="0" smtClean="0"/>
              <a:t> — применяется для золочения деревянных поверхностей (иконы, рамы) и только для интерьерного золочения. Это самый трудный, длительный и дорогой вид золочения. Полимент составляют из разведённых в воде и растёртых </a:t>
            </a:r>
            <a:r>
              <a:rPr lang="ru-RU" sz="1400" dirty="0" smtClean="0"/>
              <a:t>сиен </a:t>
            </a:r>
            <a:r>
              <a:rPr lang="ru-RU" sz="1400" dirty="0" smtClean="0"/>
              <a:t>жжёной, охры и мумии. Засушенная смесь перед позолотой размачивался и разводился на томлёном яичном белке. С конца XVI в. таким составом покрывали левкас (грунт) под позолоту. В XVII в. полимент приготовляли из красной глины — болюса, мыла, воска, китового жира и яичного белка. Для того чтобы полимент имел сильный красно-коричневый тон, им прокрашивают по одному месту два-три раза. После просушки, когда полимент делается матовым, его стирают чистой суконкой, чтобы </a:t>
            </a:r>
            <a:r>
              <a:rPr lang="ru-RU" sz="1400" dirty="0" err="1" smtClean="0"/>
              <a:t>полиментная</a:t>
            </a:r>
            <a:r>
              <a:rPr lang="ru-RU" sz="1400" dirty="0" smtClean="0"/>
              <a:t> подготовка стала чистой, ровной и блестящей. Затем место, на которое будет накладываться золото, кистью смачивается сорокаградусной водкой, наполовину разбавленной водой.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39752" y="332656"/>
            <a:ext cx="37978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Золочение на глиняной основе</a:t>
            </a:r>
            <a:endParaRPr lang="ru-RU" b="1" dirty="0"/>
          </a:p>
        </p:txBody>
      </p:sp>
      <p:pic>
        <p:nvPicPr>
          <p:cNvPr id="6" name="Рисунок 5" descr="ab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1844824"/>
            <a:ext cx="2165654" cy="2880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44824"/>
            <a:ext cx="68945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Применяется для золочения деревянных, гипсовых, металлических, полиуретановых и каменных поверхностях, в основном для интерьерного золочения.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692696"/>
            <a:ext cx="7128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Золочение с использованием средств на водной основе</a:t>
            </a:r>
            <a:endParaRPr lang="ru-RU" b="1" dirty="0"/>
          </a:p>
        </p:txBody>
      </p:sp>
      <p:pic>
        <p:nvPicPr>
          <p:cNvPr id="4" name="Рисунок 3" descr="i (10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3717032"/>
            <a:ext cx="3580755" cy="2011660"/>
          </a:xfrm>
          <a:prstGeom prst="rect">
            <a:avLst/>
          </a:prstGeom>
        </p:spPr>
      </p:pic>
      <p:pic>
        <p:nvPicPr>
          <p:cNvPr id="5" name="Рисунок 4" descr="i (1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3428999"/>
            <a:ext cx="3384376" cy="22562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348880"/>
            <a:ext cx="8075240" cy="1872208"/>
          </a:xfrm>
        </p:spPr>
        <p:txBody>
          <a:bodyPr/>
          <a:lstStyle/>
          <a:p>
            <a:r>
              <a:rPr lang="ru-RU" dirty="0" smtClean="0"/>
              <a:t>МАСТЕР КЛАСС ПО ЗОЛОЧЕНИЮ ПОТАЛЬЮ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223</TotalTime>
  <Words>148</Words>
  <Application>Microsoft Office PowerPoint</Application>
  <PresentationFormat>Экран (4:3)</PresentationFormat>
  <Paragraphs>47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МАСТЕР КЛАСС ПО ЗОЛОЧЕНИЮ ПОТАЛЬЮ </vt:lpstr>
      <vt:lpstr>понадобится</vt:lpstr>
      <vt:lpstr>Этапы золочения</vt:lpstr>
      <vt:lpstr>Слайд 12</vt:lpstr>
      <vt:lpstr>Дорабатываем и совершенствуем</vt:lpstr>
      <vt:lpstr>Слайд 14</vt:lpstr>
      <vt:lpstr>СПАСИБО ЗА ВНИМАНИЕ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золочение поталью</dc:title>
  <dc:creator>Dom</dc:creator>
  <cp:lastModifiedBy>Dom</cp:lastModifiedBy>
  <cp:revision>24</cp:revision>
  <dcterms:created xsi:type="dcterms:W3CDTF">2015-04-14T17:51:37Z</dcterms:created>
  <dcterms:modified xsi:type="dcterms:W3CDTF">2015-06-07T14:18:12Z</dcterms:modified>
</cp:coreProperties>
</file>