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60" r:id="rId5"/>
    <p:sldId id="264" r:id="rId6"/>
    <p:sldId id="261" r:id="rId7"/>
    <p:sldId id="262" r:id="rId8"/>
    <p:sldId id="263" r:id="rId9"/>
    <p:sldId id="265" r:id="rId10"/>
    <p:sldId id="267" r:id="rId11"/>
    <p:sldId id="270" r:id="rId12"/>
    <p:sldId id="268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194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663973-21E8-4130-98E3-524443068BB7}" type="datetimeFigureOut">
              <a:rPr lang="ru-RU" smtClean="0"/>
              <a:pPr/>
              <a:t>16.12.2019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74720C-045A-4C38-874B-CE0F27ED2E4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66830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663973-21E8-4130-98E3-524443068BB7}" type="datetimeFigureOut">
              <a:rPr lang="ru-RU" smtClean="0"/>
              <a:pPr/>
              <a:t>16.12.2019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74720C-045A-4C38-874B-CE0F27ED2E4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71917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663973-21E8-4130-98E3-524443068BB7}" type="datetimeFigureOut">
              <a:rPr lang="ru-RU" smtClean="0"/>
              <a:pPr/>
              <a:t>16.12.2019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74720C-045A-4C38-874B-CE0F27ED2E4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17363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663973-21E8-4130-98E3-524443068BB7}" type="datetimeFigureOut">
              <a:rPr lang="ru-RU" smtClean="0"/>
              <a:pPr/>
              <a:t>16.12.2019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74720C-045A-4C38-874B-CE0F27ED2E4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7696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663973-21E8-4130-98E3-524443068BB7}" type="datetimeFigureOut">
              <a:rPr lang="ru-RU" smtClean="0"/>
              <a:pPr/>
              <a:t>16.12.2019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74720C-045A-4C38-874B-CE0F27ED2E4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27497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663973-21E8-4130-98E3-524443068BB7}" type="datetimeFigureOut">
              <a:rPr lang="ru-RU" smtClean="0"/>
              <a:pPr/>
              <a:t>16.12.2019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74720C-045A-4C38-874B-CE0F27ED2E4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994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663973-21E8-4130-98E3-524443068BB7}" type="datetimeFigureOut">
              <a:rPr lang="ru-RU" smtClean="0"/>
              <a:pPr/>
              <a:t>16.12.2019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74720C-045A-4C38-874B-CE0F27ED2E4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3188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663973-21E8-4130-98E3-524443068BB7}" type="datetimeFigureOut">
              <a:rPr lang="ru-RU" smtClean="0"/>
              <a:pPr/>
              <a:t>16.12.2019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74720C-045A-4C38-874B-CE0F27ED2E4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24544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663973-21E8-4130-98E3-524443068BB7}" type="datetimeFigureOut">
              <a:rPr lang="ru-RU" smtClean="0"/>
              <a:pPr/>
              <a:t>16.12.2019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74720C-045A-4C38-874B-CE0F27ED2E4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93763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663973-21E8-4130-98E3-524443068BB7}" type="datetimeFigureOut">
              <a:rPr lang="ru-RU" smtClean="0"/>
              <a:pPr/>
              <a:t>16.12.2019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74720C-045A-4C38-874B-CE0F27ED2E4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94643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663973-21E8-4130-98E3-524443068BB7}" type="datetimeFigureOut">
              <a:rPr lang="ru-RU" smtClean="0"/>
              <a:pPr/>
              <a:t>16.12.2019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74720C-045A-4C38-874B-CE0F27ED2E4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82796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B050"/>
            </a:gs>
            <a:gs pos="100000">
              <a:srgbClr val="92D050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663973-21E8-4130-98E3-524443068BB7}" type="datetimeFigureOut">
              <a:rPr lang="ru-RU" smtClean="0"/>
              <a:pPr/>
              <a:t>16.12.2019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74720C-045A-4C38-874B-CE0F27ED2E4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1281241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79512" y="1700808"/>
            <a:ext cx="8850962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Интегрированное занятие </a:t>
            </a:r>
          </a:p>
          <a:p>
            <a:pPr algn="ctr"/>
            <a:r>
              <a:rPr lang="ru-RU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с детьми раннего возраста</a:t>
            </a:r>
          </a:p>
        </p:txBody>
      </p:sp>
    </p:spTree>
    <p:extLst>
      <p:ext uri="{BB962C8B-B14F-4D97-AF65-F5344CB8AC3E}">
        <p14:creationId xmlns:p14="http://schemas.microsoft.com/office/powerpoint/2010/main" val="942038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Рисование 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145435"/>
          </a:xfrm>
        </p:spPr>
        <p:txBody>
          <a:bodyPr>
            <a:normAutofit fontScale="92500" lnSpcReduction="10000"/>
          </a:bodyPr>
          <a:lstStyle/>
          <a:p>
            <a:r>
              <a:rPr lang="ru-RU" sz="2800" dirty="0" smtClean="0">
                <a:solidFill>
                  <a:schemeClr val="bg1"/>
                </a:solidFill>
              </a:rPr>
              <a:t>«А теперь ребята садитесь за столики. Перед вами лежат картинки с божьими коровками. Посмотрите на них! Что у них не хватает на спинках?</a:t>
            </a:r>
          </a:p>
          <a:p>
            <a:r>
              <a:rPr lang="ru-RU" sz="2800" dirty="0" smtClean="0">
                <a:solidFill>
                  <a:schemeClr val="bg1"/>
                </a:solidFill>
              </a:rPr>
              <a:t>Дети: «Точек».</a:t>
            </a:r>
          </a:p>
          <a:p>
            <a:r>
              <a:rPr lang="ru-RU" sz="2800" dirty="0" smtClean="0">
                <a:solidFill>
                  <a:schemeClr val="bg1"/>
                </a:solidFill>
              </a:rPr>
              <a:t>«Правильно. Молодцы!»</a:t>
            </a:r>
          </a:p>
          <a:p>
            <a:r>
              <a:rPr lang="ru-RU" sz="2800" dirty="0" smtClean="0">
                <a:solidFill>
                  <a:schemeClr val="bg1"/>
                </a:solidFill>
              </a:rPr>
              <a:t>Дети вслед за взрослым обмакивают указательный палец в черную краску (Гуашь, смешанная с зубной пастой) и закрашивают круги на спинках божьих коровок.</a:t>
            </a:r>
            <a:endParaRPr lang="ru-RU" sz="2800" dirty="0">
              <a:solidFill>
                <a:schemeClr val="bg1"/>
              </a:solidFill>
            </a:endParaRPr>
          </a:p>
          <a:p>
            <a:r>
              <a:rPr lang="ru-RU" sz="2800" dirty="0" smtClean="0">
                <a:solidFill>
                  <a:schemeClr val="bg1"/>
                </a:solidFill>
              </a:rPr>
              <a:t>После занятия  работы раскладываются на столе и дети рассматривают у кого сколько кругов получилось (много, мало).</a:t>
            </a:r>
            <a:endParaRPr lang="ru-RU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4140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 smtClean="0">
                <a:solidFill>
                  <a:schemeClr val="bg1"/>
                </a:solidFill>
              </a:rPr>
              <a:t>Нарисуй точки!</a:t>
            </a:r>
            <a:endParaRPr lang="ru-RU" sz="4000" dirty="0">
              <a:solidFill>
                <a:schemeClr val="bg1"/>
              </a:solidFill>
            </a:endParaRPr>
          </a:p>
        </p:txBody>
      </p:sp>
      <p:pic>
        <p:nvPicPr>
          <p:cNvPr id="4" name="Объект 3"/>
          <p:cNvPicPr>
            <a:picLocks noGrp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1196752"/>
            <a:ext cx="3279683" cy="4525963"/>
          </a:xfrm>
          <a:prstGeom prst="rect">
            <a:avLst/>
          </a:prstGeom>
          <a:noFill/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24128" y="1916832"/>
            <a:ext cx="2520280" cy="22322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17261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-28097"/>
            <a:ext cx="8229600" cy="936817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chemeClr val="bg1"/>
                </a:solidFill>
              </a:rPr>
              <a:t>Игра-прощание «Передай по кругу»</a:t>
            </a:r>
            <a:endParaRPr lang="ru-RU" sz="3200" dirty="0">
              <a:solidFill>
                <a:schemeClr val="bg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764704"/>
            <a:ext cx="8229600" cy="5361459"/>
          </a:xfrm>
        </p:spPr>
        <p:txBody>
          <a:bodyPr>
            <a:noAutofit/>
          </a:bodyPr>
          <a:lstStyle/>
          <a:p>
            <a:r>
              <a:rPr lang="ru-RU" sz="2400" dirty="0" smtClean="0">
                <a:solidFill>
                  <a:schemeClr val="bg1"/>
                </a:solidFill>
              </a:rPr>
              <a:t>Пришло время прощаться. Божьей коровке пора улетать и она хочет сказать вам «до свидания». </a:t>
            </a:r>
          </a:p>
          <a:p>
            <a:r>
              <a:rPr lang="ru-RU" sz="2400" dirty="0" smtClean="0">
                <a:solidFill>
                  <a:schemeClr val="bg1"/>
                </a:solidFill>
              </a:rPr>
              <a:t>Дети берут по очереди игрушку, говорят «До свидания» и передают соседу со словами: </a:t>
            </a:r>
          </a:p>
          <a:p>
            <a:r>
              <a:rPr lang="ru-RU" sz="2400" dirty="0" smtClean="0">
                <a:solidFill>
                  <a:schemeClr val="bg1"/>
                </a:solidFill>
              </a:rPr>
              <a:t>Погодка-ягодка, коли хочешь, так лети,</a:t>
            </a:r>
          </a:p>
          <a:p>
            <a:r>
              <a:rPr lang="ru-RU" sz="2400" dirty="0" smtClean="0">
                <a:solidFill>
                  <a:schemeClr val="bg1"/>
                </a:solidFill>
              </a:rPr>
              <a:t>А не хочешь, так сиди – Вот твоя дорога!</a:t>
            </a:r>
          </a:p>
          <a:p>
            <a:r>
              <a:rPr lang="ru-RU" sz="2400" dirty="0" smtClean="0">
                <a:solidFill>
                  <a:schemeClr val="bg1"/>
                </a:solidFill>
              </a:rPr>
              <a:t>Завтра дождь или погода?</a:t>
            </a:r>
          </a:p>
          <a:p>
            <a:r>
              <a:rPr lang="ru-RU" sz="2400" dirty="0" smtClean="0">
                <a:solidFill>
                  <a:schemeClr val="bg1"/>
                </a:solidFill>
              </a:rPr>
              <a:t>- Погода, погода, </a:t>
            </a:r>
            <a:r>
              <a:rPr lang="ru-RU" sz="2400" dirty="0" err="1" smtClean="0">
                <a:solidFill>
                  <a:schemeClr val="bg1"/>
                </a:solidFill>
              </a:rPr>
              <a:t>гу</a:t>
            </a:r>
            <a:r>
              <a:rPr lang="ru-RU" sz="2400" dirty="0" smtClean="0">
                <a:solidFill>
                  <a:schemeClr val="bg1"/>
                </a:solidFill>
              </a:rPr>
              <a:t>-у-у!</a:t>
            </a:r>
          </a:p>
          <a:p>
            <a:r>
              <a:rPr lang="ru-RU" sz="2400" dirty="0" smtClean="0">
                <a:solidFill>
                  <a:schemeClr val="bg1"/>
                </a:solidFill>
              </a:rPr>
              <a:t>Божья коровка, что завтра будет:</a:t>
            </a:r>
          </a:p>
          <a:p>
            <a:r>
              <a:rPr lang="ru-RU" sz="2400" dirty="0" smtClean="0">
                <a:solidFill>
                  <a:schemeClr val="bg1"/>
                </a:solidFill>
              </a:rPr>
              <a:t>Дождь или погодка?</a:t>
            </a:r>
          </a:p>
          <a:p>
            <a:r>
              <a:rPr lang="ru-RU" sz="2400" dirty="0" smtClean="0">
                <a:solidFill>
                  <a:schemeClr val="bg1"/>
                </a:solidFill>
              </a:rPr>
              <a:t>Как теперь – то лети!</a:t>
            </a:r>
          </a:p>
          <a:p>
            <a:r>
              <a:rPr lang="ru-RU" sz="2400" dirty="0" smtClean="0">
                <a:solidFill>
                  <a:schemeClr val="bg1"/>
                </a:solidFill>
              </a:rPr>
              <a:t>Как в четверг – то сиди!</a:t>
            </a:r>
            <a:endParaRPr lang="ru-RU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728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b="1" dirty="0" smtClean="0">
                <a:solidFill>
                  <a:srgbClr val="002060"/>
                </a:solidFill>
              </a:rPr>
              <a:t>Божья коровка</a:t>
            </a:r>
            <a:endParaRPr lang="ru-RU" sz="4800" b="1" dirty="0">
              <a:solidFill>
                <a:srgbClr val="002060"/>
              </a:solidFill>
            </a:endParaRPr>
          </a:p>
        </p:txBody>
      </p:sp>
      <p:pic>
        <p:nvPicPr>
          <p:cNvPr id="2050" name="Picture 2" descr="D:\анимация для Марины\2902453-168aff2bfef70cea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87824" y="1772816"/>
            <a:ext cx="3227040" cy="4302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689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18058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Задачи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289451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bg1"/>
                </a:solidFill>
              </a:rPr>
              <a:t>создание положительного эмоционального настроя в группе;</a:t>
            </a:r>
          </a:p>
          <a:p>
            <a:r>
              <a:rPr lang="ru-RU" sz="2800" dirty="0" smtClean="0">
                <a:solidFill>
                  <a:schemeClr val="bg1"/>
                </a:solidFill>
              </a:rPr>
              <a:t>развитие умения действовать соответственно правилам игры;</a:t>
            </a:r>
          </a:p>
          <a:p>
            <a:r>
              <a:rPr lang="ru-RU" sz="2800" dirty="0" smtClean="0">
                <a:solidFill>
                  <a:schemeClr val="bg1"/>
                </a:solidFill>
              </a:rPr>
              <a:t>развитие координации движений, общей и мелкой моторики, ориентации в собственном теле;</a:t>
            </a:r>
          </a:p>
          <a:p>
            <a:r>
              <a:rPr lang="ru-RU" sz="2800" dirty="0" smtClean="0">
                <a:solidFill>
                  <a:schemeClr val="bg1"/>
                </a:solidFill>
              </a:rPr>
              <a:t>развитие зрительного восприятия (цвета, формы, размера предметов);</a:t>
            </a:r>
          </a:p>
          <a:p>
            <a:r>
              <a:rPr lang="ru-RU" sz="2800" dirty="0" smtClean="0">
                <a:solidFill>
                  <a:schemeClr val="bg1"/>
                </a:solidFill>
              </a:rPr>
              <a:t>развитие внимания, речи и воображения.</a:t>
            </a:r>
            <a:endParaRPr lang="ru-RU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1722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586551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 smtClean="0">
                <a:solidFill>
                  <a:schemeClr val="bg1"/>
                </a:solidFill>
              </a:rPr>
              <a:t>Ребята, к нам в детский сад прилетела божья коровка. Посмотрите, какая она нарядная!</a:t>
            </a:r>
          </a:p>
          <a:p>
            <a:pPr marL="0" indent="0">
              <a:buNone/>
            </a:pPr>
            <a:r>
              <a:rPr lang="ru-RU" sz="2400" dirty="0" smtClean="0">
                <a:solidFill>
                  <a:schemeClr val="bg1"/>
                </a:solidFill>
              </a:rPr>
              <a:t> - Какого цвета спинка у божьей коровки? </a:t>
            </a:r>
            <a:r>
              <a:rPr lang="ru-RU" sz="2400" dirty="0">
                <a:solidFill>
                  <a:schemeClr val="bg1"/>
                </a:solidFill>
              </a:rPr>
              <a:t>(красного)</a:t>
            </a:r>
          </a:p>
          <a:p>
            <a:pPr marL="0" indent="0">
              <a:buNone/>
            </a:pPr>
            <a:r>
              <a:rPr lang="ru-RU" sz="2400" dirty="0" smtClean="0">
                <a:solidFill>
                  <a:schemeClr val="bg1"/>
                </a:solidFill>
              </a:rPr>
              <a:t>- А </a:t>
            </a:r>
            <a:r>
              <a:rPr lang="ru-RU" sz="2400" dirty="0">
                <a:solidFill>
                  <a:schemeClr val="bg1"/>
                </a:solidFill>
              </a:rPr>
              <a:t>какой </a:t>
            </a:r>
            <a:r>
              <a:rPr lang="ru-RU" sz="2400" dirty="0" smtClean="0">
                <a:solidFill>
                  <a:schemeClr val="bg1"/>
                </a:solidFill>
              </a:rPr>
              <a:t>формы божья коровка? </a:t>
            </a:r>
            <a:r>
              <a:rPr lang="ru-RU" sz="2400" dirty="0">
                <a:solidFill>
                  <a:schemeClr val="bg1"/>
                </a:solidFill>
              </a:rPr>
              <a:t>(круглая</a:t>
            </a:r>
            <a:r>
              <a:rPr lang="ru-RU" sz="2400" dirty="0" smtClean="0">
                <a:solidFill>
                  <a:schemeClr val="bg1"/>
                </a:solidFill>
              </a:rPr>
              <a:t>)</a:t>
            </a:r>
            <a:endParaRPr lang="ru-RU" sz="2400" dirty="0">
              <a:solidFill>
                <a:schemeClr val="bg1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3608" y="2132856"/>
            <a:ext cx="6336704" cy="4320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9573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Autofit/>
          </a:bodyPr>
          <a:lstStyle/>
          <a:p>
            <a:r>
              <a:rPr lang="ru-RU" sz="3200" dirty="0">
                <a:solidFill>
                  <a:schemeClr val="bg1"/>
                </a:solidFill>
              </a:rPr>
              <a:t>Считалка </a:t>
            </a:r>
            <a:r>
              <a:rPr lang="ru-RU" sz="3200" dirty="0" smtClean="0">
                <a:solidFill>
                  <a:schemeClr val="bg1"/>
                </a:solidFill>
              </a:rPr>
              <a:t>про божью коровку</a:t>
            </a:r>
            <a:r>
              <a:rPr lang="ru-RU" sz="3200" dirty="0"/>
              <a:t/>
            </a:r>
            <a:br>
              <a:rPr lang="ru-RU" sz="3200" dirty="0"/>
            </a:b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764704"/>
            <a:ext cx="8229600" cy="536145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dirty="0" smtClean="0">
                <a:solidFill>
                  <a:schemeClr val="bg1"/>
                </a:solidFill>
              </a:rPr>
              <a:t>Ребята, давайте посчитаем пятнышки у божьей коровки.</a:t>
            </a:r>
            <a:endParaRPr lang="ru-RU" sz="2800" dirty="0">
              <a:solidFill>
                <a:schemeClr val="bg1"/>
              </a:solidFill>
            </a:endParaRPr>
          </a:p>
          <a:p>
            <a:r>
              <a:rPr lang="ru-RU" sz="2800" dirty="0">
                <a:solidFill>
                  <a:schemeClr val="bg1"/>
                </a:solidFill>
              </a:rPr>
              <a:t>Пятнышки есть у божьей коровки.</a:t>
            </a:r>
          </a:p>
          <a:p>
            <a:r>
              <a:rPr lang="ru-RU" sz="2800" dirty="0">
                <a:solidFill>
                  <a:schemeClr val="bg1"/>
                </a:solidFill>
              </a:rPr>
              <a:t>Давайте погладим ее по головке!</a:t>
            </a:r>
          </a:p>
          <a:p>
            <a:r>
              <a:rPr lang="ru-RU" sz="2800" dirty="0">
                <a:solidFill>
                  <a:schemeClr val="bg1"/>
                </a:solidFill>
              </a:rPr>
              <a:t>И пятнышки вместе мы посчитаем,</a:t>
            </a:r>
          </a:p>
          <a:p>
            <a:r>
              <a:rPr lang="ru-RU" sz="2800" dirty="0">
                <a:solidFill>
                  <a:schemeClr val="bg1"/>
                </a:solidFill>
              </a:rPr>
              <a:t>Сколько всего их сейчас мы узнаем:</a:t>
            </a:r>
          </a:p>
          <a:p>
            <a:r>
              <a:rPr lang="ru-RU" sz="2800" dirty="0">
                <a:solidFill>
                  <a:schemeClr val="bg1"/>
                </a:solidFill>
              </a:rPr>
              <a:t>Раз, два, три, четыре, пять</a:t>
            </a:r>
            <a:r>
              <a:rPr lang="ru-RU" sz="2800" dirty="0" smtClean="0">
                <a:solidFill>
                  <a:schemeClr val="bg1"/>
                </a:solidFill>
              </a:rPr>
              <a:t>!</a:t>
            </a:r>
          </a:p>
          <a:p>
            <a:endParaRPr lang="ru-RU" sz="2400" dirty="0">
              <a:solidFill>
                <a:schemeClr val="bg1"/>
              </a:solidFill>
            </a:endParaRPr>
          </a:p>
          <a:p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1026" name="Picture 2" descr="C:\Users\SV\Pictures\божья коровка\dc2fdb36eafbef92d1343abe0d0c62cf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30959" y="2714620"/>
            <a:ext cx="3708400" cy="3810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84732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6632"/>
            <a:ext cx="8229600" cy="600953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>
                <a:solidFill>
                  <a:schemeClr val="bg1"/>
                </a:solidFill>
              </a:rPr>
              <a:t>Наша божья коровка полетела. Ну-ка попробуем ее поймать</a:t>
            </a:r>
            <a:r>
              <a:rPr lang="ru-RU" sz="2400" dirty="0" smtClean="0">
                <a:solidFill>
                  <a:schemeClr val="bg1"/>
                </a:solidFill>
              </a:rPr>
              <a:t>! </a:t>
            </a:r>
            <a:endParaRPr lang="ru-RU" sz="2400" dirty="0">
              <a:solidFill>
                <a:schemeClr val="bg1"/>
              </a:solidFill>
            </a:endParaRPr>
          </a:p>
        </p:txBody>
      </p:sp>
      <p:pic>
        <p:nvPicPr>
          <p:cNvPr id="2050" name="Picture 2" descr="C:\Users\SV\Pictures\божья коровка\93188548_15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58082" y="857232"/>
            <a:ext cx="1285852" cy="132494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4612918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0" presetClass="path" presetSubtype="0" repeatCount="200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-7.03704E-6 C -0.00277 -0.0007 -0.00573 -0.0007 -0.00816 -0.00232 C -0.01024 -0.00371 -0.01111 -0.00718 -0.01302 -0.0088 C -0.01458 -0.00996 -0.01632 -0.01019 -0.01788 -0.01088 C -0.02396 -0.01621 -0.02847 -0.0213 -0.03559 -0.02385 C -0.04236 -0.02987 -0.04757 -0.03542 -0.05486 -0.03889 C -0.06076 -0.04468 -0.06562 -0.04862 -0.07257 -0.05163 C -0.08159 -0.05973 -0.0835 -0.06135 -0.09357 -0.06459 C -0.10052 -0.06389 -0.10764 -0.06413 -0.11458 -0.06251 C -0.11962 -0.06135 -0.12326 -0.05116 -0.12743 -0.04746 C -0.13212 -0.03843 -0.13281 -0.02848 -0.13732 -0.01945 C -0.14045 -0.00649 -0.1434 0.00578 -0.14514 0.01921 C -0.14444 0.03703 -0.14479 0.04537 -0.14201 0.06018 C -0.14062 0.06828 -0.13628 0.07407 -0.13402 0.08171 C -0.12239 0.11689 -0.11545 0.13402 -0.09514 0.16111 C -0.08698 0.17199 -0.07934 0.18333 -0.071 0.19351 C -0.06701 0.19837 -0.06354 0.20347 -0.05972 0.20856 C -0.05712 0.21226 -0.05 0.21712 -0.05 0.21712 C -0.04791 0.22152 -0.04635 0.22638 -0.04357 0.23009 C -0.03975 0.23518 -0.03229 0.24513 -0.03229 0.24513 C -0.02725 0.26574 -0.03559 0.23495 -0.02587 0.25787 C -0.02239 0.2662 -0.01771 0.28541 -0.01614 0.29444 C -0.01666 0.30879 -0.01649 0.32314 -0.01788 0.33749 C -0.0184 0.34282 -0.02378 0.35092 -0.02587 0.35462 C -0.03541 0.37222 -0.05156 0.38888 -0.06788 0.39351 C -0.07864 0.40208 -0.09114 0.40416 -0.1033 0.40856 C -0.11146 0.4074 -0.12014 0.40902 -0.12743 0.40416 C -0.13732 0.39791 -0.14305 0.38935 -0.15347 0.38495 C -0.15833 0.37824 -0.16371 0.37291 -0.16962 0.36759 C -0.17725 0.35138 -0.18732 0.33981 -0.19357 0.32245 C -0.19635 0.29097 -0.19583 0.25856 -0.2 0.22777 C -0.20139 0.20763 -0.20364 0.18773 -0.20503 0.16759 C -0.20538 0.1118 -0.20538 0.05578 -0.20659 -7.03704E-6 C -0.20677 -0.01968 -0.21805 -0.03889 -0.22448 -0.05602 C -0.23177 -0.07547 -0.2375 -0.10116 -0.25191 -0.11413 C -0.28837 -0.14676 -0.33889 -0.15788 -0.38229 -0.16343 C -0.39791 -0.1676 -0.40277 -0.17153 -0.41944 -0.16343 C -0.42812 -0.15926 -0.43975 -0.14584 -0.44843 -0.13982 C -0.45538 -0.12639 -0.46354 -0.11389 -0.471 -0.10116 C -0.47812 -0.08913 -0.48264 -0.07524 -0.48871 -0.06251 C -0.49201 -0.04723 -0.49392 -0.03565 -0.49514 -0.01945 C -0.49444 0.01874 -0.50312 0.07407 -0.48246 0.1074 C -0.47777 0.11481 -0.47882 0.11921 -0.47257 0.12453 C -0.46944 0.13356 -0.4651 0.14351 -0.45972 0.15046 C -0.44618 0.16805 -0.46423 0.13865 -0.45 0.16111 C -0.43593 0.1831 -0.42014 0.20115 -0.40503 0.22129 C -0.39618 0.23263 -0.39027 0.24791 -0.38229 0.26018 C -0.37777 0.26736 -0.37291 0.27337 -0.36962 0.28171 C -0.36389 0.2949 -0.3585 0.3081 -0.35191 0.32037 C -0.34965 0.33287 -0.346 0.34444 -0.34375 0.35694 C -0.34045 0.37384 -0.33854 0.3905 -0.33229 0.40624 C -0.33281 0.4243 -0.33159 0.44236 -0.33385 0.46018 C -0.33455 0.46527 -0.33819 0.46874 -0.34045 0.47291 C -0.34757 0.48634 -0.35729 0.4956 -0.36614 0.5074 C -0.37135 0.51435 -0.38021 0.5199 -0.38732 0.52245 C -0.39409 0.52499 -0.40121 0.52685 -0.40816 0.52893 C -0.41024 0.52962 -0.41458 0.53101 -0.41458 0.53101 C -0.42882 0.54074 -0.41614 0.53356 -0.44514 0.53749 C -0.45052 0.53819 -0.4559 0.54097 -0.46128 0.54189 C -0.46996 0.54351 -0.48715 0.54606 -0.48715 0.54606 C -0.57587 0.54398 -0.55121 0.54976 -0.59357 0.53958 C -0.60937 0.52939 -0.58732 0.54236 -0.61458 0.53333 C -0.61649 0.53263 -0.61771 0.52986 -0.61944 0.52893 C -0.62916 0.52361 -0.63437 0.52407 -0.64514 0.52245 C -0.65156 0.51851 -0.6585 0.51666 -0.66458 0.5118 C -0.67257 0.50532 -0.68038 0.49814 -0.68871 0.49236 C -0.69635 0.48726 -0.70972 0.47291 -0.70972 0.47291 C -0.71128 0.46944 -0.71319 0.46597 -0.71458 0.46226 C -0.71805 0.4537 -0.7243 0.43657 -0.7243 0.43657 C -0.72569 0.42453 -0.72725 0.4155 -0.73073 0.40416 C -0.73298 0.38819 -0.73559 0.37199 -0.74045 0.35694 C -0.74114 0.35462 -0.74271 0.35277 -0.74357 0.35046 C -0.74652 0.34189 -0.74896 0.3331 -0.75173 0.32453 L -0.75173 0.32453 C -0.75434 0.31018 -0.75625 0.29351 -0.75972 0.27939 C -0.76354 0.23796 -0.77465 0.18611 -0.75642 0.15046 C -0.75416 0.14074 -0.75312 0.13518 -0.74843 0.12685 C -0.74531 0.11365 -0.73975 0.10023 -0.73229 0.09027 C -0.72378 0.07893 -0.71284 0.07523 -0.7033 0.06666 C -0.69809 0.0618 -0.69479 0.05624 -0.68871 0.0537 C -0.67847 0.04259 -0.66771 0.03634 -0.65486 0.03217 C -0.59531 0.03703 -0.61562 0.02592 -0.58732 0.05162 C -0.58507 0.06087 -0.58055 0.06689 -0.57743 0.07523 C -0.57135 0.09143 -0.57066 0.10879 -0.56458 0.12453 C -0.56267 0.13819 -0.55885 0.14999 -0.55642 0.16342 C -0.55347 0.17939 -0.55156 0.19537 -0.54687 0.21064 C -0.5434 0.24513 -0.53871 0.27939 -0.53576 0.31388 C -0.5342 0.32986 -0.5342 0.34768 -0.53073 0.36342 C -0.52777 0.37685 -0.52222 0.38958 -0.51805 0.40208 C -0.51076 0.42337 -0.51823 0.4081 -0.51128 0.42129 C -0.51076 0.42337 -0.51059 0.42569 -0.50989 0.42777 C -0.50833 0.43148 -0.50625 0.43472 -0.50486 0.43865 C -0.50399 0.44212 -0.50451 0.44583 -0.5033 0.4493 C -0.49739 0.4706 -0.48541 0.50277 -0.4743 0.52037 C -0.46996 0.52731 -0.46371 0.53217 -0.45972 0.53958 C -0.45017 0.55694 -0.43906 0.57083 -0.42587 0.58263 C -0.41111 0.5956 -0.39826 0.61828 -0.38073 0.62569 C -0.36823 0.64236 -0.37465 0.63865 -0.36458 0.64282 C -0.35416 0.65347 -0.3375 0.66527 -0.3243 0.66874 C -0.31527 0.67106 -0.3059 0.6706 -0.29687 0.67291 C -0.27413 0.67893 -0.25087 0.68124 -0.22743 0.68379 C -0.2118 0.6831 -0.19635 0.68356 -0.18073 0.68171 C -0.17309 0.68078 -0.17239 0.66388 -0.16962 0.65787 C -0.16718 0.65324 -0.16406 0.6493 -0.16128 0.64513 C -0.16093 0.64305 -0.16059 0.64074 -0.15972 0.63865 C -0.15902 0.63634 -0.15712 0.63449 -0.15659 0.63217 C -0.15382 0.62407 -0.15382 0.61828 -0.15017 0.61064 C -0.14913 0.59467 -0.14826 0.57893 -0.14514 0.56342 C -0.14479 0.55555 -0.14462 0.54745 -0.14357 0.53958 C -0.14305 0.5324 -0.14045 0.51828 -0.14045 0.51828 C -0.14097 0.48749 -0.14097 0.45648 -0.14201 0.42569 C -0.14236 0.41203 -0.15017 0.39768 -0.15503 0.38703 C -0.16736 0.35995 -0.17569 0.34421 -0.19357 0.32245 C -0.2033 0.31111 -0.21111 0.29791 -0.22274 0.29027 C -0.22847 0.28263 -0.23576 0.27777 -0.24357 0.27523 C -0.25034 0.2706 -0.25955 0.26365 -0.26614 0.26018 C -0.27118 0.25787 -0.28073 0.2537 -0.28073 0.2537 C -0.28784 0.24722 -0.29618 0.24513 -0.30347 0.23865 C -0.31198 0.23124 -0.31944 0.22083 -0.3276 0.21273 C -0.33281 0.20162 -0.33576 0.20092 -0.34045 0.1912 C -0.34166 0.18611 -0.34514 0.18148 -0.34531 0.17615 C -0.34618 0.14467 -0.34479 0.13009 -0.32604 0.11597 C -0.3184 0.11041 -0.31024 0.10555 -0.30173 0.10324 C -0.29652 0.10162 -0.29097 0.10023 -0.28576 0.09884 C -0.28298 0.09814 -0.27743 0.09675 -0.27743 0.09675 C -0.12031 0.09976 -0.21284 0.0905 -0.15347 0.1074 C -0.14184 0.11527 -0.13055 0.12685 -0.11788 0.13101 C -0.10573 0.13912 -0.09323 0.14537 -0.08073 0.15254 C -0.07569 0.15555 -0.07135 0.16064 -0.06614 0.16342 C -0.04444 0.17523 -0.06475 0.16018 -0.04531 0.17199 C -0.02517 0.18402 -0.00486 0.20046 0.01615 0.20856 C 0.02726 0.21828 0.01268 0.20624 0.03056 0.21712 C 0.04723 0.22731 0.03108 0.22106 0.04514 0.22569 C 0.06163 0.2368 0.07848 0.24791 0.0967 0.2537 C 0.10278 0.25902 0.1092 0.26087 0.11615 0.26435 C 0.12535 0.26296 0.13455 0.26388 0.14341 0.26018 C 0.14479 0.25949 0.14913 0.23865 0.15157 0.23425 C 0.15365 0.21574 0.15504 0.19699 0.15782 0.17847 C 0.15747 0.1655 0.16111 0.13819 0.15 0.12685 C 0.14566 0.12245 0.14132 0.11828 0.13698 0.11388 C 0.1349 0.1118 0.13056 0.1074 0.13056 0.1074 C 0.12257 0.0912 0.10625 0.08958 0.09341 0.08379 C 0.08924 0.08449 0.08455 0.08379 0.08056 0.08587 C 0.07691 0.08749 0.07483 0.09537 0.0724 0.09884 C 0.06667 0.1081 0.06372 0.11319 0.05938 0.12453 C 0.05747 0.13587 0.05295 0.13865 0.05 0.14837 C 0.03768 0.18796 0.05052 0.15347 0.04167 0.17615 C 0.03976 0.19606 0.03507 0.21319 0.03056 0.23217 C 0.02882 0.25046 0.025 0.25833 0.02084 0.27523 C 0.01702 0.2905 0.01632 0.30694 0.01285 0.32245 C 0.00782 0.3905 0.01285 0.31412 0.01285 0.47291 C 0.01285 0.48379 0.01268 0.49467 0.01129 0.50532 C 0.00886 0.5243 -0.02795 0.52407 -0.03385 0.52453 C -0.1151 0.54745 -0.08159 0.52824 -0.26302 0.52453 C -0.2809 0.51527 -0.29878 0.50763 -0.31614 0.49675 C -0.32899 0.48865 -0.33975 0.4787 -0.35191 0.46874 C -0.36284 0.45949 -0.37482 0.45254 -0.38576 0.44282 C -0.40659 0.42407 -0.42239 0.40115 -0.44201 0.38055 C -0.44982 0.36388 -0.45764 0.35324 -0.46788 0.33958 C -0.47152 0.33472 -0.47257 0.32754 -0.47587 0.32245 C -0.49878 0.28703 -0.48489 0.31504 -0.49375 0.29675 C -0.49878 0.26782 -0.4908 0.30879 -0.49861 0.27939 C -0.50156 0.26805 -0.50191 0.26064 -0.5033 0.2493 C -0.50555 0.21157 -0.50833 0.17337 -0.51805 0.13749 C -0.521 0.09953 -0.521 0.06643 -0.51805 0.02777 C -0.51718 0.0162 -0.5158 0.02106 -0.51128 0.01064 C -0.50677 -0.0007 -0.50191 -0.01251 -0.49687 -0.02385 C -0.48402 -0.05371 -0.46927 -0.0838 -0.44201 -0.0926 C -0.42986 -0.10487 -0.44184 -0.09468 -0.42743 -0.10116 C -0.41962 -0.10463 -0.4125 -0.11019 -0.40503 -0.11413 C -0.39531 -0.11922 -0.38455 -0.1169 -0.3743 -0.11829 C -0.30659 -0.11621 -0.32691 -0.12176 -0.29062 -0.10764 C -0.26128 -0.08102 -0.23333 -0.0544 -0.21458 -0.01297 C -0.21267 -0.00278 -0.20972 0.00208 -0.20503 0.01064 C -0.19896 0.05185 -0.21059 0.10671 -0.24062 0.12685 C -0.24652 0.13495 -0.25955 0.15092 -0.26805 0.15462 C -0.26962 0.15671 -0.27066 0.15949 -0.27274 0.16111 C -0.27413 0.16249 -0.27604 0.16203 -0.27743 0.16342 C -0.28541 0.17129 -0.29218 0.18287 -0.30173 0.18703 C -0.31527 0.1993 -0.30781 0.19328 -0.3243 0.20416 C -0.3309 0.20856 -0.33732 0.21597 -0.34375 0.22129 C -0.34548 0.22291 -0.34635 0.22638 -0.34843 0.22777 C -0.35104 0.22939 -0.35399 0.22939 -0.35642 0.23009 C -0.36892 0.24212 -0.38368 0.24768 -0.39687 0.25787 C -0.40746 0.26597 -0.41718 0.27523 -0.42743 0.28379 C -0.43212 0.28773 -0.43854 0.28935 -0.44357 0.29236 C -0.45729 0.30023 -0.44271 0.29282 -0.45642 0.30324 C -0.46267 0.3081 -0.47066 0.30995 -0.47743 0.31388 C -0.49271 0.32268 -0.50642 0.32986 -0.52257 0.33541 C -0.53055 0.33819 -0.54166 0.34444 -0.55 0.34606 C -0.57291 0.35023 -0.58281 0.35069 -0.60486 0.35254 C -0.65034 0.34953 -0.65312 0.35833 -0.67916 0.34189 C -0.68559 0.33333 -0.69271 0.32777 -0.7 0.32037 C -0.70555 0.29953 -0.71319 0.29212 -0.7243 0.27731 C -0.72916 0.27083 -0.73298 0.26111 -0.73715 0.2537 C -0.73889 0.24444 -0.74201 0.23703 -0.74357 0.22777 C -0.74253 0.1905 -0.74253 0.15324 -0.74045 0.11597 C -0.73993 0.10717 -0.72587 0.08819 -0.72257 0.08379 C -0.71962 0.07986 -0.71753 0.07476 -0.71458 0.07083 C -0.70885 0.06319 -0.70573 0.06365 -0.69843 0.05787 C -0.68142 0.04421 -0.66284 0.03819 -0.64357 0.03009 C -0.61302 0.03101 -0.57587 0.02361 -0.54861 0.0493 C -0.53489 0.06226 -0.52691 0.08032 -0.51632 0.09675 C -0.51215 0.103 -0.50486 0.11597 -0.50486 0.11597 C -0.50451 0.11805 -0.50399 0.12037 -0.5033 0.12245 C -0.50191 0.12615 -0.49965 0.12939 -0.49861 0.13333 C -0.4967 0.13958 -0.49687 0.14629 -0.49514 0.15254 C -0.49583 0.17986 -0.49566 0.20717 -0.49687 0.23425 C -0.49809 0.25416 -0.51128 0.27152 -0.521 0.28379 C -0.53194 0.29722 -0.54027 0.30972 -0.55486 0.31597 C -0.56076 0.32129 -0.56441 0.328 -0.571 0.33101 C -0.57986 0.34606 -0.59288 0.35925 -0.60486 0.3699 C -0.61093 0.37523 -0.6184 0.37939 -0.6243 0.38495 C -0.63402 0.39421 -0.64062 0.40763 -0.65 0.41712 C -0.65677 0.43194 -0.66371 0.44814 -0.67257 0.46018 C -0.67482 0.47083 -0.67812 0.47847 -0.68229 0.48796 C -0.68402 0.49699 -0.68715 0.50277 -0.68871 0.5118 C -0.68819 0.53194 -0.68871 0.55208 -0.68715 0.57199 C -0.68472 0.60185 -0.66163 0.64837 -0.64045 0.65787 C -0.62899 0.66828 -0.64357 0.65624 -0.62743 0.66435 C -0.62552 0.66527 -0.62448 0.66782 -0.62257 0.66874 C -0.61944 0.67013 -0.61614 0.67013 -0.61302 0.67083 C -0.60416 0.67662 -0.59687 0.68124 -0.58732 0.68379 C -0.57847 0.69074 -0.57135 0.69629 -0.56146 0.69884 C -0.55225 0.70393 -0.54566 0.71134 -0.53576 0.71388 C -0.51666 0.72893 -0.49271 0.73495 -0.471 0.73958 C -0.44739 0.73888 -0.42361 0.73935 -0.4 0.73749 C -0.39062 0.7368 -0.37986 0.73032 -0.371 0.72685 C -0.36614 0.72499 -0.35642 0.72245 -0.35642 0.72245 C -0.34531 0.71504 -0.33281 0.71458 -0.321 0.70949 C -0.31389 0.70624 -0.30694 0.70231 -0.3 0.69884 C -0.2875 0.69236 -0.27882 0.68055 -0.26805 0.67083 C -0.25625 0.66018 -0.24323 0.65555 -0.23073 0.64722 C -0.21979 0.63981 -0.21111 0.63333 -0.19843 0.63009 C -0.16198 0.60995 -0.13559 0.57407 -0.10642 0.53958 C -0.09149 0.52175 -0.10555 0.53958 -0.09045 0.52453 C -0.07274 0.50694 -0.0533 0.48657 -0.04045 0.46226 C -0.03541 0.45254 -0.03125 0.44143 -0.02587 0.43217 C -0.01736 0.41759 -0.00816 0.40254 -2.77778E-6 0.38703 C 0.00608 0.37546 0.00973 0.3618 0.01615 0.35046 C 0.01788 0.34097 0.02032 0.33148 0.0224 0.32245 C 0.02778 0.30138 0.02466 0.33032 0.03056 0.29675 C 0.03264 0.28518 0.03559 0.27361 0.03854 0.26226 C 0.03768 0.23449 0.04219 0.21921 0.03212 0.19999 C 0.02986 0.18796 0.02448 0.18032 0.01927 0.1699 C 0.01806 0.16805 0.01598 0.16874 0.01441 0.16759 C 0.01007 0.16435 0.00625 0.15833 0.00157 0.15694 C -0.0033 0.15555 -0.01302 0.15254 -0.01302 0.15254 C -0.02222 0.14467 -0.03125 0.14212 -0.04201 0.13958 C -0.0559 0.1405 -0.07083 0.1368 -0.08385 0.14398 C -0.09514 0.15023 -0.09705 0.15254 -0.10642 0.16111 C -0.1243 0.17708 -0.1434 0.18865 -0.15659 0.21273 C -0.15902 0.22499 -0.16163 0.23726 -0.16458 0.2493 C -0.1658 0.27037 -0.16684 0.29652 -0.1743 0.31597 C -0.17673 0.33449 -0.18125 0.35231 -0.18576 0.3699 C -0.18784 0.40185 -0.18889 0.40231 -0.18576 0.44513 C -0.18489 0.45416 -0.17934 0.4699 -0.17587 0.47731 C -0.17343 0.4824 -0.16979 0.48657 -0.16805 0.49236 C -0.1625 0.51041 -0.15312 0.52499 -0.14357 0.53958 C -0.14184 0.54236 -0.14097 0.54629 -0.13889 0.54837 C -0.1335 0.55347 -0.11805 0.56458 -0.11128 0.56759 C -0.10347 0.57476 -0.09566 0.57685 -0.08715 0.58263 C -0.0783 0.58865 -0.071 0.59652 -0.06128 0.59999 C -0.04166 0.61921 -0.00625 0.6243 0.01771 0.63009 C 0.03143 0.62939 0.04566 0.62962 0.05938 0.62777 C 0.06372 0.62708 0.07657 0.61365 0.07743 0.61273 C 0.08299 0.6074 0.08733 0.60509 0.09167 0.5956 C 0.09514 0.58842 0.09705 0.58009 0.10157 0.57407 C 0.1099 0.56296 0.11736 0.55162 0.12257 0.53749 C 0.12431 0.51967 0.12622 0.49768 0.13212 0.48171 C 0.13143 0.46018 0.1316 0.43865 0.13056 0.41712 C 0.12969 0.4037 0.12552 0.39745 0.12084 0.38703 C 0.10799 0.35972 0.0882 0.33263 0.06441 0.32245 C 0.05469 0.31273 0.04219 0.30694 0.03056 0.30324 C 0.01632 0.2905 0.00035 0.28888 -0.01614 0.28587 C -0.03437 0.28263 -0.05295 0.28032 -0.071 0.27731 C -0.11666 0.278 -0.1625 0.27731 -0.20816 0.27939 C -0.2118 0.27962 -0.22569 0.30277 -0.22587 0.30324 C -0.22847 0.30648 -0.23576 0.3074 -0.23576 0.3074 C -0.24236 0.31365 -0.25034 0.31782 -0.25833 0.32037 C -0.25972 0.32175 -0.26128 0.32337 -0.26302 0.32453 C -0.26614 0.32638 -0.27274 0.32893 -0.27274 0.32893 C -0.2743 0.33032 -0.27743 0.33333 -0.27743 0.33333 " pathEditMode="relative" ptsTypes="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A">
                                      <p:cBhvr>
                                        <p:cTn id="12" dur="5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85728"/>
            <a:ext cx="8229600" cy="6072230"/>
          </a:xfrm>
        </p:spPr>
        <p:txBody>
          <a:bodyPr>
            <a:norm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ru-RU" sz="2800" i="1" u="sng" dirty="0" smtClean="0">
                <a:solidFill>
                  <a:schemeClr val="bg1"/>
                </a:solidFill>
              </a:rPr>
              <a:t>Божья коровка, </a:t>
            </a:r>
          </a:p>
          <a:p>
            <a:pPr marL="0" indent="0">
              <a:spcBef>
                <a:spcPts val="0"/>
              </a:spcBef>
              <a:buNone/>
            </a:pPr>
            <a:endParaRPr lang="ru-RU" sz="2800" dirty="0" smtClean="0">
              <a:solidFill>
                <a:schemeClr val="bg1"/>
              </a:solidFill>
            </a:endParaRPr>
          </a:p>
          <a:p>
            <a:pPr marL="0" indent="0">
              <a:spcBef>
                <a:spcPts val="0"/>
              </a:spcBef>
              <a:buNone/>
            </a:pPr>
            <a:endParaRPr lang="ru-RU" sz="2800" dirty="0" smtClean="0">
              <a:solidFill>
                <a:schemeClr val="bg1"/>
              </a:solidFill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ru-RU" sz="2800" i="1" u="sng" dirty="0" smtClean="0">
                <a:solidFill>
                  <a:schemeClr val="bg1"/>
                </a:solidFill>
              </a:rPr>
              <a:t>Улети на небо</a:t>
            </a:r>
            <a:r>
              <a:rPr lang="ru-RU" sz="2800" i="1" dirty="0" smtClean="0">
                <a:solidFill>
                  <a:schemeClr val="bg1"/>
                </a:solidFill>
              </a:rPr>
              <a:t>,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800" i="1" dirty="0" smtClean="0">
                <a:solidFill>
                  <a:schemeClr val="bg1"/>
                </a:solidFill>
              </a:rPr>
              <a:t> </a:t>
            </a:r>
          </a:p>
          <a:p>
            <a:pPr marL="0" indent="0">
              <a:spcBef>
                <a:spcPts val="0"/>
              </a:spcBef>
              <a:buNone/>
            </a:pPr>
            <a:endParaRPr lang="ru-RU" sz="2800" i="1" dirty="0" smtClean="0">
              <a:solidFill>
                <a:schemeClr val="bg1"/>
              </a:solidFill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ru-RU" sz="2800" i="1" u="sng" dirty="0" smtClean="0">
                <a:solidFill>
                  <a:schemeClr val="bg1"/>
                </a:solidFill>
              </a:rPr>
              <a:t>Принеси нам хлеба</a:t>
            </a:r>
            <a:r>
              <a:rPr lang="ru-RU" sz="2800" i="1" dirty="0" smtClean="0">
                <a:solidFill>
                  <a:schemeClr val="bg1"/>
                </a:solidFill>
              </a:rPr>
              <a:t>,</a:t>
            </a:r>
          </a:p>
          <a:p>
            <a:pPr marL="0" indent="0">
              <a:spcBef>
                <a:spcPts val="0"/>
              </a:spcBef>
              <a:buNone/>
            </a:pPr>
            <a:endParaRPr lang="ru-RU" sz="2800" i="1" dirty="0" smtClean="0">
              <a:solidFill>
                <a:schemeClr val="bg1"/>
              </a:solidFill>
            </a:endParaRPr>
          </a:p>
          <a:p>
            <a:pPr marL="0" indent="0">
              <a:spcBef>
                <a:spcPts val="0"/>
              </a:spcBef>
              <a:buNone/>
            </a:pPr>
            <a:endParaRPr lang="ru-RU" sz="2800" i="1" dirty="0" smtClean="0">
              <a:solidFill>
                <a:schemeClr val="bg1"/>
              </a:solidFill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ru-RU" sz="2800" i="1" u="sng" dirty="0" smtClean="0">
                <a:solidFill>
                  <a:schemeClr val="bg1"/>
                </a:solidFill>
              </a:rPr>
              <a:t>Черного и белого</a:t>
            </a:r>
            <a:r>
              <a:rPr lang="ru-RU" sz="2800" i="1" dirty="0" smtClean="0">
                <a:solidFill>
                  <a:schemeClr val="bg1"/>
                </a:solidFill>
              </a:rPr>
              <a:t>, </a:t>
            </a:r>
          </a:p>
          <a:p>
            <a:pPr marL="0" indent="0">
              <a:spcBef>
                <a:spcPts val="0"/>
              </a:spcBef>
              <a:buNone/>
            </a:pPr>
            <a:endParaRPr lang="ru-RU" sz="2800" i="1" dirty="0" smtClean="0">
              <a:solidFill>
                <a:schemeClr val="bg1"/>
              </a:solidFill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ru-RU" sz="2800" i="1" u="sng" dirty="0" smtClean="0">
                <a:solidFill>
                  <a:schemeClr val="bg1"/>
                </a:solidFill>
              </a:rPr>
              <a:t>Только не горелого</a:t>
            </a:r>
            <a:r>
              <a:rPr lang="ru-RU" i="1" u="sng" dirty="0" smtClean="0">
                <a:solidFill>
                  <a:schemeClr val="bg1"/>
                </a:solidFill>
              </a:rPr>
              <a:t>! </a:t>
            </a:r>
          </a:p>
        </p:txBody>
      </p:sp>
      <p:pic>
        <p:nvPicPr>
          <p:cNvPr id="4098" name="Picture 2" descr="http://www.vashaibolit.ru/uploads/posts/2012-02/1328694570_73208450_large_2222299_bozhja_korovka1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86512" y="714356"/>
            <a:ext cx="1824515" cy="1428736"/>
          </a:xfrm>
          <a:prstGeom prst="rect">
            <a:avLst/>
          </a:prstGeom>
          <a:noFill/>
        </p:spPr>
      </p:pic>
      <p:pic>
        <p:nvPicPr>
          <p:cNvPr id="4099" name="Picture 3" descr="C:\Users\SV\Pictures\235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28992" y="214290"/>
            <a:ext cx="962025" cy="1066800"/>
          </a:xfrm>
          <a:prstGeom prst="rect">
            <a:avLst/>
          </a:prstGeom>
          <a:noFill/>
        </p:spPr>
      </p:pic>
      <p:pic>
        <p:nvPicPr>
          <p:cNvPr id="4101" name="Picture 5" descr="C:\Users\SV\Pictures\231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86116" y="1643050"/>
            <a:ext cx="914400" cy="1066800"/>
          </a:xfrm>
          <a:prstGeom prst="rect">
            <a:avLst/>
          </a:prstGeom>
          <a:noFill/>
        </p:spPr>
      </p:pic>
      <p:pic>
        <p:nvPicPr>
          <p:cNvPr id="4102" name="Picture 6" descr="C:\Users\SV\Pictures\232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00496" y="3000372"/>
            <a:ext cx="990600" cy="1066800"/>
          </a:xfrm>
          <a:prstGeom prst="rect">
            <a:avLst/>
          </a:prstGeom>
          <a:noFill/>
        </p:spPr>
      </p:pic>
      <p:pic>
        <p:nvPicPr>
          <p:cNvPr id="4103" name="Picture 7" descr="C:\Users\SV\Pictures\233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86182" y="4286256"/>
            <a:ext cx="1000125" cy="1076325"/>
          </a:xfrm>
          <a:prstGeom prst="rect">
            <a:avLst/>
          </a:prstGeom>
          <a:noFill/>
        </p:spPr>
      </p:pic>
      <p:pic>
        <p:nvPicPr>
          <p:cNvPr id="4104" name="Picture 8" descr="C:\Users\SV\Pictures\234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71934" y="5572140"/>
            <a:ext cx="1038225" cy="104775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450755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60649"/>
            <a:ext cx="8229600" cy="129614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000" dirty="0" smtClean="0">
                <a:solidFill>
                  <a:schemeClr val="bg1"/>
                </a:solidFill>
              </a:rPr>
              <a:t>Замерзла божья коровка, не может взлететь. Давайте согреем ее нашим дыханием</a:t>
            </a:r>
            <a:r>
              <a:rPr lang="ru-RU" sz="2000" dirty="0">
                <a:solidFill>
                  <a:schemeClr val="bg1"/>
                </a:solidFill>
              </a:rPr>
              <a:t> </a:t>
            </a:r>
            <a:r>
              <a:rPr lang="ru-RU" sz="2000" dirty="0" smtClean="0">
                <a:solidFill>
                  <a:schemeClr val="bg1"/>
                </a:solidFill>
              </a:rPr>
              <a:t>(дети делают несколько глубоких выдохов через рот).</a:t>
            </a:r>
            <a:endParaRPr lang="ru-RU" sz="2000" dirty="0">
              <a:solidFill>
                <a:schemeClr val="bg1"/>
              </a:solidFill>
            </a:endParaRPr>
          </a:p>
        </p:txBody>
      </p:sp>
      <p:pic>
        <p:nvPicPr>
          <p:cNvPr id="3073" name="Picture 1" descr="C:\Users\SV\Pictures\73482807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00694" y="3429000"/>
            <a:ext cx="1774477" cy="207170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098849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chemeClr val="bg1"/>
                </a:solidFill>
                <a:cs typeface="Times New Roman" pitchFamily="18" charset="0"/>
              </a:rPr>
              <a:t>Игра «Божьи коровки и ветер» </a:t>
            </a:r>
            <a:endParaRPr lang="ru-RU" sz="3200" dirty="0">
              <a:solidFill>
                <a:schemeClr val="bg1"/>
              </a:solidFill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864" y="980728"/>
            <a:ext cx="8229600" cy="3888432"/>
          </a:xfrm>
        </p:spPr>
        <p:txBody>
          <a:bodyPr>
            <a:normAutofit fontScale="85000" lnSpcReduction="20000"/>
          </a:bodyPr>
          <a:lstStyle/>
          <a:p>
            <a:r>
              <a:rPr lang="ru-RU" sz="2400" dirty="0" smtClean="0">
                <a:solidFill>
                  <a:schemeClr val="bg1"/>
                </a:solidFill>
              </a:rPr>
              <a:t>Выглянуло солнышко из-за тучки. Божьи коровки обрадовались теплу и стали ползать по листочкам. (Дети ползают на четвереньках по полу).</a:t>
            </a:r>
          </a:p>
          <a:p>
            <a:r>
              <a:rPr lang="ru-RU" sz="2400" dirty="0" smtClean="0">
                <a:solidFill>
                  <a:schemeClr val="bg1"/>
                </a:solidFill>
              </a:rPr>
              <a:t>Подул холодный ветерок, перевернул жучков. (Дети переворачиваются на спину и шевелят расслабленными руками и ногами).</a:t>
            </a:r>
          </a:p>
          <a:p>
            <a:r>
              <a:rPr lang="ru-RU" sz="2400" dirty="0" smtClean="0">
                <a:solidFill>
                  <a:schemeClr val="bg1"/>
                </a:solidFill>
              </a:rPr>
              <a:t>Подул теплый ветерок, помог перевернуться жучкам  (Дети снова встают на четвереньки и ползают).</a:t>
            </a:r>
          </a:p>
          <a:p>
            <a:pPr marL="0" indent="0">
              <a:buNone/>
            </a:pPr>
            <a:endParaRPr lang="ru-RU" sz="2400" dirty="0" smtClean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ru-RU" sz="2400" dirty="0" smtClean="0">
                <a:solidFill>
                  <a:schemeClr val="bg1"/>
                </a:solidFill>
              </a:rPr>
              <a:t>Теплый ветерок подул сильнее, поднял божьих коровок в воздух, и они полетели. (Дети изображают полет божьих коровок, медленно бегают, жужжат)</a:t>
            </a:r>
            <a:endParaRPr lang="en-US" sz="2400" dirty="0" smtClean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ru-RU" sz="2400" dirty="0" smtClean="0">
                <a:solidFill>
                  <a:schemeClr val="bg1"/>
                </a:solidFill>
              </a:rPr>
              <a:t> Дети бегут в объятия воспитателя.</a:t>
            </a:r>
            <a:endParaRPr lang="ru-RU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5176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999</TotalTime>
  <Words>475</Words>
  <Application>Microsoft Office PowerPoint</Application>
  <PresentationFormat>Экран (4:3)</PresentationFormat>
  <Paragraphs>58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Презентация PowerPoint</vt:lpstr>
      <vt:lpstr>Божья коровка</vt:lpstr>
      <vt:lpstr>Задачи</vt:lpstr>
      <vt:lpstr>Презентация PowerPoint</vt:lpstr>
      <vt:lpstr>Считалка про божью коровку </vt:lpstr>
      <vt:lpstr>Презентация PowerPoint</vt:lpstr>
      <vt:lpstr>Презентация PowerPoint</vt:lpstr>
      <vt:lpstr>Презентация PowerPoint</vt:lpstr>
      <vt:lpstr>Игра «Божьи коровки и ветер» </vt:lpstr>
      <vt:lpstr>Рисование </vt:lpstr>
      <vt:lpstr>Нарисуй точки!</vt:lpstr>
      <vt:lpstr>Игра-прощание «Передай по кругу»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ЦО№1699</dc:creator>
  <cp:lastModifiedBy>Пользователь</cp:lastModifiedBy>
  <cp:revision>33</cp:revision>
  <dcterms:created xsi:type="dcterms:W3CDTF">2012-11-21T07:14:14Z</dcterms:created>
  <dcterms:modified xsi:type="dcterms:W3CDTF">2019-12-16T11:35:52Z</dcterms:modified>
</cp:coreProperties>
</file>