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9" r:id="rId4"/>
    <p:sldId id="261" r:id="rId5"/>
    <p:sldId id="260" r:id="rId6"/>
    <p:sldId id="267" r:id="rId7"/>
    <p:sldId id="266" r:id="rId8"/>
    <p:sldId id="265" r:id="rId9"/>
    <p:sldId id="264" r:id="rId10"/>
    <p:sldId id="263" r:id="rId11"/>
    <p:sldId id="270" r:id="rId12"/>
    <p:sldId id="269" r:id="rId13"/>
    <p:sldId id="268" r:id="rId14"/>
    <p:sldId id="273" r:id="rId15"/>
    <p:sldId id="272" r:id="rId16"/>
    <p:sldId id="271" r:id="rId17"/>
    <p:sldId id="27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lide-share.ru/image/6250774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2044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71538" y="2071679"/>
            <a:ext cx="700092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Конструирование</a:t>
            </a: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из строительного материала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lide-share.ru/image/6250774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2044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28596" y="285728"/>
            <a:ext cx="8143932" cy="3262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Конструирование из строительных материалов в </a:t>
            </a:r>
            <a:endParaRPr lang="ru-RU" sz="2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200" b="1" dirty="0" smtClean="0">
                <a:solidFill>
                  <a:srgbClr val="00000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младшем </a:t>
            </a:r>
            <a:r>
              <a:rPr lang="ru-RU" sz="2200" b="1" dirty="0" smtClean="0">
                <a:solidFill>
                  <a:srgbClr val="00000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дошкольном возрасте </a:t>
            </a:r>
            <a:endParaRPr lang="ru-RU" sz="2200" b="1" dirty="0" smtClean="0">
              <a:solidFill>
                <a:srgbClr val="000000"/>
              </a:solidFill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  <a:p>
            <a:pPr algn="ctr"/>
            <a:endParaRPr lang="ru-RU" sz="2200" b="1" dirty="0" smtClean="0">
              <a:solidFill>
                <a:srgbClr val="000000"/>
              </a:solidFill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Модели необходимые в младшем дошкольном возрасте: </a:t>
            </a:r>
            <a:b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• мебель</a:t>
            </a:r>
            <a:b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• ворота</a:t>
            </a:r>
            <a:b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• заборчик</a:t>
            </a:r>
            <a:b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• поезд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 башенка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 лесенка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6" descr="https://www.maam.ru/upload/blogs/detsad-173673-1489766397.jpg"/>
          <p:cNvPicPr>
            <a:picLocks noChangeAspect="1" noChangeArrowheads="1"/>
          </p:cNvPicPr>
          <p:nvPr/>
        </p:nvPicPr>
        <p:blipFill>
          <a:blip r:embed="rId3" cstate="print"/>
          <a:srcRect r="-1"/>
          <a:stretch>
            <a:fillRect/>
          </a:stretch>
        </p:blipFill>
        <p:spPr bwMode="auto">
          <a:xfrm>
            <a:off x="642910" y="4214818"/>
            <a:ext cx="3429024" cy="2247916"/>
          </a:xfrm>
          <a:prstGeom prst="rect">
            <a:avLst/>
          </a:prstGeom>
          <a:noFill/>
        </p:spPr>
      </p:pic>
      <p:pic>
        <p:nvPicPr>
          <p:cNvPr id="5" name="Picture 8" descr="https://www.maam.ru/upload/blogs/detsad-173673-148976482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4214818"/>
            <a:ext cx="3500462" cy="22145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lide-share.ru/image/6250774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2044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57158" y="357167"/>
            <a:ext cx="835824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Конструирование из строительных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материалов</a:t>
            </a:r>
          </a:p>
          <a:p>
            <a:pPr algn="ctr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в средней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группе</a:t>
            </a:r>
          </a:p>
          <a:p>
            <a:pPr algn="ctr"/>
            <a:endParaRPr lang="ru-RU" sz="2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1285860"/>
            <a:ext cx="657228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Модели необходимые в среднем дошкольном возрасте: </a:t>
            </a:r>
            <a:b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• грузовые машины, гараж</a:t>
            </a:r>
            <a:b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• Горки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заборчик, ворота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 мебель: стол, стул, диван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 поезд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 башенки и т. д.</a:t>
            </a:r>
            <a:endParaRPr lang="ru-RU" sz="2000" dirty="0"/>
          </a:p>
        </p:txBody>
      </p:sp>
      <p:pic>
        <p:nvPicPr>
          <p:cNvPr id="7" name="Picture 6" descr="https://im0-tub-ru.yandex.net/i?id=9dc9e2b6289fc436a64d82cb9a907b62&amp;n=33&amp;w=200&amp;h=15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3786190"/>
            <a:ext cx="3429024" cy="2571768"/>
          </a:xfrm>
          <a:prstGeom prst="rect">
            <a:avLst/>
          </a:prstGeom>
          <a:noFill/>
        </p:spPr>
      </p:pic>
      <p:pic>
        <p:nvPicPr>
          <p:cNvPr id="8" name="Picture 4" descr="https://www.maam.ru/upload/blogs/detsad-201660-142931237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3714752"/>
            <a:ext cx="3476764" cy="260600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lide-share.ru/image/6250774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2044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285852" y="357167"/>
            <a:ext cx="728667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Конструирование из строительных материалов </a:t>
            </a:r>
            <a:endParaRPr lang="ru-RU" sz="2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старшей группе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1285860"/>
            <a:ext cx="635796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Модели необходимые в старшей группе: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машины разные по виду и величине(грузовую, фургон), 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разнообразные мосты, 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улицы населенных пунктов,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дома, башни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https://www.maam.ru/upload/blogs/detsad-152857-15448575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3643314"/>
            <a:ext cx="3420094" cy="2545186"/>
          </a:xfrm>
          <a:prstGeom prst="rect">
            <a:avLst/>
          </a:prstGeom>
          <a:noFill/>
        </p:spPr>
      </p:pic>
      <p:pic>
        <p:nvPicPr>
          <p:cNvPr id="6" name="Picture 4" descr="https://3.bp.blogspot.com/-6YV9B8eDmiQ/WMFfHXdNLFI/AAAAAAAADE8/lSg2El6nu6sLoWZVdiKi68EGGaZiMA34gCLcB/s1600/IMG_994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7752" y="3643314"/>
            <a:ext cx="3429024" cy="25717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lide-share.ru/image/6250774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2044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lide-share.ru/image/6250774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2044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85720" y="428605"/>
            <a:ext cx="850112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Конструирование из строительных материалов </a:t>
            </a:r>
            <a:endParaRPr lang="ru-RU" sz="2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подготовительной группе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1357299"/>
            <a:ext cx="6643718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Модели необходимые в подготовительной  группе: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мост для пешеходов, мост для транспорта,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постройки, объединенные общей темой (улица, машины, дома).</a:t>
            </a:r>
          </a:p>
          <a:p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Основные формы конструирования :</a:t>
            </a:r>
            <a:b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• Конструирование по образцу</a:t>
            </a:r>
            <a:b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• Конструирование по модели</a:t>
            </a:r>
            <a:b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• Конструирования по условиями</a:t>
            </a:r>
            <a:b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• Конструирования по </a:t>
            </a:r>
            <a:endParaRPr lang="ru-RU" sz="2000" dirty="0" smtClean="0">
              <a:solidFill>
                <a:srgbClr val="000000"/>
              </a:solidFill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простейшим 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чертежами и </a:t>
            </a:r>
            <a:endParaRPr lang="ru-RU" sz="2000" dirty="0" smtClean="0">
              <a:solidFill>
                <a:srgbClr val="000000"/>
              </a:solidFill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наглядными 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схемам</a:t>
            </a:r>
            <a:b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• Конструирование по теме</a:t>
            </a:r>
            <a:b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• Конструирование по замыслу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http://www.sadik2-perm.ru/wp-content/uploads/2017/01/fxLGwgaDJ-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3372" y="3071810"/>
            <a:ext cx="4619367" cy="346563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lide-share.ru/image/6250774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2044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57158" y="214291"/>
            <a:ext cx="850112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Планируемые промежуточные результаты освоения программы</a:t>
            </a:r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00034" y="928670"/>
          <a:ext cx="8143933" cy="55721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01475"/>
                <a:gridCol w="2001475"/>
                <a:gridCol w="2139508"/>
                <a:gridCol w="2001475"/>
              </a:tblGrid>
              <a:tr h="1278955">
                <a:tc>
                  <a:txBody>
                    <a:bodyPr/>
                    <a:lstStyle/>
                    <a:p>
                      <a:pPr algn="ctr"/>
                      <a:r>
                        <a:rPr lang="ru-RU" sz="1800" b="0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Вторая младшая </a:t>
                      </a:r>
                      <a:r>
                        <a:rPr lang="ru-RU" sz="1800" b="0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группа</a:t>
                      </a:r>
                    </a:p>
                    <a:p>
                      <a:pPr algn="ctr"/>
                      <a:r>
                        <a:rPr lang="ru-RU" sz="1800" b="0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(от 3 до 4 лет) </a:t>
                      </a:r>
                      <a:endParaRPr lang="ru-RU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Средняя группа </a:t>
                      </a:r>
                      <a:endParaRPr lang="ru-RU" sz="1800" b="0" kern="1200" dirty="0" smtClean="0">
                        <a:solidFill>
                          <a:schemeClr val="lt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800" b="0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</a:t>
                      </a:r>
                      <a:r>
                        <a:rPr lang="ru-RU" sz="1800" b="0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от 4 до 5 лет) </a:t>
                      </a:r>
                      <a:endParaRPr lang="ru-RU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Старшая </a:t>
                      </a:r>
                      <a:r>
                        <a:rPr lang="ru-RU" sz="1800" b="0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группа</a:t>
                      </a:r>
                    </a:p>
                    <a:p>
                      <a:pPr algn="ctr"/>
                      <a:r>
                        <a:rPr lang="ru-RU" sz="1800" b="0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(от 5 до 6 лет)</a:t>
                      </a:r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Подготовительная к школе группа </a:t>
                      </a:r>
                      <a:endParaRPr lang="ru-RU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29320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Знает, называет и правильно использует детали строительного материала,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умеет располагать кирпичики, пластины вертикально,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ru-RU" sz="16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изменяет постройки, надстраивая или заменяя одни детали другими.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Умеет использовать строительные детали с учетом их конструктивных свойств,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способен преобразовывать постройки в соответствии с заданием педагога. 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Умеет анализировать образец постройки,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может планировать этапы создания собственной постройки, находить конструктивные решения,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создает постройки по рисунку,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умеет работать коллективно.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Способен соотносить конструкцию предмета с его назначением,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ru-RU" sz="16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может создавать модели из пластмассового и деревянного конструкторов по рисунку и словесной инструкции.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lide-share.ru/image/6250774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2044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28596" y="357166"/>
            <a:ext cx="8358246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Центр конструирования в группе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Строительный центр позволяет организовать конструктивную деятельность с большой группой воспитанников, подгруппой и индивидуально.  Дети всегда с удовольствием занимаются постройками, комбинируя их с другими видами деятельности.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6" descr="https://munkina-ds48kar.educhel.ru/uploads/6000/23930/section/442875/DSC0664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5984" y="2571744"/>
            <a:ext cx="4357718" cy="326828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lide-share.ru/image/6250774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2044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571604" y="1785926"/>
            <a:ext cx="6286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lide-share.ru/image/6250774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2044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85720" y="612845"/>
            <a:ext cx="864399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2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Задачи:</a:t>
            </a:r>
            <a:endParaRPr lang="ru-RU" sz="22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2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Научить приемам строительного конструирования;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2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Расширять  представления о сооружениях и постройках окружающего, учить видеть  конструктивные особенности построек;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2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Побуждать детей использовать в игре приобретенных при обучении умения и навыки конструирования;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2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Учить коллективно выполнять постройки, считаясь в работе с мнением друзей;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2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Учить обосновывать свое мнение, мотивируя его целесообразность;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2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Учим работать организованно, соблюдая порядок при использовании материала;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2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Развивать умение работать целенаправленно, предварительно обдумывая свои действия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2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Обучать правильно сочетать самодеятельность и активность детей.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lide-share.ru/image/6250774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2044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28596" y="285728"/>
            <a:ext cx="8286808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Конструирование в ФГОС определено</a:t>
            </a:r>
          </a:p>
          <a:p>
            <a:pPr algn="ct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Как компонент обязательной части программы, вид деятельности, способствующей развитию исследовательской и творческой активности детей. А также умений наблюдать и экспериментировать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ФГОС подчеркивают необходимость обеспечения преемственности целей, задач и содержания дошкольного образования, предполагает разработку новых образовательных моделей, в основу которых должны входить образовательные технологии, соответствующие принципам:</a:t>
            </a:r>
          </a:p>
          <a:p>
            <a:pPr algn="just">
              <a:buFont typeface="Arial" pitchFamily="34" charset="0"/>
              <a:buChar char="•"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ü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вариативности и разнообразия содержания образовательных программ;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единство образовательных, воспитательных, развивающих целей и задач в совместной и самостоятельной деятельности взрослого и ребенка;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учета ведущего вида деятельности ребенка -  игры.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lide-share.ru/image/6250774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2044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00034" y="612845"/>
            <a:ext cx="8072494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Детское конструирование –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 один из видов художественно-изобразительной деятельности, направленной на создание разнообразных построек из строительных наборов. Основным содержанием этого вида деятельности является отражение окружающей жизни в разнообразных постройках и связанных с ними действиях.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22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Значение конструирования для детей: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2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развивается наблюдательность, память,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2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пространственное и творческое воображение,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2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математические способности,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2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мелкая моторика рук,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2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умение следовать инструкции,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2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нравственные качества,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2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самоконтроль, самостоятельность,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2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коммуникативные качества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lide-share.ru/image/6250774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2044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85720" y="500042"/>
            <a:ext cx="8429684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Конструирование из игровых строительных материалов является наиболее доступным и легким видом конструирования для дошкольников.</a:t>
            </a:r>
          </a:p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Виды конструирования могут быть: 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u="sng" dirty="0" smtClean="0">
                <a:latin typeface="Times New Roman" pitchFamily="18" charset="0"/>
                <a:cs typeface="Times New Roman" pitchFamily="18" charset="0"/>
              </a:rPr>
              <a:t>По характеру деятельности детей: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Индивидуальное.</a:t>
            </a:r>
          </a:p>
          <a:p>
            <a:pPr lvl="0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Коллективное.</a:t>
            </a:r>
          </a:p>
          <a:p>
            <a:r>
              <a:rPr lang="ru-RU" sz="2200" u="sng" dirty="0" smtClean="0">
                <a:latin typeface="Times New Roman" pitchFamily="18" charset="0"/>
                <a:cs typeface="Times New Roman" pitchFamily="18" charset="0"/>
              </a:rPr>
              <a:t>По материалу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деревянные, тканевые, пластмассовые.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 descr="https://sundekor.ru/wp-content/uploads/media/%D0%A2%D0%B5%D0%BC%D0%B0%D1%82%D0%B8%D1%87%D0%B5%D1%81%D0%BA%D0%B8%D0%B8%CC%86-%D1%81%D1%82%D0%B5%D0%BD%D0%B4-%D0%B4%D0%BB%D1%8F-%D1%80%D0%BE%D0%B4%D0%B8%D1%82%D0%B5%D0%BB%D0%B5%D0%B8%CC%86-%D0%BF%D0%BE-%D0%BA%D0%BE%D0%BD%D1%81%D1%82%D1%80%D1%83%D0%B8%D1%80%D0%BE%D0%B2%D0%B0%D0%BD%D0%B8%D1%8E/image6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3429000"/>
            <a:ext cx="3357586" cy="2822586"/>
          </a:xfrm>
          <a:prstGeom prst="rect">
            <a:avLst/>
          </a:prstGeom>
          <a:noFill/>
        </p:spPr>
      </p:pic>
      <p:pic>
        <p:nvPicPr>
          <p:cNvPr id="5" name="Рисунок 4" descr="https://www.maam.ru/upload/blogs/detsad-249193-141367089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3357562"/>
            <a:ext cx="3724264" cy="2881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lide-share.ru/image/6250774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2044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85720" y="214290"/>
            <a:ext cx="8358246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Виды конструктора</a:t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Кубики (деревянные, тканевые, пластмассовые). Являются самым первым материалом для конструирования. Уже годовалые малыши с удовольствием разрушают башню из кубиков, и это вполне можно считать первыми играми с конструктором.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8" descr="https://avatars.mds.yandex.net/get-pdb/1677265/14201ffe-283b-4228-b3ce-9321dff210ea/s1200?webp=fals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28" y="1857364"/>
            <a:ext cx="2385986" cy="2385986"/>
          </a:xfrm>
          <a:prstGeom prst="rect">
            <a:avLst/>
          </a:prstGeom>
          <a:noFill/>
        </p:spPr>
      </p:pic>
      <p:pic>
        <p:nvPicPr>
          <p:cNvPr id="5" name="Picture 4" descr="https://dostochka.com/img/newitems/desyatoe-korolevstvo/konstruktor-v-korobke-5/konstruktor-v-korobke-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6248" y="1928802"/>
            <a:ext cx="3315109" cy="2313811"/>
          </a:xfrm>
          <a:prstGeom prst="rect">
            <a:avLst/>
          </a:prstGeom>
          <a:noFill/>
        </p:spPr>
      </p:pic>
      <p:pic>
        <p:nvPicPr>
          <p:cNvPr id="6" name="Picture 6" descr="https://img.klubok.com/img/used/2017/02/02/12260/l/12260516_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58" y="4357694"/>
            <a:ext cx="4106747" cy="2344953"/>
          </a:xfrm>
          <a:prstGeom prst="rect">
            <a:avLst/>
          </a:prstGeom>
          <a:noFill/>
        </p:spPr>
      </p:pic>
      <p:pic>
        <p:nvPicPr>
          <p:cNvPr id="7" name="Picture 4" descr="http://toysbytoys.ru/upload/iblock/1fe/1fe6896075f2f10e3612a27fba5a4674.jpg"/>
          <p:cNvPicPr>
            <a:picLocks noChangeAspect="1" noChangeArrowheads="1"/>
          </p:cNvPicPr>
          <p:nvPr/>
        </p:nvPicPr>
        <p:blipFill>
          <a:blip r:embed="rId6" cstate="print"/>
          <a:srcRect t="13423" r="3923" b="13117"/>
          <a:stretch>
            <a:fillRect/>
          </a:stretch>
        </p:blipFill>
        <p:spPr bwMode="auto">
          <a:xfrm>
            <a:off x="4714876" y="4286256"/>
            <a:ext cx="4114800" cy="23513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lide-share.ru/image/6250774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2044" cy="6858000"/>
          </a:xfrm>
          <a:prstGeom prst="rect">
            <a:avLst/>
          </a:prstGeom>
          <a:noFill/>
        </p:spPr>
      </p:pic>
      <p:pic>
        <p:nvPicPr>
          <p:cNvPr id="3" name="Picture 10" descr="https://www.toyway.ru/upload/iblock/1d0/Prestig-igrushka_%D0%9A%D1%80%D0%A622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285728"/>
            <a:ext cx="2714644" cy="2857520"/>
          </a:xfrm>
          <a:prstGeom prst="rect">
            <a:avLst/>
          </a:prstGeom>
          <a:noFill/>
        </p:spPr>
      </p:pic>
      <p:pic>
        <p:nvPicPr>
          <p:cNvPr id="4" name="Picture 14" descr="https://babysmile-kazan.ru/wp-content/uploads/2016/08/5c7d2f20-68d9-11e4-ba51-00155d01fc08_1531ce55-384e-11e6-b9ad-00155d01fc08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786" y="3500438"/>
            <a:ext cx="3357586" cy="2928958"/>
          </a:xfrm>
          <a:prstGeom prst="rect">
            <a:avLst/>
          </a:prstGeom>
          <a:noFill/>
        </p:spPr>
      </p:pic>
      <p:pic>
        <p:nvPicPr>
          <p:cNvPr id="5" name="Picture 4" descr="https://ecoigrushka.com/wa-data/public/shop/products/62/05/562/images/1145/1145.750@2x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3438" y="3500438"/>
            <a:ext cx="3345678" cy="2989254"/>
          </a:xfrm>
          <a:prstGeom prst="rect">
            <a:avLst/>
          </a:prstGeom>
          <a:noFill/>
        </p:spPr>
      </p:pic>
      <p:pic>
        <p:nvPicPr>
          <p:cNvPr id="6" name="Picture 6" descr="https://i1.photo.2gis.com/images/branch/16/2251799839069481_743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57554" y="285728"/>
            <a:ext cx="5429288" cy="30539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lide-share.ru/image/6250774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2044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28596" y="357167"/>
            <a:ext cx="8286808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Конструирование из строительных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материалов</a:t>
            </a:r>
          </a:p>
          <a:p>
            <a:pPr algn="ctr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в раннем возрасте</a:t>
            </a:r>
          </a:p>
          <a:p>
            <a:pPr algn="ctr"/>
            <a:endParaRPr lang="ru-RU" sz="2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	Дети знакомятся с кубиками, кирпичиками, узнают их, учатся различать, следить за несложными действиями с ними взрослого и воспроизводить эти действия: накладывать кубики и кирпичики друг на друга, укладывать рядом.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https://dc7-pz.ucoz.ru/2013-2014/3/yanvar/4.jpg"/>
          <p:cNvPicPr>
            <a:picLocks noChangeAspect="1" noChangeArrowheads="1"/>
          </p:cNvPicPr>
          <p:nvPr/>
        </p:nvPicPr>
        <p:blipFill>
          <a:blip r:embed="rId3" cstate="print"/>
          <a:srcRect l="17879" r="851" b="3704"/>
          <a:stretch>
            <a:fillRect/>
          </a:stretch>
        </p:blipFill>
        <p:spPr bwMode="auto">
          <a:xfrm>
            <a:off x="2857488" y="2857496"/>
            <a:ext cx="3379567" cy="3514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lide-share.ru/image/6250774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2044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57158" y="500042"/>
            <a:ext cx="8358246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Конструирование из строительных материалов </a:t>
            </a:r>
            <a:endParaRPr lang="ru-RU" sz="2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раннем возрасте</a:t>
            </a:r>
          </a:p>
          <a:p>
            <a:pPr algn="ctr"/>
            <a:endParaRPr lang="ru-RU" sz="2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	Программа занятий конструированием с детьми от одного года до двух лет усложняется: дети учатся узнавать 3-4 детали строительного набора (кирпичики, кубики, пластины, трехгранные призмы), уметь накладывать их друг на друга, ставить рядом, воспроизводить действия, показанные воспитателем.</a:t>
            </a:r>
            <a:endParaRPr lang="ru-RU" sz="22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 descr="https://www.maam.ru/upload/blogs/detsad-286998-152119773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3500438"/>
            <a:ext cx="3786214" cy="27736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520</Words>
  <Application>Microsoft Office PowerPoint</Application>
  <PresentationFormat>Экран (4:3)</PresentationFormat>
  <Paragraphs>97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4</cp:revision>
  <dcterms:created xsi:type="dcterms:W3CDTF">2019-12-16T15:21:17Z</dcterms:created>
  <dcterms:modified xsi:type="dcterms:W3CDTF">2019-12-16T15:52:20Z</dcterms:modified>
</cp:coreProperties>
</file>