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5" r:id="rId1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08000"/>
                </a:solidFill>
                <a:latin typeface="Times New Roman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1CCD2C0A-333A-46D0-951D-9A484A34A710}" type="slidenum">
              <a:rPr lang="ru-RU" sz="1400">
                <a:solidFill>
                  <a:srgbClr val="000000"/>
                </a:solidFill>
                <a:latin typeface="Times New Roman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08000"/>
                </a:solidFill>
                <a:latin typeface="Times New Roman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040" cy="411444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Times New Roman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000000"/>
                </a:solidFill>
                <a:latin typeface="Times New Roman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000">
                <a:solidFill>
                  <a:srgbClr val="000000"/>
                </a:solidFill>
                <a:latin typeface="Times New Roman"/>
              </a:rPr>
              <a:t>Пятый уровень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70989DA-51A3-450E-843B-12E01EA075DF}" type="slidenum">
              <a:rPr lang="ru-RU" sz="1400">
                <a:solidFill>
                  <a:srgbClr val="000000"/>
                </a:solidFill>
                <a:latin typeface="Times New Roman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08000"/>
                </a:solidFill>
                <a:latin typeface="Times New Roman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dt"/>
          </p:nvPr>
        </p:nvSpPr>
        <p:spPr>
          <a:xfrm>
            <a:off x="685800" y="6248520"/>
            <a:ext cx="190476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4760" cy="4568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6B2100B-4EB5-4F87-BE17-DEB3566BBB48}" type="slidenum">
              <a:rPr lang="ru-RU" sz="1400">
                <a:solidFill>
                  <a:srgbClr val="000000"/>
                </a:solidFill>
                <a:latin typeface="Times New Roman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2699640" y="315360"/>
            <a:ext cx="4104000" cy="1061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b="1">
                <a:solidFill>
                  <a:srgbClr val="808000"/>
                </a:solidFill>
                <a:latin typeface="Arial Black"/>
              </a:rPr>
              <a:t>Модульная образовательная программа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1144080" y="1989000"/>
            <a:ext cx="7261560" cy="26640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6000" b="1">
                <a:solidFill>
                  <a:srgbClr val="606000"/>
                </a:solidFill>
                <a:latin typeface="Arial Black"/>
              </a:rPr>
              <a:t>ШКОЛА </a:t>
            </a:r>
            <a:endParaRPr/>
          </a:p>
          <a:p>
            <a:pPr>
              <a:lnSpc>
                <a:spcPct val="100000"/>
              </a:lnSpc>
            </a:pPr>
            <a:r>
              <a:rPr lang="ru-RU" sz="6000" b="1">
                <a:solidFill>
                  <a:srgbClr val="606000"/>
                </a:solidFill>
                <a:latin typeface="Arial Black"/>
              </a:rPr>
              <a:t>ЮНОГО ДИЗАЙНЕРА</a:t>
            </a:r>
            <a:endParaRPr/>
          </a:p>
        </p:txBody>
      </p:sp>
      <p:sp>
        <p:nvSpPr>
          <p:cNvPr id="113" name="CustomShape 3"/>
          <p:cNvSpPr/>
          <p:nvPr/>
        </p:nvSpPr>
        <p:spPr>
          <a:xfrm>
            <a:off x="1619640" y="5157360"/>
            <a:ext cx="5040360" cy="791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1600" b="1">
                <a:solidFill>
                  <a:srgbClr val="000000"/>
                </a:solidFill>
                <a:latin typeface="Arial Black"/>
              </a:rPr>
              <a:t>МАДОУ Детский сад № 173 «Росинка»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600" b="1">
                <a:solidFill>
                  <a:srgbClr val="000000"/>
                </a:solidFill>
                <a:latin typeface="Arial Black"/>
              </a:rPr>
              <a:t> г. Улан-Удэ, Республика Бурятия</a:t>
            </a:r>
            <a:endParaRPr/>
          </a:p>
        </p:txBody>
      </p:sp>
      <p:pic>
        <p:nvPicPr>
          <p:cNvPr id="114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32360" y="4509000"/>
            <a:ext cx="2093400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33" name="TextShape 2"/>
          <p:cNvSpPr txBox="1"/>
          <p:nvPr/>
        </p:nvSpPr>
        <p:spPr>
          <a:xfrm>
            <a:off x="214200" y="0"/>
            <a:ext cx="8929440" cy="6857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600" b="1" i="1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000" b="1" i="1">
                <a:solidFill>
                  <a:srgbClr val="FF0000"/>
                </a:solidFill>
                <a:latin typeface="Times New Roman"/>
              </a:rPr>
              <a:t>БЛОК «</a:t>
            </a:r>
            <a:r>
              <a:rPr lang="ru-RU" sz="2400" b="1" i="1">
                <a:solidFill>
                  <a:srgbClr val="FF0000"/>
                </a:solidFill>
                <a:latin typeface="Times New Roman"/>
              </a:rPr>
              <a:t>Я дизайнер»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FF0000"/>
                </a:solidFill>
                <a:latin typeface="Times New Roman"/>
              </a:rPr>
              <a:t> </a:t>
            </a: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Дети приобретут: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дизайн опыт для создания макетов домика,  используя подручный материал;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опыт планирования  работы и реализации  творческого  замысла.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-Дети   овладеют: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  элементарными трудовыми умениями при работе с различными материалами  и простейшими инструментами (ножницами, иголкой),  обеспечивающими культуру труда на всех этапах трудового процесса:  экономное расходование материала; бережное обращение с инструментами; поддержание порядка на рабочем месте;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умениями проявлять творчество,  инициативу и самостоятельность при реализации творческого замысла.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500040" y="285840"/>
            <a:ext cx="7957800" cy="62863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FF0000"/>
                </a:solidFill>
                <a:latin typeface="Times New Roman"/>
              </a:rPr>
              <a:t>«Я дизайнер»
</a:t>
            </a:r>
            <a:r>
              <a:rPr lang="ru-RU" b="1">
                <a:solidFill>
                  <a:srgbClr val="FF0000"/>
                </a:solidFill>
                <a:latin typeface="Times New Roman"/>
              </a:rPr>
              <a:t>Первое направление - «аранжировки» -</a:t>
            </a:r>
            <a:r>
              <a:rPr lang="ru-RU">
                <a:solidFill>
                  <a:srgbClr val="FF0000"/>
                </a:solidFill>
                <a:latin typeface="Times New Roman"/>
              </a:rPr>
              <a:t> предполагает развитие традиций детских рукоделий с ориентацией на украшение одежды и декор интерьера. Это: композиции фито-дизайна, букеты, гербарии-картины, бижутерия из искусственного и природного материала, игровые детали и элементы сюжетно-тематических, сказочно-волшебных и орнаментальных композиций.
  </a:t>
            </a:r>
            <a:r>
              <a:rPr lang="ru-RU" b="1">
                <a:solidFill>
                  <a:srgbClr val="FF0000"/>
                </a:solidFill>
                <a:latin typeface="Times New Roman"/>
              </a:rPr>
              <a:t>Второе направление - «дизайн одежды» </a:t>
            </a:r>
            <a:r>
              <a:rPr lang="ru-RU">
                <a:solidFill>
                  <a:srgbClr val="FF0000"/>
                </a:solidFill>
                <a:latin typeface="Times New Roman"/>
              </a:rPr>
              <a:t>- предполагает ознакомление детей с культурой одежды и некоторыми доступными дошкольникам способами создания рисунков - эскизов, фасонов и декоративной отделки платья. Дети будут учиться рисовать  эскизы костюмов для персонажей литературных произведений, мультфильмов, кукол и изготавливать изделия.
  </a:t>
            </a:r>
            <a:r>
              <a:rPr lang="ru-RU" b="1">
                <a:solidFill>
                  <a:srgbClr val="FF0000"/>
                </a:solidFill>
                <a:latin typeface="Times New Roman"/>
              </a:rPr>
              <a:t> Третье направление - декоративно-пространственный дизайн – </a:t>
            </a:r>
            <a:r>
              <a:rPr lang="ru-RU">
                <a:solidFill>
                  <a:srgbClr val="FF0000"/>
                </a:solidFill>
                <a:latin typeface="Times New Roman"/>
              </a:rPr>
              <a:t>будет</a:t>
            </a:r>
            <a:r>
              <a:rPr lang="ru-RU" b="1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>
                <a:solidFill>
                  <a:srgbClr val="FF0000"/>
                </a:solidFill>
                <a:latin typeface="Times New Roman"/>
              </a:rPr>
              <a:t>ориентировать внимание детей на декоративном оформлении облика зданий и ландшафта, на эстетизацию кукольно-игрового пространства.  Дети приобретут дизайн-опыт при создании макетов комнат, домиков, используя подручные материалы.
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570960" y="285840"/>
            <a:ext cx="7930080" cy="581004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C00000"/>
                </a:solidFill>
                <a:latin typeface="Times New Roman"/>
              </a:rPr>
              <a:t>АПРОБАЦИЯ ПРОГРАММЫ     1  этап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37" name="CustomShape 3"/>
          <p:cNvSpPr/>
          <p:nvPr/>
        </p:nvSpPr>
        <p:spPr>
          <a:xfrm>
            <a:off x="857160" y="1571760"/>
            <a:ext cx="7429320" cy="9334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C00000"/>
                </a:solidFill>
                <a:latin typeface="Times New Roman"/>
              </a:rPr>
              <a:t>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3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20" y="714240"/>
            <a:ext cx="4285800" cy="3029760"/>
          </a:xfrm>
          <a:prstGeom prst="rect">
            <a:avLst/>
          </a:prstGeom>
        </p:spPr>
      </p:pic>
      <p:pic>
        <p:nvPicPr>
          <p:cNvPr id="139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0" y="3857760"/>
            <a:ext cx="4714560" cy="2785680"/>
          </a:xfrm>
          <a:prstGeom prst="rect">
            <a:avLst/>
          </a:prstGeom>
        </p:spPr>
      </p:pic>
      <p:pic>
        <p:nvPicPr>
          <p:cNvPr id="140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857840" y="714240"/>
            <a:ext cx="4142880" cy="30477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71320" y="0"/>
            <a:ext cx="7886520" cy="5709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C00000"/>
                </a:solidFill>
                <a:latin typeface="Times New Roman"/>
              </a:rPr>
              <a:t>2 этап</a:t>
            </a:r>
            <a:endParaRPr/>
          </a:p>
        </p:txBody>
      </p:sp>
      <p:sp>
        <p:nvSpPr>
          <p:cNvPr id="142" name="TextShape 2"/>
          <p:cNvSpPr txBox="1"/>
          <p:nvPr/>
        </p:nvSpPr>
        <p:spPr>
          <a:xfrm>
            <a:off x="214200" y="857160"/>
            <a:ext cx="8572320" cy="21384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43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840" y="642960"/>
            <a:ext cx="3785760" cy="2999880"/>
          </a:xfrm>
          <a:prstGeom prst="rect">
            <a:avLst/>
          </a:prstGeom>
        </p:spPr>
      </p:pic>
      <p:pic>
        <p:nvPicPr>
          <p:cNvPr id="14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280" y="642960"/>
            <a:ext cx="4142880" cy="3047760"/>
          </a:xfrm>
          <a:prstGeom prst="rect">
            <a:avLst/>
          </a:prstGeom>
        </p:spPr>
      </p:pic>
      <p:pic>
        <p:nvPicPr>
          <p:cNvPr id="145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28920" y="3071880"/>
            <a:ext cx="4071600" cy="33573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4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20" y="500040"/>
            <a:ext cx="4071600" cy="3142800"/>
          </a:xfrm>
          <a:prstGeom prst="rect">
            <a:avLst/>
          </a:prstGeom>
        </p:spPr>
      </p:pic>
      <p:pic>
        <p:nvPicPr>
          <p:cNvPr id="14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714920" y="500040"/>
            <a:ext cx="4142880" cy="3142800"/>
          </a:xfrm>
          <a:prstGeom prst="rect">
            <a:avLst/>
          </a:prstGeom>
        </p:spPr>
      </p:pic>
      <p:pic>
        <p:nvPicPr>
          <p:cNvPr id="149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14720" y="3786120"/>
            <a:ext cx="4571640" cy="285732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60" name="TextShape 2"/>
          <p:cNvSpPr txBox="1"/>
          <p:nvPr/>
        </p:nvSpPr>
        <p:spPr>
          <a:xfrm>
            <a:off x="214200" y="0"/>
            <a:ext cx="8929440" cy="6857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1600" b="1" i="1">
                <a:solidFill>
                  <a:srgbClr val="FF0000"/>
                </a:solidFill>
                <a:latin typeface="Times New Roman"/>
              </a:rPr>
              <a:t> </a:t>
            </a:r>
            <a:endParaRPr/>
          </a:p>
        </p:txBody>
      </p:sp>
      <p:pic>
        <p:nvPicPr>
          <p:cNvPr id="16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7120" y="285840"/>
            <a:ext cx="4285800" cy="3142800"/>
          </a:xfrm>
          <a:prstGeom prst="rect">
            <a:avLst/>
          </a:prstGeom>
        </p:spPr>
      </p:pic>
      <p:pic>
        <p:nvPicPr>
          <p:cNvPr id="162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786200" y="285840"/>
            <a:ext cx="4071600" cy="3142800"/>
          </a:xfrm>
          <a:prstGeom prst="rect">
            <a:avLst/>
          </a:prstGeom>
        </p:spPr>
      </p:pic>
      <p:pic>
        <p:nvPicPr>
          <p:cNvPr id="163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71840" y="3571920"/>
            <a:ext cx="4500360" cy="30715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683640" y="18864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FF0000"/>
                </a:solidFill>
                <a:latin typeface="Times New Roman"/>
              </a:rPr>
              <a:t>СПАСИБО ЗА ВНИМАНИЕ!</a:t>
            </a:r>
            <a:endParaRPr/>
          </a:p>
        </p:txBody>
      </p:sp>
      <p:sp>
        <p:nvSpPr>
          <p:cNvPr id="170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17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71360" y="1571760"/>
            <a:ext cx="7000560" cy="4500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188640"/>
            <a:ext cx="7772040" cy="791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808000"/>
                </a:solidFill>
                <a:latin typeface="Times New Roman"/>
              </a:rPr>
              <a:t>Актуальность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395640" y="908640"/>
            <a:ext cx="8352720" cy="51944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40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>
                <a:solidFill>
                  <a:srgbClr val="FF1A1A"/>
                </a:solidFill>
                <a:latin typeface="Times New Roman"/>
              </a:rPr>
              <a:t>В соответствии с ФГОС одной из основных задач  образования на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современном этапе является развитие  креативной личности, имеющей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нестандартный взгляд на проблемы, отличающейся инициативностью,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любознательностью, умеющей находить собственное решение вопросов,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открыто высказывать оригинальные  гипотезы и идеи. Каким должен быть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креативный человек,  в нашем понимании, это самостоятельный человек,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способный  к независимым действиям, суждениям, обладающий 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инициативой, решительность. Самостоятельность  является одним из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системообразующих качеств личности. Развитие этого качества приводит</a:t>
            </a:r>
            <a:endParaRPr/>
          </a:p>
          <a:p>
            <a:pPr>
              <a:lnSpc>
                <a:spcPct val="150000"/>
              </a:lnSpc>
            </a:pPr>
            <a:r>
              <a:rPr lang="ru-RU" sz="2000">
                <a:solidFill>
                  <a:srgbClr val="FF1A1A"/>
                </a:solidFill>
                <a:latin typeface="Times New Roman"/>
              </a:rPr>
              <a:t>к развитию личности дошкольника в целом.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332640"/>
            <a:ext cx="7772040" cy="935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267326"/>
                </a:solidFill>
                <a:latin typeface="Times New Roman"/>
              </a:rPr>
              <a:t>
Каждая деятельность оказывает своеобразное влияние на развитие разных компонентов самостоятельности</a:t>
            </a:r>
            <a:r>
              <a:rPr lang="ru-RU" sz="4400">
                <a:solidFill>
                  <a:srgbClr val="267326"/>
                </a:solidFill>
                <a:latin typeface="Times New Roman"/>
              </a:rPr>
              <a:t>.
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251640" y="1484640"/>
            <a:ext cx="8424720" cy="46108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>
                <a:solidFill>
                  <a:srgbClr val="1A4D1A"/>
                </a:solidFill>
                <a:latin typeface="Times New Roman"/>
              </a:rPr>
              <a:t>Игра 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способствует развитию активности и инициативы.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267326"/>
                </a:solidFill>
                <a:latin typeface="Times New Roman"/>
              </a:rPr>
              <a:t>В трудовой деятельности 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заложены благоприятные возможности для формирования целенаправленности и осознанности действий, настойчивости в достижении результата. 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267326"/>
                </a:solidFill>
                <a:latin typeface="Times New Roman"/>
              </a:rPr>
              <a:t>В продуктивных видах 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деятельности формируются независимость ребенка от взрослого, стремление к поиску адекватных средств самовыражения.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267326"/>
                </a:solidFill>
                <a:latin typeface="Times New Roman"/>
              </a:rPr>
              <a:t> Общение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. В дошкольном возрасте, помимо общения со взрослыми, дифференцируется и достигает развернутой формы общение со сверстниками, основу которой составляют отношения взаимного уважения, возможные только между равными.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267326"/>
                </a:solidFill>
                <a:latin typeface="Times New Roman"/>
              </a:rPr>
              <a:t>Самоорганизация -</a:t>
            </a:r>
            <a:r>
              <a:rPr lang="ru-RU" sz="2000">
                <a:solidFill>
                  <a:srgbClr val="FF0000"/>
                </a:solidFill>
                <a:latin typeface="Times New Roman"/>
              </a:rPr>
              <a:t> деятельность, направленная на поиск и творческое преобразование действительности, высокая адаптивность, активная мобилизация внутренних ресурсов личности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85800" y="260640"/>
            <a:ext cx="7772040" cy="863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808000"/>
                </a:solidFill>
                <a:latin typeface="Times New Roman"/>
              </a:rPr>
              <a:t>Проблема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67640" y="1052640"/>
            <a:ext cx="8424720" cy="50428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- Взрослые учат детей не деятельности, а  только действиям,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 ребенок не ставит самостоятельных  целей, а лишь по итогам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проводимой с ним работы овладевает некоторыми способами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действия. На уровне действия процесс всегда прекращается, а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на уровне деятельности продолжается как творческий, так  и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самостоятельный. 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- Безразличие некоторых родителей к деятельности своего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ребёнка. Ребёнок предоставлен самому себе, его инициатива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C00000"/>
                </a:solidFill>
                <a:latin typeface="Times New Roman"/>
              </a:rPr>
              <a:t>не поддерживается родителями.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323640" y="188640"/>
            <a:ext cx="8424720" cy="19440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rgbClr val="808000"/>
                </a:solidFill>
                <a:latin typeface="Times New Roman"/>
              </a:rPr>
              <a:t>
Цель модульной образовательной программы была определена исходя из  требований ФГОС с одной стороны и   ориентацией на личностные интересы, потребности, способности ребенка; возможность свободного самоопределения самореализации в деятельности.</a:t>
            </a:r>
            <a:r>
              <a:rPr lang="ru-RU" sz="3600" dirty="0">
                <a:solidFill>
                  <a:srgbClr val="C00000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323640" y="2061000"/>
            <a:ext cx="8134200" cy="40348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/>
              </a:rPr>
              <a:t>Цель программы: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23" name="CustomShape 3"/>
          <p:cNvSpPr/>
          <p:nvPr/>
        </p:nvSpPr>
        <p:spPr>
          <a:xfrm>
            <a:off x="395640" y="1989000"/>
            <a:ext cx="8280720" cy="26604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 lang="ru-RU" sz="2400" i="1" dirty="0" smtClean="0">
              <a:solidFill>
                <a:srgbClr val="FF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endParaRPr lang="ru-RU" sz="2400" i="1" dirty="0">
              <a:solidFill>
                <a:srgbClr val="FF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2400" i="1" dirty="0" smtClean="0">
                <a:solidFill>
                  <a:srgbClr val="FF0000"/>
                </a:solidFill>
                <a:latin typeface="Times New Roman"/>
              </a:rPr>
              <a:t>Формировать </a:t>
            </a:r>
            <a:r>
              <a:rPr lang="ru-RU" sz="2400" i="1" dirty="0">
                <a:solidFill>
                  <a:srgbClr val="FF0000"/>
                </a:solidFill>
                <a:latin typeface="Times New Roman"/>
              </a:rPr>
              <a:t>у детей  способность самостоятельно планировать свою деятельность на основе развития творческих и трудовых навыков и умений.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83640" y="188640"/>
            <a:ext cx="7772040" cy="503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4400" b="1" i="1">
                <a:solidFill>
                  <a:srgbClr val="404000"/>
                </a:solidFill>
                <a:latin typeface="Times New Roman"/>
              </a:rPr>
              <a:t>
</a:t>
            </a:r>
            <a:r>
              <a:rPr lang="ru-RU" sz="2400" b="1" i="1">
                <a:solidFill>
                  <a:srgbClr val="404000"/>
                </a:solidFill>
                <a:latin typeface="Times New Roman"/>
              </a:rPr>
              <a:t>Задачи  программы</a:t>
            </a:r>
            <a:r>
              <a:rPr lang="ru-RU" sz="2400" b="1" i="1">
                <a:solidFill>
                  <a:srgbClr val="FF0000"/>
                </a:solidFill>
                <a:latin typeface="Times New Roman"/>
              </a:rPr>
              <a:t>
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285840" y="908640"/>
            <a:ext cx="8572320" cy="5760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1.Привлечь родителей  к непосредственному участию в реализации программы.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2. Развить интерес к дизайн – творчеству, умение самостоятельно выбирать технические и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изобразительные приемы.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3.Стимулировать сотворчество со сверстниками и взрослыми в дизайн деятельности,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используя результат творческой деятельности в быту, играх, декоре помещений в 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детском  саду, дома.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4.Знакомить детей с профессией повара, для чего она нужна в жизни людей.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 5. Помочь детям в изучении электробытовой техники.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6. Формировать навыки самостоятельного приготовления блюд.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7.Учить сервировать  стол, уметь красиво складывать салфетки.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8. Знакомить детей с различными техниками  дизайна, прививая эстетическое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отношение к окружающему миру.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9. Формировать навыки работы по чертежу и технологической карте.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10. Формировать навыки освоения  специальных трудовых умений и способов самоконтроля для работы с бумагой, картоном, с тканью, нитками и другими материалами.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11. Формировать навыки соблюдения основных требований санитарии, гигиены, культуры труда, техники безопасности.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12.Формировать представление о рациональном и здоровом натуральном питании.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C00000"/>
                </a:solidFill>
                <a:latin typeface="Times New Roman"/>
              </a:rPr>
              <a:t>13.Формировать навыки работы в коллективе, воспитывая чувство товарищества и взаимопомощи, ответственности за порученное дело.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285840" y="642960"/>
            <a:ext cx="8715240" cy="545256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404000"/>
                </a:solidFill>
                <a:latin typeface="Times New Roman"/>
              </a:rPr>
              <a:t>Программа адаптирована на детей имеющих ограниченные возможности.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C00000"/>
                </a:solidFill>
                <a:latin typeface="Times New Roman"/>
              </a:rPr>
              <a:t>БЛОКИ: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C00000"/>
                </a:solidFill>
                <a:latin typeface="Times New Roman"/>
              </a:rPr>
              <a:t>Я ресторатор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C00000"/>
                </a:solidFill>
                <a:latin typeface="Times New Roman"/>
              </a:rPr>
              <a:t>Я  дизайнер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685800" y="428760"/>
            <a:ext cx="7772040" cy="9997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808000"/>
                </a:solidFill>
                <a:latin typeface="Times New Roman"/>
              </a:rPr>
              <a:t>
</a:t>
            </a:r>
            <a:r>
              <a:rPr lang="ru-RU" sz="2800">
                <a:solidFill>
                  <a:srgbClr val="404000"/>
                </a:solidFill>
                <a:latin typeface="Times New Roman"/>
              </a:rPr>
              <a:t>Возрастная группа 5-7 лет
</a:t>
            </a:r>
            <a:endParaRPr/>
          </a:p>
        </p:txBody>
      </p:sp>
      <p:graphicFrame>
        <p:nvGraphicFramePr>
          <p:cNvPr id="129" name="Table 2"/>
          <p:cNvGraphicFramePr/>
          <p:nvPr/>
        </p:nvGraphicFramePr>
        <p:xfrm>
          <a:off x="685800" y="1428840"/>
          <a:ext cx="7772040" cy="1971360"/>
        </p:xfrm>
        <a:graphic>
          <a:graphicData uri="http://schemas.openxmlformats.org/drawingml/2006/table">
            <a:tbl>
              <a:tblPr/>
              <a:tblGrid>
                <a:gridCol w="3886200"/>
                <a:gridCol w="3885840"/>
              </a:tblGrid>
              <a:tr h="657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Наименование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C00000"/>
                          </a:solidFill>
                          <a:latin typeface="Times New Roman"/>
                          <a:ea typeface="SimSun"/>
                        </a:rPr>
                        <a:t>Количество занятий</a:t>
                      </a:r>
                      <a:endParaRPr/>
                    </a:p>
                  </a:txBody>
                  <a:tcPr/>
                </a:tc>
              </a:tr>
              <a:tr h="657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</a:rPr>
                        <a:t>Я ресторатор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</a:rPr>
                        <a:t>24</a:t>
                      </a:r>
                      <a:endParaRPr/>
                    </a:p>
                  </a:txBody>
                  <a:tcPr/>
                </a:tc>
              </a:tr>
              <a:tr h="657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</a:rPr>
                        <a:t>Я дизайнер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b="1">
                          <a:solidFill>
                            <a:srgbClr val="FF0000"/>
                          </a:solidFill>
                          <a:latin typeface="Times New Roman"/>
                          <a:ea typeface="SimSun"/>
                        </a:rPr>
                        <a:t>32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609480"/>
            <a:ext cx="7772040" cy="11426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685800" y="500040"/>
            <a:ext cx="7772040" cy="55954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000" b="1" i="1" u="sng">
                <a:solidFill>
                  <a:srgbClr val="404000"/>
                </a:solidFill>
                <a:latin typeface="Times New Roman"/>
              </a:rPr>
              <a:t>Планируемые  результаты</a:t>
            </a:r>
            <a:r>
              <a:rPr lang="ru-RU" sz="2000" b="1" i="1">
                <a:solidFill>
                  <a:srgbClr val="404000"/>
                </a:solidFill>
                <a:latin typeface="Times New Roman"/>
              </a:rPr>
              <a:t>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404000"/>
                </a:solidFill>
                <a:latin typeface="Times New Roman"/>
              </a:rPr>
              <a:t>За период  работы по программе у детей будут сформированы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000" b="1" i="1">
                <a:solidFill>
                  <a:srgbClr val="404000"/>
                </a:solidFill>
                <a:latin typeface="Times New Roman"/>
              </a:rPr>
              <a:t>знания: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2400" b="1" i="1">
                <a:solidFill>
                  <a:srgbClr val="FF0000"/>
                </a:solidFill>
                <a:latin typeface="Times New Roman"/>
              </a:rPr>
              <a:t>БЛОК «Я ресторатор»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b="1" i="1">
                <a:solidFill>
                  <a:srgbClr val="C00000"/>
                </a:solidFill>
                <a:latin typeface="Times New Roman"/>
              </a:rPr>
              <a:t>Планируемые результаты.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«Я ресторатор»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Дети приобретут навыки и умения: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правильно подбирать формы нарезки овощей при приготовлении блюд;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готовить холодные блюда;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украшать готовое блюдо;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готовить изделия из теста;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сервировать стол;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соблюдать правила техники безопасности;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i="1">
                <a:solidFill>
                  <a:srgbClr val="C00000"/>
                </a:solidFill>
                <a:latin typeface="Times New Roman"/>
              </a:rPr>
              <a:t>- правильно вести себя за столом.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393</Words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OEM</cp:lastModifiedBy>
  <cp:revision>3</cp:revision>
  <dcterms:modified xsi:type="dcterms:W3CDTF">2019-12-16T04:32:06Z</dcterms:modified>
</cp:coreProperties>
</file>