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2" r:id="rId7"/>
    <p:sldId id="264" r:id="rId8"/>
    <p:sldId id="265" r:id="rId9"/>
    <p:sldId id="266" r:id="rId10"/>
    <p:sldId id="267"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pPr/>
              <a:t>06.04.2018</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06.04.2018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06.04.2018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06.04.2018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06.04.2018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06.04.2018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06.04.2018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06.04.2018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06.04.2018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06.04.2018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06.04.2018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725C68B6-61C2-468F-89AB-4B9F7531AA68}"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B106E36-FD25-4E2D-B0AA-010F637433A0}" type="datetimeFigureOut">
              <a:rPr lang="ru-RU" smtClean="0"/>
              <a:pPr/>
              <a:t>06.04.2018</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25C68B6-61C2-468F-89AB-4B9F7531AA68}"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4" descr="C:\Users\Admin\Downloads\М сагитов.jpeg"/>
          <p:cNvPicPr>
            <a:picLocks/>
          </p:cNvPicPr>
          <p:nvPr/>
        </p:nvPicPr>
        <p:blipFill>
          <a:blip r:embed="rId2" cstate="print">
            <a:extLst>
              <a:ext uri="{28A0092B-C50C-407E-A947-70E740481C1C}">
                <a14:useLocalDpi xmlns="" xmlns:lc="http://schemas.openxmlformats.org/drawingml/2006/lockedCanvas" xmlns:a14="http://schemas.microsoft.com/office/drawing/2010/main" val="0"/>
              </a:ext>
            </a:extLst>
          </a:blip>
          <a:srcRect/>
          <a:stretch>
            <a:fillRect/>
          </a:stretch>
        </p:blipFill>
        <p:spPr bwMode="auto">
          <a:xfrm>
            <a:off x="4788024" y="332656"/>
            <a:ext cx="3995936" cy="4968552"/>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
        <p:nvSpPr>
          <p:cNvPr id="5" name="Прямоугольник 4"/>
          <p:cNvSpPr/>
          <p:nvPr/>
        </p:nvSpPr>
        <p:spPr>
          <a:xfrm>
            <a:off x="719064" y="5373216"/>
            <a:ext cx="8424936" cy="1292662"/>
          </a:xfrm>
          <a:prstGeom prst="rect">
            <a:avLst/>
          </a:prstGeom>
        </p:spPr>
        <p:style>
          <a:lnRef idx="1">
            <a:schemeClr val="accent2"/>
          </a:lnRef>
          <a:fillRef idx="3">
            <a:schemeClr val="accent2"/>
          </a:fillRef>
          <a:effectRef idx="2">
            <a:schemeClr val="accent2"/>
          </a:effectRef>
          <a:fontRef idx="minor">
            <a:schemeClr val="lt1"/>
          </a:fontRef>
        </p:style>
        <p:txBody>
          <a:bodyPr wrap="square">
            <a:spAutoFit/>
          </a:bodyPr>
          <a:lstStyle/>
          <a:p>
            <a:r>
              <a:rPr lang="ru-RU" dirty="0" smtClean="0"/>
              <a:t> </a:t>
            </a:r>
            <a:endParaRPr lang="en-US" dirty="0" smtClean="0">
              <a:solidFill>
                <a:schemeClr val="tx1">
                  <a:lumMod val="95000"/>
                  <a:lumOff val="5000"/>
                </a:schemeClr>
              </a:solidFill>
            </a:endParaRPr>
          </a:p>
          <a:p>
            <a:r>
              <a:rPr lang="ru-RU" sz="2000" dirty="0" err="1" smtClean="0">
                <a:solidFill>
                  <a:srgbClr val="002060"/>
                </a:solidFill>
              </a:rPr>
              <a:t>Башҡарҙы: Бикешева</a:t>
            </a:r>
            <a:r>
              <a:rPr lang="ru-RU" sz="2000" dirty="0" smtClean="0">
                <a:solidFill>
                  <a:srgbClr val="002060"/>
                </a:solidFill>
              </a:rPr>
              <a:t> </a:t>
            </a:r>
            <a:r>
              <a:rPr lang="ru-RU" sz="2000" dirty="0" err="1" smtClean="0">
                <a:solidFill>
                  <a:srgbClr val="002060"/>
                </a:solidFill>
              </a:rPr>
              <a:t>Айгөл, Ғәлиәкбәр филиалының </a:t>
            </a:r>
            <a:r>
              <a:rPr lang="ru-RU" sz="2000" dirty="0" smtClean="0">
                <a:solidFill>
                  <a:srgbClr val="002060"/>
                </a:solidFill>
              </a:rPr>
              <a:t>8 класс </a:t>
            </a:r>
            <a:r>
              <a:rPr lang="ru-RU" sz="2000" dirty="0" err="1" smtClean="0">
                <a:solidFill>
                  <a:srgbClr val="002060"/>
                </a:solidFill>
              </a:rPr>
              <a:t>уҡыусыһы</a:t>
            </a:r>
            <a:endParaRPr lang="en-US" sz="2000" dirty="0" smtClean="0">
              <a:solidFill>
                <a:srgbClr val="002060"/>
              </a:solidFill>
            </a:endParaRPr>
          </a:p>
          <a:p>
            <a:r>
              <a:rPr lang="ru-RU" sz="2000" dirty="0" err="1" smtClean="0">
                <a:solidFill>
                  <a:srgbClr val="002060"/>
                </a:solidFill>
              </a:rPr>
              <a:t>Етәксеһе: Аҫылғужина Дилә Зәкир ҡыҙы,</a:t>
            </a:r>
            <a:r>
              <a:rPr lang="en-US" sz="2000" dirty="0" smtClean="0">
                <a:solidFill>
                  <a:srgbClr val="002060"/>
                </a:solidFill>
              </a:rPr>
              <a:t> </a:t>
            </a:r>
            <a:r>
              <a:rPr lang="ru-RU" sz="2000" dirty="0" err="1" smtClean="0">
                <a:solidFill>
                  <a:srgbClr val="002060"/>
                </a:solidFill>
              </a:rPr>
              <a:t>Ғәлиәкбәр филиалының инглиз</a:t>
            </a:r>
            <a:r>
              <a:rPr lang="ru-RU" sz="2000" dirty="0" smtClean="0">
                <a:solidFill>
                  <a:srgbClr val="002060"/>
                </a:solidFill>
              </a:rPr>
              <a:t> теле </a:t>
            </a:r>
            <a:r>
              <a:rPr lang="ru-RU" sz="2000" dirty="0" err="1" smtClean="0">
                <a:solidFill>
                  <a:srgbClr val="002060"/>
                </a:solidFill>
              </a:rPr>
              <a:t>уҡытыусыһы</a:t>
            </a:r>
            <a:r>
              <a:rPr lang="ru-RU" sz="2000" dirty="0" smtClean="0">
                <a:solidFill>
                  <a:srgbClr val="002060"/>
                </a:solidFill>
              </a:rPr>
              <a:t>, </a:t>
            </a:r>
            <a:r>
              <a:rPr lang="ru-RU" sz="2000" dirty="0" err="1" smtClean="0">
                <a:solidFill>
                  <a:srgbClr val="002060"/>
                </a:solidFill>
              </a:rPr>
              <a:t>беренсе</a:t>
            </a:r>
            <a:r>
              <a:rPr lang="ru-RU" sz="2000" dirty="0" smtClean="0">
                <a:solidFill>
                  <a:srgbClr val="002060"/>
                </a:solidFill>
              </a:rPr>
              <a:t> категория </a:t>
            </a:r>
            <a:endParaRPr lang="en-US" sz="2000" dirty="0">
              <a:solidFill>
                <a:srgbClr val="002060"/>
              </a:solidFill>
            </a:endParaRPr>
          </a:p>
        </p:txBody>
      </p:sp>
      <p:sp>
        <p:nvSpPr>
          <p:cNvPr id="6" name="Прямоугольник 5"/>
          <p:cNvSpPr/>
          <p:nvPr/>
        </p:nvSpPr>
        <p:spPr>
          <a:xfrm>
            <a:off x="251520" y="260648"/>
            <a:ext cx="4032448" cy="5016758"/>
          </a:xfrm>
          <a:prstGeom prst="rect">
            <a:avLst/>
          </a:prstGeom>
        </p:spPr>
        <p:style>
          <a:lnRef idx="0">
            <a:schemeClr val="accent1"/>
          </a:lnRef>
          <a:fillRef idx="3">
            <a:schemeClr val="accent1"/>
          </a:fillRef>
          <a:effectRef idx="3">
            <a:schemeClr val="accent1"/>
          </a:effectRef>
          <a:fontRef idx="minor">
            <a:schemeClr val="lt1"/>
          </a:fontRef>
        </p:style>
        <p:txBody>
          <a:bodyPr wrap="square">
            <a:spAutoFit/>
          </a:bodyPr>
          <a:lstStyle/>
          <a:p>
            <a:pPr lvl="0" algn="ctr">
              <a:spcBef>
                <a:spcPct val="0"/>
              </a:spcBef>
              <a:defRPr/>
            </a:pPr>
            <a:r>
              <a:rPr lang="ba-RU" sz="5400" b="1" dirty="0" smtClean="0">
                <a:ln w="1905"/>
                <a:solidFill>
                  <a:srgbClr val="002060"/>
                </a:solidFill>
                <a:effectLst>
                  <a:innerShdw blurRad="69850" dist="43180" dir="5400000">
                    <a:srgbClr val="000000">
                      <a:alpha val="65000"/>
                    </a:srgbClr>
                  </a:innerShdw>
                </a:effectLst>
              </a:rPr>
              <a:t>Проект эше</a:t>
            </a:r>
            <a:br>
              <a:rPr lang="ba-RU" sz="5400" b="1" dirty="0" smtClean="0">
                <a:ln w="1905"/>
                <a:solidFill>
                  <a:srgbClr val="002060"/>
                </a:solidFill>
                <a:effectLst>
                  <a:innerShdw blurRad="69850" dist="43180" dir="5400000">
                    <a:srgbClr val="000000">
                      <a:alpha val="65000"/>
                    </a:srgbClr>
                  </a:innerShdw>
                </a:effectLst>
              </a:rPr>
            </a:br>
            <a:r>
              <a:rPr lang="ba-RU" sz="3600" b="1" dirty="0" smtClean="0">
                <a:ln w="1905"/>
                <a:solidFill>
                  <a:srgbClr val="002060"/>
                </a:solidFill>
                <a:effectLst>
                  <a:innerShdw blurRad="69850" dist="43180" dir="5400000">
                    <a:srgbClr val="000000">
                      <a:alpha val="65000"/>
                    </a:srgbClr>
                  </a:innerShdw>
                </a:effectLst>
              </a:rPr>
              <a:t>Тема: Мөхтәр Мофаззал улы Сәғитов. Тормош юлы һәм эшмәкәрлеге</a:t>
            </a:r>
            <a:r>
              <a:rPr lang="en-US" b="1" dirty="0" smtClean="0">
                <a:ln w="1905"/>
                <a:solidFill>
                  <a:srgbClr val="00B050"/>
                </a:solidFill>
                <a:effectLst>
                  <a:innerShdw blurRad="69850" dist="43180" dir="5400000">
                    <a:srgbClr val="000000">
                      <a:alpha val="65000"/>
                    </a:srgbClr>
                  </a:innerShdw>
                </a:effectLst>
              </a:rPr>
              <a:t/>
            </a:r>
            <a:br>
              <a:rPr lang="en-US" b="1" dirty="0" smtClean="0">
                <a:ln w="1905"/>
                <a:solidFill>
                  <a:srgbClr val="00B050"/>
                </a:solidFill>
                <a:effectLst>
                  <a:innerShdw blurRad="69850" dist="43180" dir="5400000">
                    <a:srgbClr val="000000">
                      <a:alpha val="65000"/>
                    </a:srgbClr>
                  </a:innerShdw>
                </a:effectLst>
              </a:rPr>
            </a:br>
            <a:endParaRPr lang="ru-RU" sz="3200" b="1" dirty="0">
              <a:ln w="1905"/>
              <a:solidFill>
                <a:srgbClr val="00B050"/>
              </a:solidFill>
              <a:effectLst>
                <a:innerShdw blurRad="69850" dist="43180" dir="5400000">
                  <a:srgbClr val="000000">
                    <a:alpha val="65000"/>
                  </a:srgbClr>
                </a:inn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3442394"/>
          </a:xfrm>
        </p:spPr>
        <p:txBody>
          <a:bodyPr>
            <a:noAutofit/>
          </a:bodyPr>
          <a:lstStyle/>
          <a:p>
            <a:pPr algn="ctr"/>
            <a:r>
              <a:rPr lang="ba-RU" sz="6000" dirty="0" smtClean="0">
                <a:solidFill>
                  <a:srgbClr val="00B050"/>
                </a:solidFill>
              </a:rPr>
              <a:t>Иғтибарығыҙ өсөн рәхмәт!</a:t>
            </a:r>
            <a:endParaRPr lang="ru-RU" sz="6000" dirty="0">
              <a:solidFill>
                <a:srgbClr val="00B050"/>
              </a:solidFill>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60648"/>
            <a:ext cx="8291264" cy="6408712"/>
          </a:xfrm>
        </p:spPr>
        <p:txBody>
          <a:bodyPr>
            <a:normAutofit fontScale="25000" lnSpcReduction="20000"/>
          </a:bodyPr>
          <a:lstStyle/>
          <a:p>
            <a:pPr>
              <a:lnSpc>
                <a:spcPct val="170000"/>
              </a:lnSpc>
            </a:pPr>
            <a:r>
              <a:rPr lang="ru-RU" sz="6400" u="sng" dirty="0" smtClean="0">
                <a:solidFill>
                  <a:srgbClr val="C00000"/>
                </a:solidFill>
                <a:ea typeface="Times New Roman"/>
                <a:cs typeface="Times New Roman"/>
              </a:rPr>
              <a:t>Проект </a:t>
            </a:r>
            <a:r>
              <a:rPr lang="ru-RU" sz="6400" u="sng" dirty="0" err="1" smtClean="0">
                <a:solidFill>
                  <a:srgbClr val="C00000"/>
                </a:solidFill>
                <a:ea typeface="Times New Roman"/>
                <a:cs typeface="Times New Roman"/>
              </a:rPr>
              <a:t>эшенең маҡсаты</a:t>
            </a:r>
            <a:r>
              <a:rPr lang="ru-RU" sz="6400" u="sng" dirty="0" smtClean="0">
                <a:solidFill>
                  <a:srgbClr val="C00000"/>
                </a:solidFill>
                <a:ea typeface="Times New Roman"/>
                <a:cs typeface="Times New Roman"/>
              </a:rPr>
              <a:t>: </a:t>
            </a:r>
            <a:r>
              <a:rPr lang="en-US" sz="6400" dirty="0" smtClean="0">
                <a:ea typeface="Calibri"/>
                <a:cs typeface="Times New Roman"/>
              </a:rPr>
              <a:t/>
            </a:r>
            <a:br>
              <a:rPr lang="en-US" sz="6400" dirty="0" smtClean="0">
                <a:ea typeface="Calibri"/>
                <a:cs typeface="Times New Roman"/>
              </a:rPr>
            </a:br>
            <a:r>
              <a:rPr lang="ru-RU" sz="6400" dirty="0" smtClean="0">
                <a:solidFill>
                  <a:srgbClr val="002060"/>
                </a:solidFill>
                <a:ea typeface="Times New Roman"/>
                <a:cs typeface="Times New Roman"/>
              </a:rPr>
              <a:t> 1. </a:t>
            </a:r>
            <a:r>
              <a:rPr lang="ru-RU" sz="6400" dirty="0" err="1" smtClean="0">
                <a:solidFill>
                  <a:srgbClr val="002060"/>
                </a:solidFill>
                <a:ea typeface="Times New Roman"/>
                <a:cs typeface="Times New Roman"/>
              </a:rPr>
              <a:t>Мөхтәр Сәғитовтың тормошон</a:t>
            </a:r>
            <a:r>
              <a:rPr lang="ru-RU" sz="6400" dirty="0" smtClean="0">
                <a:solidFill>
                  <a:srgbClr val="002060"/>
                </a:solidFill>
                <a:ea typeface="Times New Roman"/>
                <a:cs typeface="Times New Roman"/>
              </a:rPr>
              <a:t>, </a:t>
            </a:r>
            <a:r>
              <a:rPr lang="ru-RU" sz="6400" dirty="0" err="1" smtClean="0">
                <a:solidFill>
                  <a:srgbClr val="002060"/>
                </a:solidFill>
                <a:ea typeface="Times New Roman"/>
                <a:cs typeface="Times New Roman"/>
              </a:rPr>
              <a:t>эшмәкәрлеген өйрәнеү.</a:t>
            </a:r>
            <a:r>
              <a:rPr lang="en-US" sz="6400" dirty="0" smtClean="0">
                <a:solidFill>
                  <a:srgbClr val="002060"/>
                </a:solidFill>
                <a:ea typeface="Calibri"/>
                <a:cs typeface="Times New Roman"/>
              </a:rPr>
              <a:t/>
            </a:r>
            <a:br>
              <a:rPr lang="en-US" sz="6400" dirty="0" smtClean="0">
                <a:solidFill>
                  <a:srgbClr val="002060"/>
                </a:solidFill>
                <a:ea typeface="Calibri"/>
                <a:cs typeface="Times New Roman"/>
              </a:rPr>
            </a:br>
            <a:r>
              <a:rPr lang="ru-RU" sz="6400" dirty="0" smtClean="0">
                <a:solidFill>
                  <a:srgbClr val="002060"/>
                </a:solidFill>
                <a:ea typeface="Times New Roman"/>
                <a:cs typeface="Times New Roman"/>
              </a:rPr>
              <a:t>2.  </a:t>
            </a:r>
            <a:r>
              <a:rPr lang="ru-RU" sz="6400" dirty="0" err="1" smtClean="0">
                <a:solidFill>
                  <a:srgbClr val="002060"/>
                </a:solidFill>
                <a:ea typeface="Times New Roman"/>
                <a:cs typeface="Times New Roman"/>
              </a:rPr>
              <a:t>Йыйылған материалды</a:t>
            </a:r>
            <a:r>
              <a:rPr lang="ru-RU" sz="6400" dirty="0" smtClean="0">
                <a:solidFill>
                  <a:srgbClr val="002060"/>
                </a:solidFill>
                <a:ea typeface="Times New Roman"/>
                <a:cs typeface="Times New Roman"/>
              </a:rPr>
              <a:t> </a:t>
            </a:r>
            <a:r>
              <a:rPr lang="ru-RU" sz="6400" dirty="0" err="1" smtClean="0">
                <a:solidFill>
                  <a:srgbClr val="002060"/>
                </a:solidFill>
                <a:ea typeface="Times New Roman"/>
                <a:cs typeface="Times New Roman"/>
              </a:rPr>
              <a:t>инглиз</a:t>
            </a:r>
            <a:r>
              <a:rPr lang="ru-RU" sz="6400" dirty="0" smtClean="0">
                <a:solidFill>
                  <a:srgbClr val="002060"/>
                </a:solidFill>
                <a:ea typeface="Times New Roman"/>
                <a:cs typeface="Times New Roman"/>
              </a:rPr>
              <a:t> </a:t>
            </a:r>
            <a:r>
              <a:rPr lang="ru-RU" sz="6400" dirty="0" err="1" smtClean="0">
                <a:solidFill>
                  <a:srgbClr val="002060"/>
                </a:solidFill>
                <a:ea typeface="Times New Roman"/>
                <a:cs typeface="Times New Roman"/>
              </a:rPr>
              <a:t>теленә тәржемә итеү.</a:t>
            </a:r>
            <a:r>
              <a:rPr lang="ru-RU" sz="6400" dirty="0" smtClean="0">
                <a:solidFill>
                  <a:srgbClr val="002060"/>
                </a:solidFill>
                <a:ea typeface="Times New Roman"/>
                <a:cs typeface="Times New Roman"/>
              </a:rPr>
              <a:t> </a:t>
            </a:r>
            <a:endParaRPr lang="en-US" sz="6400" dirty="0" smtClean="0">
              <a:solidFill>
                <a:srgbClr val="002060"/>
              </a:solidFill>
              <a:ea typeface="Times New Roman"/>
              <a:cs typeface="Times New Roman"/>
            </a:endParaRPr>
          </a:p>
          <a:p>
            <a:pPr>
              <a:lnSpc>
                <a:spcPct val="170000"/>
              </a:lnSpc>
            </a:pPr>
            <a:r>
              <a:rPr lang="en-US" sz="6400" dirty="0" smtClean="0">
                <a:ea typeface="Calibri"/>
                <a:cs typeface="Times New Roman"/>
              </a:rPr>
              <a:t/>
            </a:r>
            <a:br>
              <a:rPr lang="en-US" sz="6400" dirty="0" smtClean="0">
                <a:ea typeface="Calibri"/>
                <a:cs typeface="Times New Roman"/>
              </a:rPr>
            </a:br>
            <a:r>
              <a:rPr lang="en-US" sz="6400" dirty="0" smtClean="0">
                <a:solidFill>
                  <a:srgbClr val="000000"/>
                </a:solidFill>
                <a:ea typeface="Times New Roman"/>
                <a:cs typeface="Times New Roman"/>
              </a:rPr>
              <a:t> </a:t>
            </a:r>
            <a:r>
              <a:rPr lang="ru-RU" sz="6400" u="sng" dirty="0" smtClean="0">
                <a:solidFill>
                  <a:srgbClr val="C00000"/>
                </a:solidFill>
                <a:ea typeface="Calibri"/>
                <a:cs typeface="Times New Roman"/>
              </a:rPr>
              <a:t>Проект </a:t>
            </a:r>
            <a:r>
              <a:rPr lang="ru-RU" sz="6400" u="sng" dirty="0" err="1" smtClean="0">
                <a:solidFill>
                  <a:srgbClr val="C00000"/>
                </a:solidFill>
                <a:ea typeface="Calibri"/>
                <a:cs typeface="Times New Roman"/>
              </a:rPr>
              <a:t>эшенең бурыстары</a:t>
            </a:r>
            <a:r>
              <a:rPr lang="ru-RU" sz="6400" u="sng" dirty="0" smtClean="0">
                <a:solidFill>
                  <a:srgbClr val="C00000"/>
                </a:solidFill>
                <a:ea typeface="Calibri"/>
                <a:cs typeface="Times New Roman"/>
              </a:rPr>
              <a:t>:</a:t>
            </a:r>
            <a:r>
              <a:rPr lang="en-US" sz="6400" dirty="0" smtClean="0">
                <a:ea typeface="Calibri"/>
                <a:cs typeface="Times New Roman"/>
              </a:rPr>
              <a:t/>
            </a:r>
            <a:br>
              <a:rPr lang="en-US" sz="6400" dirty="0" smtClean="0">
                <a:ea typeface="Calibri"/>
                <a:cs typeface="Times New Roman"/>
              </a:rPr>
            </a:br>
            <a:r>
              <a:rPr lang="ru-RU" sz="6400" dirty="0" smtClean="0">
                <a:solidFill>
                  <a:srgbClr val="002060"/>
                </a:solidFill>
                <a:ea typeface="Times New Roman"/>
                <a:cs typeface="Times New Roman"/>
              </a:rPr>
              <a:t>1. </a:t>
            </a:r>
            <a:r>
              <a:rPr lang="ru-RU" sz="6400" dirty="0" err="1" smtClean="0">
                <a:solidFill>
                  <a:srgbClr val="002060"/>
                </a:solidFill>
                <a:ea typeface="Times New Roman"/>
                <a:cs typeface="Times New Roman"/>
              </a:rPr>
              <a:t>Шәхестең биографияһын һәм эшмәкәрлеген өйрәнеү.</a:t>
            </a:r>
            <a:r>
              <a:rPr lang="en-US" sz="6400" dirty="0" smtClean="0">
                <a:solidFill>
                  <a:srgbClr val="002060"/>
                </a:solidFill>
                <a:ea typeface="Calibri"/>
                <a:cs typeface="Times New Roman"/>
              </a:rPr>
              <a:t/>
            </a:r>
            <a:br>
              <a:rPr lang="en-US" sz="6400" dirty="0" smtClean="0">
                <a:solidFill>
                  <a:srgbClr val="002060"/>
                </a:solidFill>
                <a:ea typeface="Calibri"/>
                <a:cs typeface="Times New Roman"/>
              </a:rPr>
            </a:br>
            <a:r>
              <a:rPr lang="ru-RU" sz="6400" dirty="0" smtClean="0">
                <a:solidFill>
                  <a:srgbClr val="002060"/>
                </a:solidFill>
                <a:ea typeface="Times New Roman"/>
                <a:cs typeface="Times New Roman"/>
              </a:rPr>
              <a:t>2. </a:t>
            </a:r>
            <a:r>
              <a:rPr lang="ru-RU" sz="6400" dirty="0" err="1" smtClean="0">
                <a:solidFill>
                  <a:srgbClr val="002060"/>
                </a:solidFill>
                <a:ea typeface="Times New Roman"/>
                <a:cs typeface="Times New Roman"/>
              </a:rPr>
              <a:t>Өйрәнгән мәғлүмәтте инглиз</a:t>
            </a:r>
            <a:r>
              <a:rPr lang="ru-RU" sz="6400" dirty="0" smtClean="0">
                <a:solidFill>
                  <a:srgbClr val="002060"/>
                </a:solidFill>
                <a:ea typeface="Times New Roman"/>
                <a:cs typeface="Times New Roman"/>
              </a:rPr>
              <a:t> </a:t>
            </a:r>
            <a:r>
              <a:rPr lang="ru-RU" sz="6400" dirty="0" err="1" smtClean="0">
                <a:solidFill>
                  <a:srgbClr val="002060"/>
                </a:solidFill>
                <a:ea typeface="Times New Roman"/>
                <a:cs typeface="Times New Roman"/>
              </a:rPr>
              <a:t>теленә тәржемә итеп</a:t>
            </a:r>
            <a:r>
              <a:rPr lang="ru-RU" sz="6400" dirty="0" smtClean="0">
                <a:solidFill>
                  <a:srgbClr val="002060"/>
                </a:solidFill>
                <a:ea typeface="Times New Roman"/>
                <a:cs typeface="Times New Roman"/>
              </a:rPr>
              <a:t>, буклет </a:t>
            </a:r>
            <a:r>
              <a:rPr lang="ru-RU" sz="6400" dirty="0" err="1" smtClean="0">
                <a:solidFill>
                  <a:srgbClr val="002060"/>
                </a:solidFill>
                <a:ea typeface="Times New Roman"/>
                <a:cs typeface="Times New Roman"/>
              </a:rPr>
              <a:t>әҙерләү</a:t>
            </a:r>
            <a:r>
              <a:rPr lang="ru-RU" sz="6400" dirty="0" smtClean="0">
                <a:solidFill>
                  <a:srgbClr val="002060"/>
                </a:solidFill>
                <a:ea typeface="Times New Roman"/>
                <a:cs typeface="Times New Roman"/>
              </a:rPr>
              <a:t>.</a:t>
            </a:r>
            <a:endParaRPr lang="en-US" sz="6400" dirty="0" smtClean="0">
              <a:solidFill>
                <a:srgbClr val="002060"/>
              </a:solidFill>
              <a:ea typeface="Times New Roman"/>
              <a:cs typeface="Times New Roman"/>
            </a:endParaRPr>
          </a:p>
          <a:p>
            <a:pPr>
              <a:lnSpc>
                <a:spcPct val="170000"/>
              </a:lnSpc>
            </a:pPr>
            <a:r>
              <a:rPr lang="en-US" sz="6400" dirty="0" smtClean="0">
                <a:ea typeface="Calibri"/>
                <a:cs typeface="Times New Roman"/>
              </a:rPr>
              <a:t/>
            </a:r>
            <a:br>
              <a:rPr lang="en-US" sz="6400" dirty="0" smtClean="0">
                <a:ea typeface="Calibri"/>
                <a:cs typeface="Times New Roman"/>
              </a:rPr>
            </a:br>
            <a:r>
              <a:rPr lang="ba-RU" sz="6400" u="sng" dirty="0" smtClean="0">
                <a:solidFill>
                  <a:srgbClr val="C00000"/>
                </a:solidFill>
                <a:ea typeface="Times New Roman"/>
              </a:rPr>
              <a:t>Гипотеза:</a:t>
            </a:r>
            <a:endParaRPr lang="en-US" sz="6400" u="sng" dirty="0" smtClean="0">
              <a:solidFill>
                <a:srgbClr val="C00000"/>
              </a:solidFill>
              <a:ea typeface="Times New Roman"/>
            </a:endParaRPr>
          </a:p>
          <a:p>
            <a:pPr>
              <a:lnSpc>
                <a:spcPct val="170000"/>
              </a:lnSpc>
            </a:pPr>
            <a:r>
              <a:rPr lang="ba-RU" sz="6400" dirty="0" smtClean="0">
                <a:solidFill>
                  <a:srgbClr val="C00000"/>
                </a:solidFill>
                <a:ea typeface="Times New Roman"/>
              </a:rPr>
              <a:t> </a:t>
            </a:r>
            <a:r>
              <a:rPr lang="ba-RU" sz="6400" dirty="0" smtClean="0">
                <a:solidFill>
                  <a:srgbClr val="002060"/>
                </a:solidFill>
                <a:ea typeface="Times New Roman"/>
              </a:rPr>
              <a:t>Арҙаҡлы яҡташыбыҙ тураһында инглиз телендә мәғлүмәт уҡыусылар өсөн файҙалы булыр тип уйлайым. </a:t>
            </a:r>
            <a:endParaRPr lang="en-US" sz="6400" dirty="0" smtClean="0">
              <a:solidFill>
                <a:srgbClr val="002060"/>
              </a:solidFill>
              <a:ea typeface="Times New Roman"/>
            </a:endParaRPr>
          </a:p>
          <a:p>
            <a:pPr>
              <a:lnSpc>
                <a:spcPct val="170000"/>
              </a:lnSpc>
              <a:buNone/>
            </a:pPr>
            <a:r>
              <a:rPr lang="en-US" sz="6400" dirty="0" smtClean="0">
                <a:ea typeface="Times New Roman"/>
              </a:rPr>
              <a:t/>
            </a:r>
            <a:br>
              <a:rPr lang="en-US" sz="6400" dirty="0" smtClean="0">
                <a:ea typeface="Times New Roman"/>
              </a:rPr>
            </a:br>
            <a:r>
              <a:rPr lang="ba-RU" sz="6400" dirty="0" smtClean="0">
                <a:solidFill>
                  <a:srgbClr val="FF0000"/>
                </a:solidFill>
                <a:ea typeface="Times New Roman"/>
                <a:cs typeface="Times New Roman"/>
              </a:rPr>
              <a:t> </a:t>
            </a:r>
            <a:r>
              <a:rPr lang="ba-RU" sz="6400" u="sng" dirty="0" smtClean="0">
                <a:solidFill>
                  <a:srgbClr val="C00000"/>
                </a:solidFill>
                <a:ea typeface="Times New Roman"/>
                <a:cs typeface="Times New Roman"/>
              </a:rPr>
              <a:t>Проект эшенең практик әһәмиәте: </a:t>
            </a:r>
            <a:endParaRPr lang="en-US" sz="6400" u="sng" dirty="0" smtClean="0">
              <a:solidFill>
                <a:srgbClr val="C00000"/>
              </a:solidFill>
              <a:ea typeface="Times New Roman"/>
              <a:cs typeface="Times New Roman"/>
            </a:endParaRPr>
          </a:p>
          <a:p>
            <a:pPr>
              <a:lnSpc>
                <a:spcPct val="170000"/>
              </a:lnSpc>
            </a:pPr>
            <a:r>
              <a:rPr lang="ba-RU" sz="6400" dirty="0" smtClean="0">
                <a:solidFill>
                  <a:srgbClr val="002060"/>
                </a:solidFill>
                <a:ea typeface="Times New Roman"/>
                <a:cs typeface="Times New Roman"/>
              </a:rPr>
              <a:t>Йыйылған материалдар артабан М. Сәғитов музейында, мәктәп музейында, китапханала файҙаланыла ала.</a:t>
            </a:r>
            <a:endParaRPr lang="ru-RU" sz="6400" dirty="0" smtClean="0">
              <a:solidFill>
                <a:srgbClr val="002060"/>
              </a:solidFill>
            </a:endParaRPr>
          </a:p>
          <a:p>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Admin\Downloads\Сагитов_М.png"/>
          <p:cNvPicPr>
            <a:picLocks noGrp="1" noChangeAspect="1" noChangeArrowheads="1"/>
          </p:cNvPicPr>
          <p:nvPr>
            <p:ph idx="1"/>
          </p:nvPr>
        </p:nvPicPr>
        <p:blipFill>
          <a:blip r:embed="rId2" cstate="print"/>
          <a:srcRect/>
          <a:stretch>
            <a:fillRect/>
          </a:stretch>
        </p:blipFill>
        <p:spPr bwMode="auto">
          <a:xfrm>
            <a:off x="4572000" y="404664"/>
            <a:ext cx="3933684" cy="5600942"/>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
        <p:nvSpPr>
          <p:cNvPr id="5" name="Прямоугольник 4"/>
          <p:cNvSpPr/>
          <p:nvPr/>
        </p:nvSpPr>
        <p:spPr>
          <a:xfrm>
            <a:off x="539552" y="620688"/>
            <a:ext cx="3744416" cy="5970865"/>
          </a:xfrm>
          <a:prstGeom prst="rect">
            <a:avLst/>
          </a:prstGeom>
        </p:spPr>
        <p:txBody>
          <a:bodyPr wrap="square">
            <a:spAutoFit/>
          </a:bodyPr>
          <a:lstStyle/>
          <a:p>
            <a:r>
              <a:rPr lang="en-US" sz="2800" dirty="0" err="1" smtClean="0">
                <a:solidFill>
                  <a:srgbClr val="002060"/>
                </a:solidFill>
              </a:rPr>
              <a:t>Sagitov</a:t>
            </a:r>
            <a:r>
              <a:rPr lang="en-US" sz="2800" dirty="0" smtClean="0">
                <a:solidFill>
                  <a:srgbClr val="002060"/>
                </a:solidFill>
              </a:rPr>
              <a:t> </a:t>
            </a:r>
            <a:r>
              <a:rPr lang="en-US" sz="2800" dirty="0" err="1" smtClean="0">
                <a:solidFill>
                  <a:srgbClr val="002060"/>
                </a:solidFill>
              </a:rPr>
              <a:t>Muhtar</a:t>
            </a:r>
            <a:r>
              <a:rPr lang="en-US" sz="2800" dirty="0" smtClean="0">
                <a:solidFill>
                  <a:srgbClr val="002060"/>
                </a:solidFill>
              </a:rPr>
              <a:t> </a:t>
            </a:r>
            <a:r>
              <a:rPr lang="en-US" sz="2800" dirty="0" err="1" smtClean="0">
                <a:solidFill>
                  <a:srgbClr val="002060"/>
                </a:solidFill>
              </a:rPr>
              <a:t>Muffazalovich</a:t>
            </a:r>
            <a:r>
              <a:rPr lang="en-US" sz="2800" dirty="0" smtClean="0">
                <a:solidFill>
                  <a:srgbClr val="002060"/>
                </a:solidFill>
              </a:rPr>
              <a:t> was born on the 27 </a:t>
            </a:r>
            <a:r>
              <a:rPr lang="en-US" sz="2800" dirty="0" err="1" smtClean="0">
                <a:solidFill>
                  <a:srgbClr val="002060"/>
                </a:solidFill>
              </a:rPr>
              <a:t>th</a:t>
            </a:r>
            <a:r>
              <a:rPr lang="en-US" sz="2800" dirty="0" smtClean="0">
                <a:solidFill>
                  <a:srgbClr val="002060"/>
                </a:solidFill>
              </a:rPr>
              <a:t> of August in 1933 in </a:t>
            </a:r>
            <a:r>
              <a:rPr lang="en-US" sz="2800" dirty="0" err="1" smtClean="0">
                <a:solidFill>
                  <a:srgbClr val="002060"/>
                </a:solidFill>
              </a:rPr>
              <a:t>Starocubkhangulovo</a:t>
            </a:r>
            <a:r>
              <a:rPr lang="en-US" sz="2800" dirty="0" smtClean="0">
                <a:solidFill>
                  <a:srgbClr val="002060"/>
                </a:solidFill>
              </a:rPr>
              <a:t> village </a:t>
            </a:r>
            <a:r>
              <a:rPr lang="en-US" sz="2800" dirty="0" err="1" smtClean="0">
                <a:solidFill>
                  <a:srgbClr val="002060"/>
                </a:solidFill>
              </a:rPr>
              <a:t>Burzyan</a:t>
            </a:r>
            <a:r>
              <a:rPr lang="en-US" sz="2800" dirty="0" smtClean="0">
                <a:solidFill>
                  <a:srgbClr val="002060"/>
                </a:solidFill>
              </a:rPr>
              <a:t> district.</a:t>
            </a:r>
            <a:br>
              <a:rPr lang="en-US" sz="2800" dirty="0" smtClean="0">
                <a:solidFill>
                  <a:srgbClr val="002060"/>
                </a:solidFill>
              </a:rPr>
            </a:br>
            <a:r>
              <a:rPr lang="en-US" sz="2800" dirty="0" smtClean="0">
                <a:solidFill>
                  <a:srgbClr val="002060"/>
                </a:solidFill>
              </a:rPr>
              <a:t> 	During the Great Patriotic war, he had to leave school and go to work. He worked on floating, </a:t>
            </a:r>
            <a:r>
              <a:rPr lang="en-US" sz="2800" dirty="0" err="1" smtClean="0">
                <a:solidFill>
                  <a:srgbClr val="002060"/>
                </a:solidFill>
              </a:rPr>
              <a:t>huntered</a:t>
            </a:r>
            <a:r>
              <a:rPr lang="en-US" sz="2800" dirty="0" smtClean="0">
                <a:solidFill>
                  <a:srgbClr val="002060"/>
                </a:solidFill>
              </a:rPr>
              <a:t> in winter. </a:t>
            </a:r>
            <a:r>
              <a:rPr lang="en-US" dirty="0" smtClean="0"/>
              <a:t/>
            </a:r>
            <a:br>
              <a:rPr lang="en-US" dirty="0" smtClean="0"/>
            </a:br>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476672"/>
            <a:ext cx="8229600" cy="3816424"/>
          </a:xfrm>
        </p:spPr>
        <p:txBody>
          <a:bodyPr>
            <a:normAutofit fontScale="90000"/>
          </a:bodyPr>
          <a:lstStyle/>
          <a:p>
            <a:r>
              <a:rPr lang="en-US" sz="3600" dirty="0" smtClean="0"/>
              <a:t>	After army </a:t>
            </a:r>
            <a:r>
              <a:rPr lang="en-US" sz="3600" dirty="0" err="1" smtClean="0"/>
              <a:t>Muhtar</a:t>
            </a:r>
            <a:r>
              <a:rPr lang="en-US" sz="3600" dirty="0" smtClean="0"/>
              <a:t> </a:t>
            </a:r>
            <a:r>
              <a:rPr lang="en-US" sz="3600" dirty="0" err="1" smtClean="0"/>
              <a:t>Sagitov</a:t>
            </a:r>
            <a:r>
              <a:rPr lang="en-US" sz="3600" dirty="0" smtClean="0"/>
              <a:t> was sent to school </a:t>
            </a:r>
            <a:r>
              <a:rPr lang="en-US" sz="3600" dirty="0" err="1" smtClean="0"/>
              <a:t>Staromunasipovo</a:t>
            </a:r>
            <a:r>
              <a:rPr lang="en-US" sz="3600" dirty="0" smtClean="0"/>
              <a:t>  as a teacher.</a:t>
            </a:r>
            <a:br>
              <a:rPr lang="en-US" sz="3600" dirty="0" smtClean="0"/>
            </a:br>
            <a:r>
              <a:rPr lang="en-US" sz="3600" dirty="0" smtClean="0"/>
              <a:t> 	After that he studied at the philological faculty Bashkir State University and at the post-graduate study of the Gorky Institute of world literature at the USSR Academy of Sciences. </a:t>
            </a:r>
            <a:r>
              <a:rPr lang="ru-RU" dirty="0" smtClean="0"/>
              <a:t/>
            </a:r>
            <a:br>
              <a:rPr lang="ru-RU" dirty="0" smtClean="0"/>
            </a:br>
            <a:endParaRPr lang="ru-RU" dirty="0"/>
          </a:p>
        </p:txBody>
      </p:sp>
      <p:pic>
        <p:nvPicPr>
          <p:cNvPr id="4" name="Содержимое 3" descr="C:\Users\Admin\Downloads\HARASSOV.jpg"/>
          <p:cNvPicPr>
            <a:picLocks noGrp="1"/>
          </p:cNvPicPr>
          <p:nvPr>
            <p:ph idx="1"/>
          </p:nvPr>
        </p:nvPicPr>
        <p:blipFill>
          <a:blip r:embed="rId2" cstate="print">
            <a:extLst>
              <a:ext uri="{28A0092B-C50C-407E-A947-70E740481C1C}">
                <a14:useLocalDpi xmlns="" xmlns:lc="http://schemas.openxmlformats.org/drawingml/2006/lockedCanvas" xmlns:a14="http://schemas.microsoft.com/office/drawing/2010/main" val="0"/>
              </a:ext>
            </a:extLst>
          </a:blip>
          <a:srcRect/>
          <a:stretch>
            <a:fillRect/>
          </a:stretch>
        </p:blipFill>
        <p:spPr bwMode="auto">
          <a:xfrm>
            <a:off x="683568" y="4437112"/>
            <a:ext cx="2736304" cy="2061449"/>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5" name="Рисунок 4" descr="C:\Users\Admin\Downloads\img16.jpg"/>
          <p:cNvPicPr/>
          <p:nvPr/>
        </p:nvPicPr>
        <p:blipFill>
          <a:blip r:embed="rId3" cstate="print">
            <a:extLst>
              <a:ext uri="{28A0092B-C50C-407E-A947-70E740481C1C}">
                <a14:useLocalDpi xmlns="" xmlns:lc="http://schemas.openxmlformats.org/drawingml/2006/lockedCanvas" xmlns:a14="http://schemas.microsoft.com/office/drawing/2010/main" val="0"/>
              </a:ext>
            </a:extLst>
          </a:blip>
          <a:srcRect/>
          <a:stretch>
            <a:fillRect/>
          </a:stretch>
        </p:blipFill>
        <p:spPr bwMode="auto">
          <a:xfrm>
            <a:off x="4427984" y="4437112"/>
            <a:ext cx="3168352" cy="216024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2940936"/>
          </a:xfrm>
        </p:spPr>
        <p:txBody>
          <a:bodyPr>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ook Antiqua"/>
              </a:rPr>
              <a:t>	</a:t>
            </a:r>
            <a:br>
              <a:rPr lang="en-US"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ook Antiqua"/>
              </a:rPr>
            </a:br>
            <a:r>
              <a:rPr lang="en-US"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ook Antiqua"/>
              </a:rPr>
              <a:t>	</a:t>
            </a:r>
            <a:r>
              <a:rPr lang="en-US" sz="3200" dirty="0" smtClean="0">
                <a:solidFill>
                  <a:srgbClr val="002060"/>
                </a:solidFill>
                <a:latin typeface="Book Antiqua"/>
              </a:rPr>
              <a:t>He was the first and only specialist in folklore in Bashkortostan who trained at the world-class science centre and worked in Institute of history, language and literature of Bashkir branch of USSR Academy of Sciences</a:t>
            </a:r>
            <a:r>
              <a:rPr lang="en-US" sz="3200" spc="50" dirty="0" smtClean="0">
                <a:ln w="11430"/>
                <a:solidFill>
                  <a:srgbClr val="002060"/>
                </a:solidFill>
                <a:effectLst>
                  <a:outerShdw blurRad="76200" dist="50800" dir="5400000" algn="tl" rotWithShape="0">
                    <a:srgbClr val="000000">
                      <a:alpha val="65000"/>
                    </a:srgbClr>
                  </a:outerShdw>
                </a:effectLst>
                <a:latin typeface="Book Antiqua"/>
              </a:rPr>
              <a:t>.</a:t>
            </a:r>
            <a:endParaRPr lang="ru-RU" sz="2800" spc="50" dirty="0">
              <a:ln w="11430"/>
              <a:solidFill>
                <a:srgbClr val="002060"/>
              </a:solidFill>
              <a:effectLst>
                <a:outerShdw blurRad="76200" dist="50800" dir="5400000" algn="tl" rotWithShape="0">
                  <a:srgbClr val="000000">
                    <a:alpha val="65000"/>
                  </a:srgbClr>
                </a:outerShdw>
              </a:effectLst>
            </a:endParaRPr>
          </a:p>
        </p:txBody>
      </p:sp>
      <p:pic>
        <p:nvPicPr>
          <p:cNvPr id="4" name="Содержимое 3" descr="https://im0-tub-ru.yandex.net/i?id=f91e338fe5f638d00d68c23fac021959&amp;n=13"/>
          <p:cNvPicPr>
            <a:picLocks noGrp="1"/>
          </p:cNvPicPr>
          <p:nvPr>
            <p:ph idx="1"/>
          </p:nvPr>
        </p:nvPicPr>
        <p:blipFill>
          <a:blip r:embed="rId2" cstate="print">
            <a:extLst>
              <a:ext uri="{28A0092B-C50C-407E-A947-70E740481C1C}">
                <a14:useLocalDpi xmlns="" xmlns:lc="http://schemas.openxmlformats.org/drawingml/2006/lockedCanvas" xmlns:a14="http://schemas.microsoft.com/office/drawing/2010/main" val="0"/>
              </a:ext>
            </a:extLst>
          </a:blip>
          <a:srcRect/>
          <a:stretch>
            <a:fillRect/>
          </a:stretch>
        </p:blipFill>
        <p:spPr bwMode="auto">
          <a:xfrm>
            <a:off x="5436096" y="3789040"/>
            <a:ext cx="3275856" cy="2376264"/>
          </a:xfrm>
          <a:prstGeom prst="rect">
            <a:avLst/>
          </a:prstGeom>
          <a:ln>
            <a:noFill/>
          </a:ln>
          <a:effectLst>
            <a:softEdge rad="112500"/>
          </a:effectLst>
        </p:spPr>
      </p:pic>
      <p:sp>
        <p:nvSpPr>
          <p:cNvPr id="6145" name="Rectangle 1"/>
          <p:cNvSpPr>
            <a:spLocks noChangeArrowheads="1"/>
          </p:cNvSpPr>
          <p:nvPr/>
        </p:nvSpPr>
        <p:spPr bwMode="auto">
          <a:xfrm>
            <a:off x="467544" y="4005064"/>
            <a:ext cx="4248472" cy="13849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just"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In 1965 </a:t>
            </a:r>
            <a:r>
              <a:rPr kumimoji="0" lang="en-US" sz="2800" b="0" i="0" u="none" strike="noStrike" cap="none" normalizeH="0" baseline="0" dirty="0" err="1" smtClean="0">
                <a:ln>
                  <a:noFill/>
                </a:ln>
                <a:solidFill>
                  <a:srgbClr val="002060"/>
                </a:solidFill>
                <a:effectLst/>
                <a:latin typeface="Times New Roman" pitchFamily="18" charset="0"/>
                <a:ea typeface="Calibri" pitchFamily="34" charset="0"/>
                <a:cs typeface="Times New Roman" pitchFamily="18" charset="0"/>
              </a:rPr>
              <a:t>Muhtar</a:t>
            </a:r>
            <a:r>
              <a:rPr kumimoji="0" lang="en-US" sz="2800" b="0"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 </a:t>
            </a:r>
            <a:r>
              <a:rPr kumimoji="0" lang="en-US" sz="2800" b="0" i="0" u="none" strike="noStrike" cap="none" normalizeH="0" baseline="0" dirty="0" err="1" smtClean="0">
                <a:ln>
                  <a:noFill/>
                </a:ln>
                <a:solidFill>
                  <a:srgbClr val="002060"/>
                </a:solidFill>
                <a:effectLst/>
                <a:latin typeface="Times New Roman" pitchFamily="18" charset="0"/>
                <a:ea typeface="Calibri" pitchFamily="34" charset="0"/>
                <a:cs typeface="Times New Roman" pitchFamily="18" charset="0"/>
              </a:rPr>
              <a:t>Sagitov</a:t>
            </a:r>
            <a:r>
              <a:rPr kumimoji="0" lang="en-US" sz="2800" b="0"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 defended his thesis on the epic " </a:t>
            </a:r>
            <a:r>
              <a:rPr kumimoji="0" lang="en-US" sz="2800" b="0" i="0" u="none" strike="noStrike" cap="none" normalizeH="0" baseline="0" dirty="0" err="1" smtClean="0">
                <a:ln>
                  <a:noFill/>
                </a:ln>
                <a:solidFill>
                  <a:srgbClr val="002060"/>
                </a:solidFill>
                <a:effectLst/>
                <a:latin typeface="Times New Roman" pitchFamily="18" charset="0"/>
                <a:ea typeface="Calibri" pitchFamily="34" charset="0"/>
                <a:cs typeface="Times New Roman" pitchFamily="18" charset="0"/>
              </a:rPr>
              <a:t>Babsak</a:t>
            </a:r>
            <a:r>
              <a:rPr kumimoji="0" lang="en-US" sz="2800" b="0"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 and </a:t>
            </a:r>
            <a:r>
              <a:rPr kumimoji="0" lang="en-US" sz="2800" b="0" i="0" u="none" strike="noStrike" cap="none" normalizeH="0" baseline="0" dirty="0" err="1" smtClean="0">
                <a:ln>
                  <a:noFill/>
                </a:ln>
                <a:solidFill>
                  <a:srgbClr val="002060"/>
                </a:solidFill>
                <a:effectLst/>
                <a:latin typeface="Times New Roman" pitchFamily="18" charset="0"/>
                <a:ea typeface="Calibri" pitchFamily="34" charset="0"/>
                <a:cs typeface="Times New Roman" pitchFamily="18" charset="0"/>
              </a:rPr>
              <a:t>Kusyak</a:t>
            </a:r>
            <a:r>
              <a:rPr kumimoji="0" lang="en-US" sz="2800" b="0"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 </a:t>
            </a:r>
            <a:endParaRPr kumimoji="0" lang="en-US" sz="3600" b="0" i="0" u="none" strike="noStrike" cap="none" normalizeH="0" baseline="0" dirty="0" smtClean="0">
              <a:ln>
                <a:noFill/>
              </a:ln>
              <a:solidFill>
                <a:srgbClr val="002060"/>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4618856" cy="6394722"/>
          </a:xfrm>
        </p:spPr>
        <p:txBody>
          <a:bodyPr>
            <a:normAutofit fontScale="90000"/>
          </a:bodyPr>
          <a:lstStyle/>
          <a:p>
            <a:pPr algn="just"/>
            <a:r>
              <a:rPr lang="en-US" sz="3600" dirty="0" smtClean="0">
                <a:ln>
                  <a:noFill/>
                </a:ln>
                <a:solidFill>
                  <a:prstClr val="black"/>
                </a:solidFill>
                <a:effectLst/>
                <a:latin typeface="Book Antiqua"/>
              </a:rPr>
              <a:t/>
            </a:r>
            <a:br>
              <a:rPr lang="en-US" sz="3600" dirty="0" smtClean="0">
                <a:ln>
                  <a:noFill/>
                </a:ln>
                <a:solidFill>
                  <a:prstClr val="black"/>
                </a:solidFill>
                <a:effectLst/>
                <a:latin typeface="Book Antiqua"/>
              </a:rPr>
            </a:br>
            <a:r>
              <a:rPr lang="en-US" sz="3600" dirty="0" smtClean="0">
                <a:ln>
                  <a:noFill/>
                </a:ln>
                <a:solidFill>
                  <a:srgbClr val="002060"/>
                </a:solidFill>
                <a:effectLst/>
                <a:latin typeface="Book Antiqua"/>
              </a:rPr>
              <a:t/>
            </a:r>
            <a:br>
              <a:rPr lang="en-US" sz="3600" dirty="0" smtClean="0">
                <a:ln>
                  <a:noFill/>
                </a:ln>
                <a:solidFill>
                  <a:srgbClr val="002060"/>
                </a:solidFill>
                <a:effectLst/>
                <a:latin typeface="Book Antiqua"/>
              </a:rPr>
            </a:br>
            <a:r>
              <a:rPr lang="en-US" sz="3600" dirty="0" smtClean="0">
                <a:ln>
                  <a:noFill/>
                </a:ln>
                <a:solidFill>
                  <a:srgbClr val="002060"/>
                </a:solidFill>
                <a:effectLst/>
                <a:latin typeface="Book Antiqua"/>
              </a:rPr>
              <a:t>	</a:t>
            </a:r>
            <a:r>
              <a:rPr lang="en-US" sz="3100" dirty="0" smtClean="0">
                <a:ln>
                  <a:noFill/>
                </a:ln>
                <a:solidFill>
                  <a:srgbClr val="002060"/>
                </a:solidFill>
                <a:effectLst/>
                <a:latin typeface="Book Antiqua"/>
              </a:rPr>
              <a:t>He is the author of more than 70 scientific works, one of the authors of 15 scientific and popular collections of the Bashkir epic, six books of the arch </a:t>
            </a:r>
            <a:r>
              <a:rPr lang="en-US" sz="3100" dirty="0" smtClean="0">
                <a:ln>
                  <a:noFill/>
                </a:ln>
                <a:solidFill>
                  <a:srgbClr val="002060"/>
                </a:solidFill>
                <a:effectLst/>
                <a:latin typeface="Book Antiqua"/>
              </a:rPr>
              <a:t/>
            </a:r>
            <a:br>
              <a:rPr lang="en-US" sz="3100" dirty="0" smtClean="0">
                <a:ln>
                  <a:noFill/>
                </a:ln>
                <a:solidFill>
                  <a:srgbClr val="002060"/>
                </a:solidFill>
                <a:effectLst/>
                <a:latin typeface="Book Antiqua"/>
              </a:rPr>
            </a:br>
            <a:r>
              <a:rPr lang="en-US" sz="3100" dirty="0" smtClean="0">
                <a:ln>
                  <a:noFill/>
                </a:ln>
                <a:solidFill>
                  <a:srgbClr val="002060"/>
                </a:solidFill>
                <a:effectLst/>
                <a:latin typeface="Book Antiqua"/>
              </a:rPr>
              <a:t>"Bashkir </a:t>
            </a:r>
            <a:r>
              <a:rPr lang="en-US" sz="3100" dirty="0" smtClean="0">
                <a:ln>
                  <a:noFill/>
                </a:ln>
                <a:solidFill>
                  <a:srgbClr val="002060"/>
                </a:solidFill>
                <a:effectLst/>
                <a:latin typeface="Book Antiqua"/>
              </a:rPr>
              <a:t>folk art" and the book "the Bashkir folk epic.</a:t>
            </a:r>
            <a:br>
              <a:rPr lang="en-US" sz="3100" dirty="0" smtClean="0">
                <a:ln>
                  <a:noFill/>
                </a:ln>
                <a:solidFill>
                  <a:srgbClr val="002060"/>
                </a:solidFill>
                <a:effectLst/>
                <a:latin typeface="Book Antiqua"/>
              </a:rPr>
            </a:br>
            <a:r>
              <a:rPr lang="en-US" sz="3100" dirty="0" smtClean="0">
                <a:ln>
                  <a:noFill/>
                </a:ln>
                <a:solidFill>
                  <a:srgbClr val="002060"/>
                </a:solidFill>
                <a:effectLst/>
                <a:latin typeface="Book Antiqua"/>
              </a:rPr>
              <a:t> 	He died in 1987 in a car accident on the way to the international Congress in Izmir (Turkey). He was buried in Ufa</a:t>
            </a:r>
            <a:r>
              <a:rPr lang="en-US" sz="3100" dirty="0" smtClean="0">
                <a:ln>
                  <a:noFill/>
                </a:ln>
                <a:solidFill>
                  <a:prstClr val="black"/>
                </a:solidFill>
                <a:effectLst/>
                <a:latin typeface="Book Antiqua"/>
              </a:rPr>
              <a:t>. </a:t>
            </a:r>
            <a:r>
              <a:rPr lang="en-US" sz="4000" dirty="0" smtClean="0">
                <a:ln>
                  <a:noFill/>
                </a:ln>
                <a:solidFill>
                  <a:prstClr val="black"/>
                </a:solidFill>
                <a:effectLst/>
                <a:latin typeface="Book Antiqua"/>
              </a:rPr>
              <a:t/>
            </a:r>
            <a:br>
              <a:rPr lang="en-US" sz="4000" dirty="0" smtClean="0">
                <a:ln>
                  <a:noFill/>
                </a:ln>
                <a:solidFill>
                  <a:prstClr val="black"/>
                </a:solidFill>
                <a:effectLst/>
                <a:latin typeface="Book Antiqua"/>
              </a:rPr>
            </a:br>
            <a:endParaRPr lang="ru-RU" dirty="0"/>
          </a:p>
        </p:txBody>
      </p:sp>
      <p:pic>
        <p:nvPicPr>
          <p:cNvPr id="6" name="Рисунок 5" descr="C:\Users\Admin\Downloads\1460001397_479-x-500-piks.-58-kb.jpg"/>
          <p:cNvPicPr/>
          <p:nvPr/>
        </p:nvPicPr>
        <p:blipFill>
          <a:blip r:embed="rId2" cstate="print">
            <a:extLst>
              <a:ext uri="{28A0092B-C50C-407E-A947-70E740481C1C}">
                <a14:useLocalDpi xmlns="" xmlns:lc="http://schemas.openxmlformats.org/drawingml/2006/lockedCanvas" xmlns:a14="http://schemas.microsoft.com/office/drawing/2010/main" val="0"/>
              </a:ext>
            </a:extLst>
          </a:blip>
          <a:srcRect/>
          <a:stretch>
            <a:fillRect/>
          </a:stretch>
        </p:blipFill>
        <p:spPr bwMode="auto">
          <a:xfrm>
            <a:off x="5652120" y="548680"/>
            <a:ext cx="2400300" cy="2503805"/>
          </a:xfrm>
          <a:prstGeom prst="rect">
            <a:avLst/>
          </a:prstGeom>
          <a:ln>
            <a:noFill/>
          </a:ln>
          <a:effectLst>
            <a:outerShdw blurRad="292100" dist="139700" dir="2700000" algn="tl" rotWithShape="0">
              <a:srgbClr val="333333">
                <a:alpha val="65000"/>
              </a:srgbClr>
            </a:outerShdw>
          </a:effectLst>
        </p:spPr>
      </p:pic>
      <p:pic>
        <p:nvPicPr>
          <p:cNvPr id="7" name="Рисунок 6" descr="C:\Users\Admin\Downloads\996f8.jpg"/>
          <p:cNvPicPr/>
          <p:nvPr/>
        </p:nvPicPr>
        <p:blipFill>
          <a:blip r:embed="rId3" cstate="print">
            <a:extLst>
              <a:ext uri="{28A0092B-C50C-407E-A947-70E740481C1C}">
                <a14:useLocalDpi xmlns="" xmlns:lc="http://schemas.openxmlformats.org/drawingml/2006/lockedCanvas" xmlns:a14="http://schemas.microsoft.com/office/drawing/2010/main" val="0"/>
              </a:ext>
            </a:extLst>
          </a:blip>
          <a:srcRect/>
          <a:stretch>
            <a:fillRect/>
          </a:stretch>
        </p:blipFill>
        <p:spPr bwMode="auto">
          <a:xfrm>
            <a:off x="5508104" y="3501008"/>
            <a:ext cx="1368152" cy="1872208"/>
          </a:xfrm>
          <a:prstGeom prst="rect">
            <a:avLst/>
          </a:prstGeom>
          <a:ln>
            <a:noFill/>
          </a:ln>
          <a:effectLst>
            <a:outerShdw blurRad="292100" dist="139700" dir="2700000" algn="tl" rotWithShape="0">
              <a:srgbClr val="333333">
                <a:alpha val="65000"/>
              </a:srgbClr>
            </a:outerShdw>
          </a:effectLst>
        </p:spPr>
      </p:pic>
      <p:pic>
        <p:nvPicPr>
          <p:cNvPr id="8" name="Рисунок 7" descr="C:\Users\Admin\Downloads\GetDocumentCover.jpg"/>
          <p:cNvPicPr/>
          <p:nvPr/>
        </p:nvPicPr>
        <p:blipFill>
          <a:blip r:embed="rId4" cstate="print">
            <a:extLst>
              <a:ext uri="{28A0092B-C50C-407E-A947-70E740481C1C}">
                <a14:useLocalDpi xmlns="" xmlns:lc="http://schemas.openxmlformats.org/drawingml/2006/lockedCanvas" xmlns:a14="http://schemas.microsoft.com/office/drawing/2010/main" val="0"/>
              </a:ext>
            </a:extLst>
          </a:blip>
          <a:srcRect/>
          <a:stretch>
            <a:fillRect/>
          </a:stretch>
        </p:blipFill>
        <p:spPr bwMode="auto">
          <a:xfrm>
            <a:off x="7092280" y="3501008"/>
            <a:ext cx="1440160" cy="1896616"/>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666530"/>
          </a:xfrm>
        </p:spPr>
        <p:txBody>
          <a:bodyPr>
            <a:normAutofit/>
          </a:bodyPr>
          <a:lstStyle/>
          <a:p>
            <a:r>
              <a:rPr lang="en-US" dirty="0" smtClean="0"/>
              <a:t/>
            </a:r>
            <a:br>
              <a:rPr lang="en-US" dirty="0" smtClean="0"/>
            </a:br>
            <a:endParaRPr lang="ru-RU" dirty="0"/>
          </a:p>
        </p:txBody>
      </p:sp>
      <p:sp>
        <p:nvSpPr>
          <p:cNvPr id="3" name="Содержимое 2"/>
          <p:cNvSpPr>
            <a:spLocks noGrp="1"/>
          </p:cNvSpPr>
          <p:nvPr>
            <p:ph idx="1"/>
          </p:nvPr>
        </p:nvSpPr>
        <p:spPr>
          <a:xfrm>
            <a:off x="179512" y="1097320"/>
            <a:ext cx="3960440" cy="5760680"/>
          </a:xfrm>
        </p:spPr>
        <p:txBody>
          <a:bodyPr>
            <a:normAutofit/>
          </a:bodyPr>
          <a:lstStyle/>
          <a:p>
            <a:r>
              <a:rPr lang="en-US" sz="3200" dirty="0" smtClean="0">
                <a:solidFill>
                  <a:srgbClr val="002060"/>
                </a:solidFill>
              </a:rPr>
              <a:t>Since 1995 in the village of </a:t>
            </a:r>
            <a:r>
              <a:rPr lang="en-US" sz="3200" dirty="0" err="1" smtClean="0">
                <a:solidFill>
                  <a:srgbClr val="002060"/>
                </a:solidFill>
              </a:rPr>
              <a:t>Starosubhangulovo</a:t>
            </a:r>
            <a:r>
              <a:rPr lang="en-US" sz="3200" dirty="0" smtClean="0">
                <a:solidFill>
                  <a:srgbClr val="002060"/>
                </a:solidFill>
              </a:rPr>
              <a:t> there is a Museum dedicated to the scientist, which houses a complete collection of his creative heritage. </a:t>
            </a:r>
            <a:endParaRPr lang="ru-RU" sz="3200" dirty="0">
              <a:solidFill>
                <a:srgbClr val="002060"/>
              </a:solidFill>
            </a:endParaRPr>
          </a:p>
        </p:txBody>
      </p:sp>
      <p:pic>
        <p:nvPicPr>
          <p:cNvPr id="5" name="Рисунок 4" descr="C:\Users\Admin\Downloads\phpWhUxBn_448_388_.jpg"/>
          <p:cNvPicPr/>
          <p:nvPr/>
        </p:nvPicPr>
        <p:blipFill>
          <a:blip r:embed="rId2" cstate="print">
            <a:extLst>
              <a:ext uri="{28A0092B-C50C-407E-A947-70E740481C1C}">
                <a14:useLocalDpi xmlns="" xmlns:lc="http://schemas.openxmlformats.org/drawingml/2006/lockedCanvas" xmlns:a14="http://schemas.microsoft.com/office/drawing/2010/main" val="0"/>
              </a:ext>
            </a:extLst>
          </a:blip>
          <a:srcRect/>
          <a:stretch>
            <a:fillRect/>
          </a:stretch>
        </p:blipFill>
        <p:spPr bwMode="auto">
          <a:xfrm>
            <a:off x="4283968" y="692696"/>
            <a:ext cx="2564507" cy="2808312"/>
          </a:xfrm>
          <a:prstGeom prst="rect">
            <a:avLst/>
          </a:prstGeom>
          <a:ln>
            <a:noFill/>
          </a:ln>
          <a:effectLst>
            <a:outerShdw blurRad="292100" dist="139700" dir="2700000" algn="tl" rotWithShape="0">
              <a:srgbClr val="333333">
                <a:alpha val="65000"/>
              </a:srgbClr>
            </a:outerShdw>
          </a:effectLst>
        </p:spPr>
      </p:pic>
      <p:pic>
        <p:nvPicPr>
          <p:cNvPr id="6" name="Рисунок 5" descr="C:\Users\Admin\Downloads\imgB (2).jpg"/>
          <p:cNvPicPr/>
          <p:nvPr/>
        </p:nvPicPr>
        <p:blipFill>
          <a:blip r:embed="rId3" cstate="print">
            <a:extLst>
              <a:ext uri="{28A0092B-C50C-407E-A947-70E740481C1C}">
                <a14:useLocalDpi xmlns="" xmlns:lc="http://schemas.openxmlformats.org/drawingml/2006/lockedCanvas" xmlns:a14="http://schemas.microsoft.com/office/drawing/2010/main" val="0"/>
              </a:ext>
            </a:extLst>
          </a:blip>
          <a:srcRect/>
          <a:stretch>
            <a:fillRect/>
          </a:stretch>
        </p:blipFill>
        <p:spPr bwMode="auto">
          <a:xfrm>
            <a:off x="5796136" y="3645024"/>
            <a:ext cx="2952328" cy="2880320"/>
          </a:xfrm>
          <a:prstGeom prst="rect">
            <a:avLst/>
          </a:prstGeom>
          <a:ln>
            <a:noFill/>
          </a:ln>
          <a:effectLst>
            <a:outerShdw blurRad="292100" dist="139700" dir="2700000" algn="tl" rotWithShape="0">
              <a:srgbClr val="333333">
                <a:alpha val="65000"/>
              </a:srgbClr>
            </a:outerShdw>
          </a:effectLst>
        </p:spPr>
      </p:pic>
      <p:pic>
        <p:nvPicPr>
          <p:cNvPr id="7" name="Рисунок 6" descr="C:\Users\Admin\Downloads\12230.jpg"/>
          <p:cNvPicPr/>
          <p:nvPr/>
        </p:nvPicPr>
        <p:blipFill rotWithShape="1">
          <a:blip r:embed="rId4" cstate="print">
            <a:extLst>
              <a:ext uri="{28A0092B-C50C-407E-A947-70E740481C1C}">
                <a14:useLocalDpi xmlns="" xmlns:lc="http://schemas.openxmlformats.org/drawingml/2006/lockedCanvas" xmlns:a14="http://schemas.microsoft.com/office/drawing/2010/main" val="0"/>
              </a:ext>
            </a:extLst>
          </a:blip>
          <a:srcRect l="4787" r="11170"/>
          <a:stretch/>
        </p:blipFill>
        <p:spPr bwMode="auto">
          <a:xfrm>
            <a:off x="3851920" y="3933056"/>
            <a:ext cx="1584176" cy="2232248"/>
          </a:xfrm>
          <a:prstGeom prst="rect">
            <a:avLst/>
          </a:prstGeom>
          <a:ln>
            <a:noFill/>
          </a:ln>
          <a:effectLst>
            <a:outerShdw blurRad="292100" dist="139700" dir="2700000" algn="tl" rotWithShape="0">
              <a:srgbClr val="333333">
                <a:alpha val="65000"/>
              </a:srgbClr>
            </a:outerShdw>
          </a:effectLst>
          <a:extLst>
            <a:ext uri="{53640926-AAD7-44D8-BBD7-CCE9431645EC}">
              <a14:shadowObscured xmlns="" xmlns:lc="http://schemas.openxmlformats.org/drawingml/2006/lockedCanvas" xmlns:a14="http://schemas.microsoft.com/office/drawing/2010/main"/>
            </a:ext>
          </a:extLst>
        </p:spPr>
      </p:pic>
      <p:pic>
        <p:nvPicPr>
          <p:cNvPr id="8" name="Рисунок 7" descr="C:\Users\Admin\Downloads\phpSk3MXg_.jpg"/>
          <p:cNvPicPr/>
          <p:nvPr/>
        </p:nvPicPr>
        <p:blipFill rotWithShape="1">
          <a:blip r:embed="rId5" cstate="print">
            <a:extLst>
              <a:ext uri="{28A0092B-C50C-407E-A947-70E740481C1C}">
                <a14:useLocalDpi xmlns="" xmlns:lc="http://schemas.openxmlformats.org/drawingml/2006/lockedCanvas" xmlns:a14="http://schemas.microsoft.com/office/drawing/2010/main" val="0"/>
              </a:ext>
            </a:extLst>
          </a:blip>
          <a:srcRect l="9890" r="6593"/>
          <a:stretch/>
        </p:blipFill>
        <p:spPr bwMode="auto">
          <a:xfrm>
            <a:off x="7092280" y="764704"/>
            <a:ext cx="1656184" cy="2448272"/>
          </a:xfrm>
          <a:prstGeom prst="rect">
            <a:avLst/>
          </a:prstGeom>
          <a:ln>
            <a:noFill/>
          </a:ln>
          <a:effectLst>
            <a:outerShdw blurRad="292100" dist="139700" dir="2700000" algn="tl" rotWithShape="0">
              <a:srgbClr val="333333">
                <a:alpha val="65000"/>
              </a:srgbClr>
            </a:outerShdw>
          </a:effectLst>
          <a:extLst>
            <a:ext uri="{53640926-AAD7-44D8-BBD7-CCE9431645EC}">
              <a14:shadowObscured xmlns="" xmlns:lc="http://schemas.openxmlformats.org/drawingml/2006/lockedCanvas" xmlns:a14="http://schemas.microsoft.com/office/drawing/2010/main"/>
            </a:ext>
          </a:extLst>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692696"/>
            <a:ext cx="3168352" cy="5616624"/>
          </a:xfrm>
        </p:spPr>
        <p:txBody>
          <a:bodyPr>
            <a:noAutofit/>
          </a:bodyPr>
          <a:lstStyle/>
          <a:p>
            <a:r>
              <a:rPr lang="en-US" sz="3200" b="0" dirty="0" smtClean="0">
                <a:solidFill>
                  <a:srgbClr val="002060"/>
                </a:solidFill>
              </a:rPr>
              <a:t>In the village </a:t>
            </a:r>
            <a:r>
              <a:rPr lang="en-US" sz="3200" b="0" dirty="0" err="1" smtClean="0">
                <a:solidFill>
                  <a:srgbClr val="002060"/>
                </a:solidFill>
              </a:rPr>
              <a:t>Starosubhangulvo</a:t>
            </a:r>
            <a:r>
              <a:rPr lang="en-US" sz="3200" b="0" dirty="0" smtClean="0">
                <a:solidFill>
                  <a:srgbClr val="002060"/>
                </a:solidFill>
              </a:rPr>
              <a:t> </a:t>
            </a:r>
            <a:r>
              <a:rPr lang="en-US" sz="3200" b="0" dirty="0" smtClean="0">
                <a:solidFill>
                  <a:srgbClr val="002060"/>
                </a:solidFill>
              </a:rPr>
              <a:t>there is a bust of M. </a:t>
            </a:r>
            <a:r>
              <a:rPr lang="en-US" sz="3200" b="0" dirty="0" err="1" smtClean="0">
                <a:solidFill>
                  <a:srgbClr val="002060"/>
                </a:solidFill>
              </a:rPr>
              <a:t>Sagitov</a:t>
            </a:r>
            <a:r>
              <a:rPr lang="en-US" sz="3200" b="0" dirty="0" smtClean="0">
                <a:solidFill>
                  <a:srgbClr val="002060"/>
                </a:solidFill>
              </a:rPr>
              <a:t>. </a:t>
            </a:r>
            <a:br>
              <a:rPr lang="en-US" sz="3200" b="0" dirty="0" smtClean="0">
                <a:solidFill>
                  <a:srgbClr val="002060"/>
                </a:solidFill>
              </a:rPr>
            </a:br>
            <a:r>
              <a:rPr lang="en-US" sz="3200" b="0" dirty="0" smtClean="0">
                <a:solidFill>
                  <a:srgbClr val="002060"/>
                </a:solidFill>
              </a:rPr>
              <a:t>The work was done by honored sculptor of Bashkortostan M. R. </a:t>
            </a:r>
            <a:r>
              <a:rPr lang="en-US" sz="3200" b="0" dirty="0" err="1" smtClean="0">
                <a:solidFill>
                  <a:srgbClr val="002060"/>
                </a:solidFill>
              </a:rPr>
              <a:t>Khalilov</a:t>
            </a:r>
            <a:r>
              <a:rPr lang="en-US" sz="3200" b="0" dirty="0" smtClean="0">
                <a:solidFill>
                  <a:srgbClr val="002060"/>
                </a:solidFill>
              </a:rPr>
              <a:t> from photos. </a:t>
            </a:r>
            <a:r>
              <a:rPr lang="en-US" sz="3200" b="0" dirty="0" smtClean="0">
                <a:solidFill>
                  <a:schemeClr val="tx1"/>
                </a:solidFill>
              </a:rPr>
              <a:t/>
            </a:r>
            <a:br>
              <a:rPr lang="en-US" sz="3200" b="0" dirty="0" smtClean="0">
                <a:solidFill>
                  <a:schemeClr val="tx1"/>
                </a:solidFill>
              </a:rPr>
            </a:br>
            <a:endParaRPr lang="ru-RU" sz="3200" b="0" dirty="0">
              <a:solidFill>
                <a:schemeClr val="tx1"/>
              </a:solidFill>
            </a:endParaRPr>
          </a:p>
        </p:txBody>
      </p:sp>
      <p:pic>
        <p:nvPicPr>
          <p:cNvPr id="4" name="Рисунок 3" descr="C:\Users\Admin\Downloads\592524.375x272.jpg"/>
          <p:cNvPicPr/>
          <p:nvPr/>
        </p:nvPicPr>
        <p:blipFill rotWithShape="1">
          <a:blip r:embed="rId2" cstate="print">
            <a:extLst>
              <a:ext uri="{28A0092B-C50C-407E-A947-70E740481C1C}">
                <a14:useLocalDpi xmlns="" xmlns:lc="http://schemas.openxmlformats.org/drawingml/2006/lockedCanvas" xmlns:a14="http://schemas.microsoft.com/office/drawing/2010/main" val="0"/>
              </a:ext>
            </a:extLst>
          </a:blip>
          <a:srcRect l="10964"/>
          <a:stretch/>
        </p:blipFill>
        <p:spPr bwMode="auto">
          <a:xfrm>
            <a:off x="4427984" y="3284984"/>
            <a:ext cx="3528392" cy="3240360"/>
          </a:xfrm>
          <a:prstGeom prst="rect">
            <a:avLst/>
          </a:prstGeom>
          <a:ln>
            <a:noFill/>
          </a:ln>
          <a:effectLst>
            <a:outerShdw blurRad="292100" dist="139700" dir="2700000" algn="tl" rotWithShape="0">
              <a:srgbClr val="333333">
                <a:alpha val="65000"/>
              </a:srgbClr>
            </a:outerShdw>
          </a:effectLst>
          <a:extLst>
            <a:ext uri="{53640926-AAD7-44D8-BBD7-CCE9431645EC}">
              <a14:shadowObscured xmlns="" xmlns:lc="http://schemas.openxmlformats.org/drawingml/2006/lockedCanvas" xmlns:a14="http://schemas.microsoft.com/office/drawing/2010/main"/>
            </a:ext>
          </a:extLst>
        </p:spPr>
      </p:pic>
      <p:pic>
        <p:nvPicPr>
          <p:cNvPr id="5" name="Рисунок 4" descr="C:\Users\Admin\Downloads\imgB.jpg"/>
          <p:cNvPicPr/>
          <p:nvPr/>
        </p:nvPicPr>
        <p:blipFill>
          <a:blip r:embed="rId3" cstate="print">
            <a:extLst>
              <a:ext uri="{28A0092B-C50C-407E-A947-70E740481C1C}">
                <a14:useLocalDpi xmlns="" xmlns:lc="http://schemas.openxmlformats.org/drawingml/2006/lockedCanvas" xmlns:a14="http://schemas.microsoft.com/office/drawing/2010/main" val="0"/>
              </a:ext>
            </a:extLst>
          </a:blip>
          <a:srcRect/>
          <a:stretch>
            <a:fillRect/>
          </a:stretch>
        </p:blipFill>
        <p:spPr bwMode="auto">
          <a:xfrm>
            <a:off x="5220072" y="260648"/>
            <a:ext cx="2160240" cy="2808312"/>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3178696" cy="6034682"/>
          </a:xfrm>
        </p:spPr>
        <p:txBody>
          <a:bodyPr>
            <a:normAutofit/>
          </a:bodyPr>
          <a:lstStyle/>
          <a:p>
            <a:r>
              <a:rPr lang="en-US" sz="3100" b="0" dirty="0" smtClean="0">
                <a:solidFill>
                  <a:srgbClr val="002060"/>
                </a:solidFill>
              </a:rPr>
              <a:t>	There  is a portrait of M. </a:t>
            </a:r>
            <a:r>
              <a:rPr lang="en-US" sz="3100" b="0" dirty="0" err="1" smtClean="0">
                <a:solidFill>
                  <a:srgbClr val="002060"/>
                </a:solidFill>
              </a:rPr>
              <a:t>Sagitov</a:t>
            </a:r>
            <a:r>
              <a:rPr lang="en-US" sz="3100" b="0" dirty="0" smtClean="0">
                <a:solidFill>
                  <a:srgbClr val="002060"/>
                </a:solidFill>
              </a:rPr>
              <a:t> written by A. </a:t>
            </a:r>
            <a:r>
              <a:rPr lang="en-US" sz="3100" b="0" dirty="0" err="1" smtClean="0">
                <a:solidFill>
                  <a:srgbClr val="002060"/>
                </a:solidFill>
              </a:rPr>
              <a:t>Lutfullin</a:t>
            </a:r>
            <a:r>
              <a:rPr lang="en-US" sz="3100" b="0" dirty="0" smtClean="0">
                <a:solidFill>
                  <a:srgbClr val="002060"/>
                </a:solidFill>
              </a:rPr>
              <a:t> in the museum</a:t>
            </a:r>
            <a:r>
              <a:rPr lang="en-US" sz="2000" dirty="0" smtClean="0">
                <a:solidFill>
                  <a:srgbClr val="002060"/>
                </a:solidFill>
              </a:rPr>
              <a:t>. </a:t>
            </a:r>
            <a:br>
              <a:rPr lang="en-US" sz="2000" dirty="0" smtClean="0">
                <a:solidFill>
                  <a:srgbClr val="002060"/>
                </a:solidFill>
              </a:rPr>
            </a:br>
            <a:r>
              <a:rPr lang="en-US" sz="2000" dirty="0" smtClean="0">
                <a:solidFill>
                  <a:srgbClr val="002060"/>
                </a:solidFill>
              </a:rPr>
              <a:t/>
            </a:r>
            <a:br>
              <a:rPr lang="en-US" sz="2000" dirty="0" smtClean="0">
                <a:solidFill>
                  <a:srgbClr val="002060"/>
                </a:solidFill>
              </a:rPr>
            </a:br>
            <a:r>
              <a:rPr lang="en-US" sz="2000" dirty="0" smtClean="0">
                <a:solidFill>
                  <a:srgbClr val="002060"/>
                </a:solidFill>
              </a:rPr>
              <a:t/>
            </a:r>
            <a:br>
              <a:rPr lang="en-US" sz="2000" dirty="0" smtClean="0">
                <a:solidFill>
                  <a:srgbClr val="002060"/>
                </a:solidFill>
              </a:rPr>
            </a:br>
            <a:r>
              <a:rPr lang="en-US" sz="2000" dirty="0" smtClean="0">
                <a:solidFill>
                  <a:srgbClr val="002060"/>
                </a:solidFill>
              </a:rPr>
              <a:t/>
            </a:r>
            <a:br>
              <a:rPr lang="en-US" sz="2000" dirty="0" smtClean="0">
                <a:solidFill>
                  <a:srgbClr val="002060"/>
                </a:solidFill>
              </a:rPr>
            </a:br>
            <a:r>
              <a:rPr lang="en-US" sz="2000" dirty="0" smtClean="0">
                <a:solidFill>
                  <a:srgbClr val="002060"/>
                </a:solidFill>
              </a:rPr>
              <a:t/>
            </a:r>
            <a:br>
              <a:rPr lang="en-US" sz="2000" dirty="0" smtClean="0">
                <a:solidFill>
                  <a:srgbClr val="002060"/>
                </a:solidFill>
              </a:rPr>
            </a:br>
            <a:r>
              <a:rPr lang="en-US" sz="2000" dirty="0" smtClean="0">
                <a:solidFill>
                  <a:srgbClr val="002060"/>
                </a:solidFill>
              </a:rPr>
              <a:t/>
            </a:r>
            <a:br>
              <a:rPr lang="en-US" sz="2000" dirty="0" smtClean="0">
                <a:solidFill>
                  <a:srgbClr val="002060"/>
                </a:solidFill>
              </a:rPr>
            </a:br>
            <a:endParaRPr lang="en-US" dirty="0">
              <a:solidFill>
                <a:srgbClr val="002060"/>
              </a:solidFill>
            </a:endParaRPr>
          </a:p>
        </p:txBody>
      </p:sp>
      <p:pic>
        <p:nvPicPr>
          <p:cNvPr id="4" name="Рисунок 3" descr="C:\Users\Admin\Downloads\imgB (1).jpg"/>
          <p:cNvPicPr/>
          <p:nvPr/>
        </p:nvPicPr>
        <p:blipFill rotWithShape="1">
          <a:blip r:embed="rId2" cstate="print">
            <a:extLst>
              <a:ext uri="{28A0092B-C50C-407E-A947-70E740481C1C}">
                <a14:useLocalDpi xmlns="" xmlns:lc="http://schemas.openxmlformats.org/drawingml/2006/lockedCanvas" xmlns:a14="http://schemas.microsoft.com/office/drawing/2010/main" val="0"/>
              </a:ext>
            </a:extLst>
          </a:blip>
          <a:srcRect l="2529" t="2334" r="4423" b="3113"/>
          <a:stretch/>
        </p:blipFill>
        <p:spPr bwMode="auto">
          <a:xfrm>
            <a:off x="4355976" y="620688"/>
            <a:ext cx="3900830" cy="5400600"/>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a:extLst>
            <a:ext uri="{53640926-AAD7-44D8-BBD7-CCE9431645EC}">
              <a14:shadowObscured xmlns="" xmlns:lc="http://schemas.openxmlformats.org/drawingml/2006/lockedCanvas" xmlns:a14="http://schemas.microsoft.com/office/drawing/2010/main"/>
            </a:ext>
          </a:extLst>
        </p:spPr>
      </p:pic>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92</TotalTime>
  <Words>83</Words>
  <Application>Microsoft Office PowerPoint</Application>
  <PresentationFormat>Экран (4:3)</PresentationFormat>
  <Paragraphs>20</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Поток</vt:lpstr>
      <vt:lpstr>Слайд 1</vt:lpstr>
      <vt:lpstr>Слайд 2</vt:lpstr>
      <vt:lpstr>Слайд 3</vt:lpstr>
      <vt:lpstr> After army Muhtar Sagitov was sent to school Staromunasipovo  as a teacher.   After that he studied at the philological faculty Bashkir State University and at the post-graduate study of the Gorky Institute of world literature at the USSR Academy of Sciences.  </vt:lpstr>
      <vt:lpstr>   He was the first and only specialist in folklore in Bashkortostan who trained at the world-class science centre and worked in Institute of history, language and literature of Bashkir branch of USSR Academy of Sciences.</vt:lpstr>
      <vt:lpstr>   He is the author of more than 70 scientific works, one of the authors of 15 scientific and popular collections of the Bashkir epic, six books of the arch  "Bashkir folk art" and the book "the Bashkir folk epic.   He died in 1987 in a car accident on the way to the international Congress in Izmir (Turkey). He was buried in Ufa.  </vt:lpstr>
      <vt:lpstr> </vt:lpstr>
      <vt:lpstr>In the village Starosubhangulvo there is a bust of M. Sagitov.  The work was done by honored sculptor of Bashkortostan M. R. Khalilov from photos.  </vt:lpstr>
      <vt:lpstr> There  is a portrait of M. Sagitov written by A. Lutfullin in the museum.       </vt:lpstr>
      <vt:lpstr>Иғтибарығыҙ өсөн рәхмәт!</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Admin</dc:creator>
  <cp:lastModifiedBy>Admin</cp:lastModifiedBy>
  <cp:revision>4</cp:revision>
  <dcterms:created xsi:type="dcterms:W3CDTF">2018-04-05T18:13:52Z</dcterms:created>
  <dcterms:modified xsi:type="dcterms:W3CDTF">2018-04-06T05:58:24Z</dcterms:modified>
</cp:coreProperties>
</file>