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4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71" r:id="rId12"/>
    <p:sldId id="267" r:id="rId13"/>
    <p:sldId id="268" r:id="rId14"/>
    <p:sldId id="270" r:id="rId15"/>
    <p:sldId id="272" r:id="rId16"/>
    <p:sldId id="274" r:id="rId17"/>
    <p:sldId id="275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42C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FC9C2-7AD6-4139-895B-58C3FFC0C40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EC989-B870-47DC-B4D3-801968C87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787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! </a:t>
            </a:r>
            <a:r>
              <a:rPr lang="ru-RU" smtClean="0"/>
              <a:t>«Змейка» высовывает язычок, напоминая нам о правильном произношении звука.</a:t>
            </a:r>
          </a:p>
          <a:p>
            <a:r>
              <a:rPr lang="en-US" smtClean="0"/>
              <a:t>! </a:t>
            </a:r>
            <a:r>
              <a:rPr lang="ru-RU" smtClean="0"/>
              <a:t>Отвечая на предложенный вопрос, учащиеся вспоминают об употреблении глагола-связки в  единственном и множественном числах, и делают предположения об использовании данных оборотов «</a:t>
            </a:r>
            <a:r>
              <a:rPr lang="en-US" smtClean="0"/>
              <a:t>There is/are</a:t>
            </a:r>
            <a:r>
              <a:rPr lang="ru-RU" smtClean="0"/>
              <a:t>»</a:t>
            </a:r>
            <a:r>
              <a:rPr lang="en-US" smtClean="0"/>
              <a:t>/</a:t>
            </a:r>
            <a:endParaRPr lang="ru-RU" smtClean="0"/>
          </a:p>
          <a:p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3E04DA-D8B2-4E4C-95F9-CE18F707F5EB}" type="slidenum">
              <a:rPr lang="ru-RU" smtClean="0"/>
              <a:pPr/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11571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2DAFF-D6E0-4E92-B56E-305773955E7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C9A47-B8C5-45F2-BFC6-9DCF8131F1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 rot="21332835">
            <a:off x="300598" y="967943"/>
            <a:ext cx="5292797" cy="1470025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My </a:t>
            </a:r>
            <a:r>
              <a:rPr lang="en-US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house</a:t>
            </a:r>
            <a:r>
              <a:rPr lang="en-US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!</a:t>
            </a:r>
            <a:endParaRPr lang="ru-RU" sz="8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4" name="Рисунок 3" descr="cartoon_house_st5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16301" flipH="1">
            <a:off x="4069432" y="1783433"/>
            <a:ext cx="4802101" cy="4802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30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835696" y="404664"/>
            <a:ext cx="5616624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03648" y="33265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Where’s …? –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Где…?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stock-vector-cartoon-cat-on-chair-got-milk-9845228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17942">
            <a:off x="510584" y="2241906"/>
            <a:ext cx="3463383" cy="3565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139952" y="2780928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</a:rPr>
              <a:t>Where’s the cat?</a:t>
            </a:r>
          </a:p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</a:rPr>
              <a:t>It’s … the … .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835696" y="404664"/>
            <a:ext cx="5616624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03648" y="33265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Where’s …? –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Где…?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stock-vector-cartoon-cat-on-chair-got-milk-984522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17942">
            <a:off x="470799" y="2612161"/>
            <a:ext cx="3608131" cy="28564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39952" y="2780928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</a:rPr>
              <a:t>Where’s the dog?</a:t>
            </a:r>
          </a:p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</a:rPr>
              <a:t>It’s … the … .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5733256"/>
            <a:ext cx="342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kennel –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конура </a:t>
            </a:r>
            <a:endParaRPr lang="ru-RU" sz="36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835696" y="404664"/>
            <a:ext cx="5616624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03648" y="33265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Where’s …? –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Где…?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stock-vector-cartoon-cat-on-chair-got-milk-9845228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217942">
            <a:off x="187809" y="2154909"/>
            <a:ext cx="4495544" cy="3636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751512" y="2636912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</a:rPr>
              <a:t>Where’s the cat?</a:t>
            </a:r>
          </a:p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</a:rPr>
              <a:t>It’s … the … .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835696" y="404664"/>
            <a:ext cx="5616624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03648" y="33265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Where’s …? –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Где…?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stock-vector-cartoon-cat-on-chair-got-milk-9845228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1217942">
            <a:off x="796008" y="2332749"/>
            <a:ext cx="3382045" cy="3800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139952" y="2780928"/>
            <a:ext cx="4680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Where’s the dog?</a:t>
            </a:r>
          </a:p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It’s … the … . 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835696" y="404664"/>
            <a:ext cx="5616624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03648" y="33265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Where’s …? –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Где…?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stock-vector-cartoon-cat-on-chair-got-milk-98452283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17942">
            <a:off x="803939" y="1961771"/>
            <a:ext cx="3364907" cy="3656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923928" y="2780928"/>
            <a:ext cx="46085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Where’s the dog?</a:t>
            </a:r>
          </a:p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It’s … the … . 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835696" y="404664"/>
            <a:ext cx="5616624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03648" y="33265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Where’s …? –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Где…?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stock-vector-cartoon-cat-on-chair-got-milk-9845228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17942">
            <a:off x="620748" y="2355054"/>
            <a:ext cx="3329803" cy="2943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139952" y="2780928"/>
            <a:ext cx="4752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Where’s the dog ?</a:t>
            </a:r>
          </a:p>
          <a:p>
            <a:pPr>
              <a:buFontTx/>
              <a:buChar char="-"/>
            </a:pPr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It’s … the … . </a:t>
            </a:r>
            <a:endParaRPr lang="ru-RU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259632" y="260648"/>
            <a:ext cx="7128792" cy="1656184"/>
          </a:xfrm>
          <a:prstGeom prst="round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619672" y="3861048"/>
            <a:ext cx="3024336" cy="115212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47664" y="2132856"/>
            <a:ext cx="2736304" cy="11521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258888" y="333375"/>
            <a:ext cx="71294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того, чтобы сказать что где-то что-то есть англичане используют оборот </a:t>
            </a:r>
            <a:r>
              <a:rPr lang="ru-RU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is / There are</a:t>
            </a:r>
            <a:r>
              <a:rPr lang="ru-RU" sz="32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11" name="Rectangle 7"/>
          <p:cNvSpPr>
            <a:spLocks noChangeArrowheads="1"/>
          </p:cNvSpPr>
          <p:nvPr/>
        </p:nvSpPr>
        <p:spPr bwMode="auto">
          <a:xfrm>
            <a:off x="1619672" y="2132856"/>
            <a:ext cx="32086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</a:t>
            </a: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1691680" y="3861048"/>
            <a:ext cx="40324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</a:t>
            </a:r>
            <a:endParaRPr lang="ru-RU" sz="5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36" name="Picture 16" descr="Копия рис1 01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961169" cy="835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572000" y="2348880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ед. число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60032" y="4221088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мн. число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755576" y="5373216"/>
            <a:ext cx="70567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is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bed in the room.</a:t>
            </a:r>
            <a:endParaRPr lang="ru-RU" sz="36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3568" y="6021288"/>
            <a:ext cx="6781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room</a:t>
            </a:r>
            <a:r>
              <a:rPr lang="en-US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house.</a:t>
            </a:r>
            <a:endParaRPr lang="ru-RU" sz="36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4111" grpId="0"/>
      <p:bldP spid="4107" grpId="0"/>
      <p:bldP spid="18" grpId="0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260648"/>
            <a:ext cx="3240360" cy="792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9552" y="1557338"/>
            <a:ext cx="806489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ru-RU" sz="3600" b="1" dirty="0">
                <a:solidFill>
                  <a:srgbClr val="006600"/>
                </a:solidFill>
              </a:rPr>
              <a:t> </a:t>
            </a:r>
            <a:r>
              <a:rPr lang="en-US" sz="3600" b="1" dirty="0">
                <a:solidFill>
                  <a:srgbClr val="006600"/>
                </a:solidFill>
              </a:rPr>
              <a:t>There </a:t>
            </a:r>
            <a:r>
              <a:rPr lang="en-US" sz="3600" b="1" dirty="0" smtClean="0">
                <a:solidFill>
                  <a:srgbClr val="006600"/>
                </a:solidFill>
              </a:rPr>
              <a:t> …   </a:t>
            </a:r>
            <a:r>
              <a:rPr lang="en-US" sz="3600" b="1" dirty="0">
                <a:solidFill>
                  <a:srgbClr val="006600"/>
                </a:solidFill>
              </a:rPr>
              <a:t>a kitchen in the house.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3600" b="1" dirty="0">
                <a:solidFill>
                  <a:srgbClr val="006600"/>
                </a:solidFill>
              </a:rPr>
              <a:t> There </a:t>
            </a:r>
            <a:r>
              <a:rPr lang="en-US" sz="3600" b="1" dirty="0" smtClean="0">
                <a:solidFill>
                  <a:srgbClr val="006600"/>
                </a:solidFill>
              </a:rPr>
              <a:t> …    pens </a:t>
            </a:r>
            <a:r>
              <a:rPr lang="en-US" sz="3600" b="1" dirty="0">
                <a:solidFill>
                  <a:srgbClr val="006600"/>
                </a:solidFill>
              </a:rPr>
              <a:t>on the table.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3600" b="1" dirty="0">
                <a:solidFill>
                  <a:srgbClr val="006600"/>
                </a:solidFill>
              </a:rPr>
              <a:t> There </a:t>
            </a:r>
            <a:r>
              <a:rPr lang="en-US" sz="3600" b="1" dirty="0" smtClean="0">
                <a:solidFill>
                  <a:srgbClr val="006600"/>
                </a:solidFill>
              </a:rPr>
              <a:t> …  </a:t>
            </a:r>
            <a:r>
              <a:rPr lang="en-US" sz="3600" b="1" dirty="0">
                <a:solidFill>
                  <a:srgbClr val="006600"/>
                </a:solidFill>
              </a:rPr>
              <a:t>flowers on the wall.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3600" b="1" dirty="0">
                <a:solidFill>
                  <a:srgbClr val="006600"/>
                </a:solidFill>
              </a:rPr>
              <a:t> There … </a:t>
            </a:r>
            <a:r>
              <a:rPr lang="en-US" sz="3600" b="1" dirty="0" smtClean="0">
                <a:solidFill>
                  <a:srgbClr val="006600"/>
                </a:solidFill>
              </a:rPr>
              <a:t> a </a:t>
            </a:r>
            <a:r>
              <a:rPr lang="en-US" sz="3600" b="1" dirty="0">
                <a:solidFill>
                  <a:srgbClr val="006600"/>
                </a:solidFill>
              </a:rPr>
              <a:t>book in the bag.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3600" b="1" dirty="0">
                <a:solidFill>
                  <a:srgbClr val="006600"/>
                </a:solidFill>
              </a:rPr>
              <a:t> There </a:t>
            </a:r>
            <a:r>
              <a:rPr lang="en-US" sz="3600" b="1" dirty="0" smtClean="0">
                <a:solidFill>
                  <a:srgbClr val="006600"/>
                </a:solidFill>
              </a:rPr>
              <a:t> …  four </a:t>
            </a:r>
            <a:r>
              <a:rPr lang="en-US" sz="3600" b="1" dirty="0">
                <a:solidFill>
                  <a:srgbClr val="006600"/>
                </a:solidFill>
              </a:rPr>
              <a:t>chairs in the living room.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3600" b="1" dirty="0">
                <a:solidFill>
                  <a:srgbClr val="006600"/>
                </a:solidFill>
              </a:rPr>
              <a:t> There </a:t>
            </a:r>
            <a:r>
              <a:rPr lang="en-US" sz="3600" b="1" dirty="0" smtClean="0">
                <a:solidFill>
                  <a:srgbClr val="006600"/>
                </a:solidFill>
              </a:rPr>
              <a:t> …  </a:t>
            </a:r>
            <a:r>
              <a:rPr lang="en-US" sz="3600" b="1" dirty="0">
                <a:solidFill>
                  <a:srgbClr val="006600"/>
                </a:solidFill>
              </a:rPr>
              <a:t>a hall in the flat.</a:t>
            </a:r>
            <a:endParaRPr lang="ru-RU" sz="3600" b="1" dirty="0">
              <a:solidFill>
                <a:srgbClr val="00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33265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Fill in 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1484784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2348880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are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3068960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are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3933056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4797152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are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5661248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is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899592" y="188640"/>
            <a:ext cx="4608512" cy="79208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403350" y="981075"/>
            <a:ext cx="5040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99592" y="260648"/>
            <a:ext cx="45365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 the sentences</a:t>
            </a:r>
            <a:r>
              <a:rPr lang="ru-RU" sz="32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012160" y="1989138"/>
            <a:ext cx="288032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 dirty="0">
                <a:solidFill>
                  <a:srgbClr val="006600"/>
                </a:solidFill>
              </a:rPr>
              <a:t> </a:t>
            </a:r>
            <a:r>
              <a:rPr lang="en-US" sz="2800" b="1" dirty="0">
                <a:solidFill>
                  <a:srgbClr val="006600"/>
                </a:solidFill>
              </a:rPr>
              <a:t>There </a:t>
            </a:r>
            <a:r>
              <a:rPr lang="en-US" sz="2800" b="1" dirty="0">
                <a:solidFill>
                  <a:srgbClr val="FF3300"/>
                </a:solidFill>
              </a:rPr>
              <a:t>is</a:t>
            </a:r>
            <a:r>
              <a:rPr lang="en-US" sz="2800" b="1" dirty="0">
                <a:solidFill>
                  <a:srgbClr val="006600"/>
                </a:solidFill>
              </a:rPr>
              <a:t> </a:t>
            </a:r>
            <a:r>
              <a:rPr lang="en-US" sz="2800" b="1" dirty="0" smtClean="0">
                <a:solidFill>
                  <a:srgbClr val="006600"/>
                </a:solidFill>
              </a:rPr>
              <a:t>… </a:t>
            </a:r>
            <a:r>
              <a:rPr lang="en-US" sz="2800" b="1" dirty="0">
                <a:solidFill>
                  <a:srgbClr val="006600"/>
                </a:solidFill>
              </a:rPr>
              <a:t>in the bedroom.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 dirty="0">
                <a:solidFill>
                  <a:srgbClr val="006600"/>
                </a:solidFill>
              </a:rPr>
              <a:t> </a:t>
            </a:r>
            <a:r>
              <a:rPr lang="en-US" sz="2800" b="1" dirty="0">
                <a:solidFill>
                  <a:srgbClr val="006600"/>
                </a:solidFill>
              </a:rPr>
              <a:t>There </a:t>
            </a:r>
            <a:r>
              <a:rPr lang="en-US" sz="2800" b="1" dirty="0">
                <a:solidFill>
                  <a:srgbClr val="FF3300"/>
                </a:solidFill>
              </a:rPr>
              <a:t>are</a:t>
            </a:r>
            <a:r>
              <a:rPr lang="en-US" sz="2800" b="1" dirty="0">
                <a:solidFill>
                  <a:srgbClr val="006600"/>
                </a:solidFill>
              </a:rPr>
              <a:t> </a:t>
            </a:r>
            <a:r>
              <a:rPr lang="en-US" sz="2800" b="1" dirty="0" smtClean="0">
                <a:solidFill>
                  <a:srgbClr val="006600"/>
                </a:solidFill>
              </a:rPr>
              <a:t>….</a:t>
            </a:r>
            <a:r>
              <a:rPr lang="en-US" sz="2800" b="1" dirty="0">
                <a:solidFill>
                  <a:srgbClr val="FF3300"/>
                </a:solidFill>
              </a:rPr>
              <a:t>s</a:t>
            </a:r>
            <a:r>
              <a:rPr lang="en-US" sz="2800" b="1" dirty="0">
                <a:solidFill>
                  <a:srgbClr val="006600"/>
                </a:solidFill>
              </a:rPr>
              <a:t> in the bedroom.</a:t>
            </a:r>
            <a:endParaRPr lang="ru-RU" sz="2800" b="1" dirty="0">
              <a:solidFill>
                <a:srgbClr val="006600"/>
              </a:solidFill>
            </a:endParaRPr>
          </a:p>
        </p:txBody>
      </p:sp>
      <p:pic>
        <p:nvPicPr>
          <p:cNvPr id="10245" name="Рисунок 5" descr="комната 3.bmp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10" t="2459" r="3593" b="1660"/>
          <a:stretch>
            <a:fillRect/>
          </a:stretch>
        </p:blipFill>
        <p:spPr bwMode="auto">
          <a:xfrm>
            <a:off x="395536" y="1196752"/>
            <a:ext cx="5328592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ttp://www.scrapwish.com/2113522/2011/howryou/howryou-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4064432" cy="430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 rot="248983">
            <a:off x="4427984" y="2276872"/>
            <a:ext cx="37083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fine, thank you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286563">
            <a:off x="4165385" y="973452"/>
            <a:ext cx="46204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bad, thank you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170818">
            <a:off x="4139952" y="3573016"/>
            <a:ext cx="40790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4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super, thank you</a:t>
            </a:r>
            <a:endParaRPr lang="ru-RU" sz="4400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59876">
            <a:off x="3347864" y="5085184"/>
            <a:ext cx="45720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4400" b="1" dirty="0">
                <a:solidFill>
                  <a:srgbClr val="F42C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</a:rPr>
              <a:t>g</a:t>
            </a:r>
            <a:r>
              <a:rPr lang="fr-FR" sz="4400" b="1" dirty="0">
                <a:solidFill>
                  <a:srgbClr val="F42C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reat, thank you</a:t>
            </a:r>
            <a:endParaRPr lang="ru-RU" sz="4400" b="1" dirty="0">
              <a:solidFill>
                <a:srgbClr val="F42C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fridge</a:t>
            </a:r>
            <a:endParaRPr lang="ru-RU" sz="8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SuperStock_1538R-4902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628800"/>
            <a:ext cx="4735703" cy="4735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sofa</a:t>
            </a:r>
            <a:endParaRPr lang="ru-RU" sz="8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massimo-morozzi-topolone-sofa_2whi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05" b="23424"/>
          <a:stretch>
            <a:fillRect/>
          </a:stretch>
        </p:blipFill>
        <p:spPr>
          <a:xfrm>
            <a:off x="1475656" y="1484784"/>
            <a:ext cx="6463094" cy="4429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cooker</a:t>
            </a:r>
            <a:endParaRPr lang="ru-RU" sz="8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ag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412776"/>
            <a:ext cx="4304505" cy="5104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mirror</a:t>
            </a:r>
            <a:endParaRPr lang="ru-RU" sz="8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P20091020155217286015860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700808"/>
            <a:ext cx="4998267" cy="5000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glass</a:t>
            </a:r>
            <a:endParaRPr lang="ru-RU" sz="8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personalised-hi-ball-glass-cartoon-style-7269-p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824" y="1772816"/>
            <a:ext cx="3312368" cy="4695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cupboard</a:t>
            </a:r>
            <a:endParaRPr lang="ru-RU" sz="8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12657933211264156693cupboard-md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CDCDCD"/>
              </a:clrFrom>
              <a:clrTo>
                <a:srgbClr val="CDCDC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1680" y="1412776"/>
            <a:ext cx="5760640" cy="5072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mirror 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</a:t>
            </a:r>
            <a:r>
              <a:rPr lang="en-US" sz="4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mirǝ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]</a:t>
            </a:r>
          </a:p>
          <a:p>
            <a:pPr algn="ctr">
              <a:buNone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cupboard 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[k</a:t>
            </a:r>
            <a:r>
              <a:rPr lang="el-GR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Λ</a:t>
            </a:r>
            <a:r>
              <a:rPr lang="en-US" sz="4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bǝd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]</a:t>
            </a:r>
          </a:p>
          <a:p>
            <a:pPr algn="ctr">
              <a:buNone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cooker 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</a:t>
            </a:r>
            <a:r>
              <a:rPr lang="en-US" sz="4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kukǝ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]</a:t>
            </a:r>
          </a:p>
          <a:p>
            <a:pPr algn="ctr">
              <a:buNone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fridge 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</a:t>
            </a:r>
            <a:r>
              <a:rPr lang="en-US" sz="4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fridʒ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]</a:t>
            </a:r>
          </a:p>
          <a:p>
            <a:pPr algn="ctr">
              <a:buNone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sofa 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</a:t>
            </a:r>
            <a:r>
              <a:rPr lang="en-US" sz="4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sǝufǝ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]</a:t>
            </a:r>
          </a:p>
          <a:p>
            <a:pPr algn="ctr">
              <a:buNone/>
            </a:pPr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glass 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[</a:t>
            </a:r>
            <a:r>
              <a:rPr lang="en-US" sz="48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gla:s</a:t>
            </a:r>
            <a:r>
              <a:rPr lang="en-US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]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314</Words>
  <Application>Microsoft Office PowerPoint</Application>
  <PresentationFormat>Экран (4:3)</PresentationFormat>
  <Paragraphs>62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Bookman Old Style</vt:lpstr>
      <vt:lpstr>Calibri</vt:lpstr>
      <vt:lpstr>Eras Medium ITC</vt:lpstr>
      <vt:lpstr>Wingdings</vt:lpstr>
      <vt:lpstr>Тема Office</vt:lpstr>
      <vt:lpstr>My house!</vt:lpstr>
      <vt:lpstr>Презентация PowerPoint</vt:lpstr>
      <vt:lpstr>fridge</vt:lpstr>
      <vt:lpstr>sofa</vt:lpstr>
      <vt:lpstr>cooker</vt:lpstr>
      <vt:lpstr>mirror</vt:lpstr>
      <vt:lpstr>glass</vt:lpstr>
      <vt:lpstr>cupboard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house!</dc:title>
  <dc:creator>Елена</dc:creator>
  <cp:lastModifiedBy>Кристина</cp:lastModifiedBy>
  <cp:revision>15</cp:revision>
  <dcterms:created xsi:type="dcterms:W3CDTF">2013-03-16T12:35:31Z</dcterms:created>
  <dcterms:modified xsi:type="dcterms:W3CDTF">2019-12-16T11:49:26Z</dcterms:modified>
</cp:coreProperties>
</file>