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3" r:id="rId2"/>
    <p:sldId id="258" r:id="rId3"/>
    <p:sldId id="261" r:id="rId4"/>
    <p:sldId id="276" r:id="rId5"/>
    <p:sldId id="259" r:id="rId6"/>
    <p:sldId id="262" r:id="rId7"/>
    <p:sldId id="272" r:id="rId8"/>
    <p:sldId id="273" r:id="rId9"/>
    <p:sldId id="274" r:id="rId10"/>
    <p:sldId id="275" r:id="rId11"/>
    <p:sldId id="284" r:id="rId12"/>
    <p:sldId id="285" r:id="rId13"/>
    <p:sldId id="283" r:id="rId14"/>
    <p:sldId id="277" r:id="rId15"/>
    <p:sldId id="268" r:id="rId16"/>
    <p:sldId id="281" r:id="rId17"/>
    <p:sldId id="278" r:id="rId18"/>
    <p:sldId id="269" r:id="rId19"/>
    <p:sldId id="260" r:id="rId20"/>
    <p:sldId id="280" r:id="rId21"/>
    <p:sldId id="282" r:id="rId22"/>
    <p:sldId id="279" r:id="rId23"/>
    <p:sldId id="264" r:id="rId24"/>
    <p:sldId id="265" r:id="rId25"/>
    <p:sldId id="266" r:id="rId26"/>
    <p:sldId id="267" r:id="rId27"/>
    <p:sldId id="257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1B"/>
    <a:srgbClr val="00180E"/>
    <a:srgbClr val="00D27D"/>
    <a:srgbClr val="00A462"/>
    <a:srgbClr val="00643C"/>
    <a:srgbClr val="003A23"/>
    <a:srgbClr val="006C40"/>
    <a:srgbClr val="2FFFAB"/>
    <a:srgbClr val="002213"/>
    <a:srgbClr val="57F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343" autoAdjust="0"/>
  </p:normalViewPr>
  <p:slideViewPr>
    <p:cSldViewPr snapToGrid="0">
      <p:cViewPr varScale="1">
        <p:scale>
          <a:sx n="67" d="100"/>
          <a:sy n="67" d="100"/>
        </p:scale>
        <p:origin x="6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A8DF9-04FD-464F-A40E-892BD861DA3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315575-67BE-4BB9-8C0D-990F4D70128A}">
      <dgm:prSet phldrT="[Текст]" custT="1"/>
      <dgm:spPr>
        <a:ln>
          <a:solidFill>
            <a:srgbClr val="002E1B"/>
          </a:solidFill>
        </a:ln>
      </dgm:spPr>
      <dgm:t>
        <a:bodyPr/>
        <a:lstStyle/>
        <a:p>
          <a:r>
            <a: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Лепбук</a:t>
          </a:r>
          <a:endParaRPr lang="ru-RU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63F4F8-7270-40E4-81F0-DDF77A7BC78A}" type="parTrans" cxnId="{135EB411-6CC2-4A16-95EA-6E5BDCD46394}">
      <dgm:prSet/>
      <dgm:spPr/>
      <dgm:t>
        <a:bodyPr/>
        <a:lstStyle/>
        <a:p>
          <a:endParaRPr lang="ru-RU"/>
        </a:p>
      </dgm:t>
    </dgm:pt>
    <dgm:pt modelId="{9EA36B3E-2A32-4CE2-A596-167EB94E6E9D}" type="sibTrans" cxnId="{135EB411-6CC2-4A16-95EA-6E5BDCD46394}">
      <dgm:prSet/>
      <dgm:spPr/>
      <dgm:t>
        <a:bodyPr/>
        <a:lstStyle/>
        <a:p>
          <a:endParaRPr lang="ru-RU"/>
        </a:p>
      </dgm:t>
    </dgm:pt>
    <dgm:pt modelId="{A3D0C0BB-70D6-49F3-92B7-22CB06144735}">
      <dgm:prSet phldrT="[Текст]" custT="1"/>
      <dgm:spPr>
        <a:ln>
          <a:solidFill>
            <a:srgbClr val="002E1B"/>
          </a:solidFill>
        </a:ln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индивидуальный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FE46FD-68C8-41A0-9432-2639DD5F48C6}" type="parTrans" cxnId="{CFBA7044-1058-4DD8-95F9-DEC7436C7671}">
      <dgm:prSet/>
      <dgm:spPr>
        <a:ln>
          <a:solidFill>
            <a:srgbClr val="002E1B"/>
          </a:solidFill>
        </a:ln>
      </dgm:spPr>
      <dgm:t>
        <a:bodyPr/>
        <a:lstStyle/>
        <a:p>
          <a:endParaRPr lang="ru-RU"/>
        </a:p>
      </dgm:t>
    </dgm:pt>
    <dgm:pt modelId="{690F5B03-480F-435D-944B-B18387FB925C}" type="sibTrans" cxnId="{CFBA7044-1058-4DD8-95F9-DEC7436C7671}">
      <dgm:prSet/>
      <dgm:spPr/>
      <dgm:t>
        <a:bodyPr/>
        <a:lstStyle/>
        <a:p>
          <a:endParaRPr lang="ru-RU"/>
        </a:p>
      </dgm:t>
    </dgm:pt>
    <dgm:pt modelId="{567FF4BF-2BFA-4DD4-97D6-1F207C2D276B}">
      <dgm:prSet phldrT="[Текст]" custT="1"/>
      <dgm:spPr>
        <a:ln>
          <a:solidFill>
            <a:srgbClr val="002E1B"/>
          </a:solidFill>
        </a:ln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коллективный      </a:t>
          </a:r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(парный, групповой)</a:t>
          </a:r>
          <a:endParaRPr lang="ru-RU" sz="2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C9928E-B5BB-451B-B211-D910156A9779}" type="parTrans" cxnId="{A5A45399-64FA-48A4-A677-BF7ABEDBB7AB}">
      <dgm:prSet/>
      <dgm:spPr>
        <a:ln>
          <a:solidFill>
            <a:srgbClr val="002E1B"/>
          </a:solidFill>
        </a:ln>
      </dgm:spPr>
      <dgm:t>
        <a:bodyPr/>
        <a:lstStyle/>
        <a:p>
          <a:endParaRPr lang="ru-RU"/>
        </a:p>
      </dgm:t>
    </dgm:pt>
    <dgm:pt modelId="{BA79EC82-6124-48F3-973C-DE88584C6E82}" type="sibTrans" cxnId="{A5A45399-64FA-48A4-A677-BF7ABEDBB7AB}">
      <dgm:prSet/>
      <dgm:spPr/>
      <dgm:t>
        <a:bodyPr/>
        <a:lstStyle/>
        <a:p>
          <a:endParaRPr lang="ru-RU"/>
        </a:p>
      </dgm:t>
    </dgm:pt>
    <dgm:pt modelId="{B9F91EE0-AB90-4597-937B-D14D643006F1}" type="pres">
      <dgm:prSet presAssocID="{DBAA8DF9-04FD-464F-A40E-892BD861DA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9EB8D46-FDDF-4EDE-9F7D-A4D166851A28}" type="pres">
      <dgm:prSet presAssocID="{A5315575-67BE-4BB9-8C0D-990F4D70128A}" presName="hierRoot1" presStyleCnt="0"/>
      <dgm:spPr/>
    </dgm:pt>
    <dgm:pt modelId="{D7DE1849-E511-4AFB-96A9-32329CF5271E}" type="pres">
      <dgm:prSet presAssocID="{A5315575-67BE-4BB9-8C0D-990F4D70128A}" presName="composite" presStyleCnt="0"/>
      <dgm:spPr/>
    </dgm:pt>
    <dgm:pt modelId="{707F746F-73FD-4CE3-B3CF-7DA85F474084}" type="pres">
      <dgm:prSet presAssocID="{A5315575-67BE-4BB9-8C0D-990F4D70128A}" presName="background" presStyleLbl="node0" presStyleIdx="0" presStyleCnt="1"/>
      <dgm:spPr>
        <a:solidFill>
          <a:srgbClr val="00643C"/>
        </a:solidFill>
      </dgm:spPr>
    </dgm:pt>
    <dgm:pt modelId="{D2EDA97A-12C8-4663-A2E7-53BECA907D79}" type="pres">
      <dgm:prSet presAssocID="{A5315575-67BE-4BB9-8C0D-990F4D70128A}" presName="text" presStyleLbl="fgAcc0" presStyleIdx="0" presStyleCnt="1" custScaleX="160280" custScaleY="782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96F12C-AEFF-4C1D-A17E-6D0F58218BC0}" type="pres">
      <dgm:prSet presAssocID="{A5315575-67BE-4BB9-8C0D-990F4D70128A}" presName="hierChild2" presStyleCnt="0"/>
      <dgm:spPr/>
    </dgm:pt>
    <dgm:pt modelId="{501E149B-ED11-434A-9D81-800133FC308D}" type="pres">
      <dgm:prSet presAssocID="{0CFE46FD-68C8-41A0-9432-2639DD5F48C6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6BA2436-02BB-4648-91EE-C273EEBDAEF3}" type="pres">
      <dgm:prSet presAssocID="{A3D0C0BB-70D6-49F3-92B7-22CB06144735}" presName="hierRoot2" presStyleCnt="0"/>
      <dgm:spPr/>
    </dgm:pt>
    <dgm:pt modelId="{7396FC67-CCD8-43DC-A3AC-71D2E4DB45A3}" type="pres">
      <dgm:prSet presAssocID="{A3D0C0BB-70D6-49F3-92B7-22CB06144735}" presName="composite2" presStyleCnt="0"/>
      <dgm:spPr/>
    </dgm:pt>
    <dgm:pt modelId="{739DEF9A-2314-4264-945A-CC9E987F6CDA}" type="pres">
      <dgm:prSet presAssocID="{A3D0C0BB-70D6-49F3-92B7-22CB06144735}" presName="background2" presStyleLbl="node2" presStyleIdx="0" presStyleCnt="2"/>
      <dgm:spPr>
        <a:solidFill>
          <a:srgbClr val="00A462"/>
        </a:solidFill>
      </dgm:spPr>
    </dgm:pt>
    <dgm:pt modelId="{9F9BA7C1-96A7-47B3-942B-B2AAB90D6FB3}" type="pres">
      <dgm:prSet presAssocID="{A3D0C0BB-70D6-49F3-92B7-22CB06144735}" presName="text2" presStyleLbl="fgAcc2" presStyleIdx="0" presStyleCnt="2" custScaleX="135748" custScaleY="902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F7BB67-33B7-481B-B2F0-1D7D902FC974}" type="pres">
      <dgm:prSet presAssocID="{A3D0C0BB-70D6-49F3-92B7-22CB06144735}" presName="hierChild3" presStyleCnt="0"/>
      <dgm:spPr/>
    </dgm:pt>
    <dgm:pt modelId="{37192A3C-0F57-4156-8C25-6DD0800C0D96}" type="pres">
      <dgm:prSet presAssocID="{F5C9928E-B5BB-451B-B211-D910156A977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75043BE-F496-4F24-BBEE-B5436A9B3E43}" type="pres">
      <dgm:prSet presAssocID="{567FF4BF-2BFA-4DD4-97D6-1F207C2D276B}" presName="hierRoot2" presStyleCnt="0"/>
      <dgm:spPr/>
    </dgm:pt>
    <dgm:pt modelId="{8F552AE6-26FF-4592-92B6-AAEA545ADCD4}" type="pres">
      <dgm:prSet presAssocID="{567FF4BF-2BFA-4DD4-97D6-1F207C2D276B}" presName="composite2" presStyleCnt="0"/>
      <dgm:spPr/>
    </dgm:pt>
    <dgm:pt modelId="{1C724C2A-D8DB-4758-AB36-ABD40960B387}" type="pres">
      <dgm:prSet presAssocID="{567FF4BF-2BFA-4DD4-97D6-1F207C2D276B}" presName="background2" presStyleLbl="node2" presStyleIdx="1" presStyleCnt="2"/>
      <dgm:spPr>
        <a:solidFill>
          <a:srgbClr val="00A462"/>
        </a:solidFill>
      </dgm:spPr>
    </dgm:pt>
    <dgm:pt modelId="{F5127C7F-D36A-405C-80F2-F3855AA5F3F6}" type="pres">
      <dgm:prSet presAssocID="{567FF4BF-2BFA-4DD4-97D6-1F207C2D276B}" presName="text2" presStyleLbl="fgAcc2" presStyleIdx="1" presStyleCnt="2" custScaleX="153923" custScaleY="858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B4B35B-9131-4F67-BE55-34A04E42999B}" type="pres">
      <dgm:prSet presAssocID="{567FF4BF-2BFA-4DD4-97D6-1F207C2D276B}" presName="hierChild3" presStyleCnt="0"/>
      <dgm:spPr/>
    </dgm:pt>
  </dgm:ptLst>
  <dgm:cxnLst>
    <dgm:cxn modelId="{5EF54EE7-D25D-4B4B-A77F-2C49BDD9B7A7}" type="presOf" srcId="{A5315575-67BE-4BB9-8C0D-990F4D70128A}" destId="{D2EDA97A-12C8-4663-A2E7-53BECA907D79}" srcOrd="0" destOrd="0" presId="urn:microsoft.com/office/officeart/2005/8/layout/hierarchy1"/>
    <dgm:cxn modelId="{C5277770-2414-4D5C-93AE-79D16D7115E8}" type="presOf" srcId="{0CFE46FD-68C8-41A0-9432-2639DD5F48C6}" destId="{501E149B-ED11-434A-9D81-800133FC308D}" srcOrd="0" destOrd="0" presId="urn:microsoft.com/office/officeart/2005/8/layout/hierarchy1"/>
    <dgm:cxn modelId="{CFBA7044-1058-4DD8-95F9-DEC7436C7671}" srcId="{A5315575-67BE-4BB9-8C0D-990F4D70128A}" destId="{A3D0C0BB-70D6-49F3-92B7-22CB06144735}" srcOrd="0" destOrd="0" parTransId="{0CFE46FD-68C8-41A0-9432-2639DD5F48C6}" sibTransId="{690F5B03-480F-435D-944B-B18387FB925C}"/>
    <dgm:cxn modelId="{135EB411-6CC2-4A16-95EA-6E5BDCD46394}" srcId="{DBAA8DF9-04FD-464F-A40E-892BD861DA39}" destId="{A5315575-67BE-4BB9-8C0D-990F4D70128A}" srcOrd="0" destOrd="0" parTransId="{BC63F4F8-7270-40E4-81F0-DDF77A7BC78A}" sibTransId="{9EA36B3E-2A32-4CE2-A596-167EB94E6E9D}"/>
    <dgm:cxn modelId="{A5A45399-64FA-48A4-A677-BF7ABEDBB7AB}" srcId="{A5315575-67BE-4BB9-8C0D-990F4D70128A}" destId="{567FF4BF-2BFA-4DD4-97D6-1F207C2D276B}" srcOrd="1" destOrd="0" parTransId="{F5C9928E-B5BB-451B-B211-D910156A9779}" sibTransId="{BA79EC82-6124-48F3-973C-DE88584C6E82}"/>
    <dgm:cxn modelId="{0B40767F-9226-45D3-9DDC-C0548933329F}" type="presOf" srcId="{A3D0C0BB-70D6-49F3-92B7-22CB06144735}" destId="{9F9BA7C1-96A7-47B3-942B-B2AAB90D6FB3}" srcOrd="0" destOrd="0" presId="urn:microsoft.com/office/officeart/2005/8/layout/hierarchy1"/>
    <dgm:cxn modelId="{7E08D40B-4CB0-4613-A495-646A7D4D7A2E}" type="presOf" srcId="{F5C9928E-B5BB-451B-B211-D910156A9779}" destId="{37192A3C-0F57-4156-8C25-6DD0800C0D96}" srcOrd="0" destOrd="0" presId="urn:microsoft.com/office/officeart/2005/8/layout/hierarchy1"/>
    <dgm:cxn modelId="{9A25D800-122E-4977-9E6D-8B4CC2303837}" type="presOf" srcId="{DBAA8DF9-04FD-464F-A40E-892BD861DA39}" destId="{B9F91EE0-AB90-4597-937B-D14D643006F1}" srcOrd="0" destOrd="0" presId="urn:microsoft.com/office/officeart/2005/8/layout/hierarchy1"/>
    <dgm:cxn modelId="{73DA5903-C452-43D2-8699-C4BC88918AAB}" type="presOf" srcId="{567FF4BF-2BFA-4DD4-97D6-1F207C2D276B}" destId="{F5127C7F-D36A-405C-80F2-F3855AA5F3F6}" srcOrd="0" destOrd="0" presId="urn:microsoft.com/office/officeart/2005/8/layout/hierarchy1"/>
    <dgm:cxn modelId="{A54FD2DB-5DBA-4BCF-BD6F-A7D0A9C5B78F}" type="presParOf" srcId="{B9F91EE0-AB90-4597-937B-D14D643006F1}" destId="{99EB8D46-FDDF-4EDE-9F7D-A4D166851A28}" srcOrd="0" destOrd="0" presId="urn:microsoft.com/office/officeart/2005/8/layout/hierarchy1"/>
    <dgm:cxn modelId="{76C241CD-9D5D-4D68-A9D6-C1BDD9243073}" type="presParOf" srcId="{99EB8D46-FDDF-4EDE-9F7D-A4D166851A28}" destId="{D7DE1849-E511-4AFB-96A9-32329CF5271E}" srcOrd="0" destOrd="0" presId="urn:microsoft.com/office/officeart/2005/8/layout/hierarchy1"/>
    <dgm:cxn modelId="{F5383BEB-4414-4738-92C9-0871AA8E576C}" type="presParOf" srcId="{D7DE1849-E511-4AFB-96A9-32329CF5271E}" destId="{707F746F-73FD-4CE3-B3CF-7DA85F474084}" srcOrd="0" destOrd="0" presId="urn:microsoft.com/office/officeart/2005/8/layout/hierarchy1"/>
    <dgm:cxn modelId="{40539C3A-68F9-45AD-A002-9EAEDFEE3895}" type="presParOf" srcId="{D7DE1849-E511-4AFB-96A9-32329CF5271E}" destId="{D2EDA97A-12C8-4663-A2E7-53BECA907D79}" srcOrd="1" destOrd="0" presId="urn:microsoft.com/office/officeart/2005/8/layout/hierarchy1"/>
    <dgm:cxn modelId="{45DB06E5-5BDD-415F-BB83-2DC5056E49B4}" type="presParOf" srcId="{99EB8D46-FDDF-4EDE-9F7D-A4D166851A28}" destId="{7F96F12C-AEFF-4C1D-A17E-6D0F58218BC0}" srcOrd="1" destOrd="0" presId="urn:microsoft.com/office/officeart/2005/8/layout/hierarchy1"/>
    <dgm:cxn modelId="{735C5B80-3CC9-417C-90B8-CB5C29F25453}" type="presParOf" srcId="{7F96F12C-AEFF-4C1D-A17E-6D0F58218BC0}" destId="{501E149B-ED11-434A-9D81-800133FC308D}" srcOrd="0" destOrd="0" presId="urn:microsoft.com/office/officeart/2005/8/layout/hierarchy1"/>
    <dgm:cxn modelId="{2754790D-A093-4C02-94A4-B2AE7E132D04}" type="presParOf" srcId="{7F96F12C-AEFF-4C1D-A17E-6D0F58218BC0}" destId="{76BA2436-02BB-4648-91EE-C273EEBDAEF3}" srcOrd="1" destOrd="0" presId="urn:microsoft.com/office/officeart/2005/8/layout/hierarchy1"/>
    <dgm:cxn modelId="{D9CD185D-C4D4-42FB-A13A-16C37A845184}" type="presParOf" srcId="{76BA2436-02BB-4648-91EE-C273EEBDAEF3}" destId="{7396FC67-CCD8-43DC-A3AC-71D2E4DB45A3}" srcOrd="0" destOrd="0" presId="urn:microsoft.com/office/officeart/2005/8/layout/hierarchy1"/>
    <dgm:cxn modelId="{2BC9F7AD-558A-4377-9021-6629B9979072}" type="presParOf" srcId="{7396FC67-CCD8-43DC-A3AC-71D2E4DB45A3}" destId="{739DEF9A-2314-4264-945A-CC9E987F6CDA}" srcOrd="0" destOrd="0" presId="urn:microsoft.com/office/officeart/2005/8/layout/hierarchy1"/>
    <dgm:cxn modelId="{FC983387-DAB6-410D-A0CB-D1B8AAB151CB}" type="presParOf" srcId="{7396FC67-CCD8-43DC-A3AC-71D2E4DB45A3}" destId="{9F9BA7C1-96A7-47B3-942B-B2AAB90D6FB3}" srcOrd="1" destOrd="0" presId="urn:microsoft.com/office/officeart/2005/8/layout/hierarchy1"/>
    <dgm:cxn modelId="{AD73C51F-0B15-4EA5-AC0B-F59257CBDBBD}" type="presParOf" srcId="{76BA2436-02BB-4648-91EE-C273EEBDAEF3}" destId="{37F7BB67-33B7-481B-B2F0-1D7D902FC974}" srcOrd="1" destOrd="0" presId="urn:microsoft.com/office/officeart/2005/8/layout/hierarchy1"/>
    <dgm:cxn modelId="{F2BA163F-11C0-4635-9999-277F4ABD9A57}" type="presParOf" srcId="{7F96F12C-AEFF-4C1D-A17E-6D0F58218BC0}" destId="{37192A3C-0F57-4156-8C25-6DD0800C0D96}" srcOrd="2" destOrd="0" presId="urn:microsoft.com/office/officeart/2005/8/layout/hierarchy1"/>
    <dgm:cxn modelId="{6CBC1EBE-7804-40BB-B922-D6C9C66F5C46}" type="presParOf" srcId="{7F96F12C-AEFF-4C1D-A17E-6D0F58218BC0}" destId="{B75043BE-F496-4F24-BBEE-B5436A9B3E43}" srcOrd="3" destOrd="0" presId="urn:microsoft.com/office/officeart/2005/8/layout/hierarchy1"/>
    <dgm:cxn modelId="{16F1E942-F072-45D6-96C5-D149883EFC76}" type="presParOf" srcId="{B75043BE-F496-4F24-BBEE-B5436A9B3E43}" destId="{8F552AE6-26FF-4592-92B6-AAEA545ADCD4}" srcOrd="0" destOrd="0" presId="urn:microsoft.com/office/officeart/2005/8/layout/hierarchy1"/>
    <dgm:cxn modelId="{3C569673-7B9E-4FFF-95BD-2855542F4910}" type="presParOf" srcId="{8F552AE6-26FF-4592-92B6-AAEA545ADCD4}" destId="{1C724C2A-D8DB-4758-AB36-ABD40960B387}" srcOrd="0" destOrd="0" presId="urn:microsoft.com/office/officeart/2005/8/layout/hierarchy1"/>
    <dgm:cxn modelId="{9A98378F-7850-4BDA-913B-92BCC2EA5D8D}" type="presParOf" srcId="{8F552AE6-26FF-4592-92B6-AAEA545ADCD4}" destId="{F5127C7F-D36A-405C-80F2-F3855AA5F3F6}" srcOrd="1" destOrd="0" presId="urn:microsoft.com/office/officeart/2005/8/layout/hierarchy1"/>
    <dgm:cxn modelId="{10EDBA37-42D5-457C-8705-7166330AE273}" type="presParOf" srcId="{B75043BE-F496-4F24-BBEE-B5436A9B3E43}" destId="{B1B4B35B-9131-4F67-BE55-34A04E4299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180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а)  выбор темы лэпбука; </a:t>
          </a:r>
          <a:endParaRPr lang="ru-RU" sz="2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в) разработка макета;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D27D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д) аналитика и обработка информации;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ED13B38A-5053-4245-98CC-569B4133EBBB}">
      <dgm:prSet phldrT="[Текст]" custT="1"/>
      <dgm:spPr>
        <a:solidFill>
          <a:srgbClr val="002E1B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б)  составление плана (содержания) лепбука;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F98DCB-F6CF-4857-A0B5-1A44A3BF1F54}" type="parTrans" cxnId="{C40D0B3E-CCE7-4487-8FA4-1C3A3DA29793}">
      <dgm:prSet/>
      <dgm:spPr/>
      <dgm:t>
        <a:bodyPr/>
        <a:lstStyle/>
        <a:p>
          <a:endParaRPr lang="ru-RU"/>
        </a:p>
      </dgm:t>
    </dgm:pt>
    <dgm:pt modelId="{2AEA4D75-6588-4F8C-B304-CD401C632B9E}" type="sibTrans" cxnId="{C40D0B3E-CCE7-4487-8FA4-1C3A3DA29793}">
      <dgm:prSet/>
      <dgm:spPr/>
      <dgm:t>
        <a:bodyPr/>
        <a:lstStyle/>
        <a:p>
          <a:endParaRPr lang="ru-RU"/>
        </a:p>
      </dgm:t>
    </dgm:pt>
    <dgm:pt modelId="{D8BA7F13-FA1A-4D20-9814-7F33B05AD8F2}">
      <dgm:prSet phldrT="[Текст]" custT="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сбор материала по теме: </a:t>
          </a:r>
          <a:r>
            <a:rPr lang="ru-RU" sz="28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текстовый контент, шрифт букв, графика, страницы таблиц и др;  </a:t>
          </a:r>
          <a:endParaRPr lang="ru-RU" sz="28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D483E6-0D46-46EB-9130-788F81493174}" type="parTrans" cxnId="{BF0DC532-26C3-492C-B7F1-0E0D7AB39E1E}">
      <dgm:prSet/>
      <dgm:spPr/>
      <dgm:t>
        <a:bodyPr/>
        <a:lstStyle/>
        <a:p>
          <a:endParaRPr lang="ru-RU"/>
        </a:p>
      </dgm:t>
    </dgm:pt>
    <dgm:pt modelId="{C9ADB103-70CB-480E-8787-436DDBCE361E}" type="sibTrans" cxnId="{BF0DC532-26C3-492C-B7F1-0E0D7AB39E1E}">
      <dgm:prSet/>
      <dgm:spPr/>
      <dgm:t>
        <a:bodyPr/>
        <a:lstStyle/>
        <a:p>
          <a:endParaRPr lang="ru-RU"/>
        </a:p>
      </dgm:t>
    </dgm:pt>
    <dgm:pt modelId="{994C7A16-1236-4278-8D94-685E81BDDB3A}">
      <dgm:prSet phldrT="[Текст]" custT="1"/>
      <dgm:spPr>
        <a:solidFill>
          <a:srgbClr val="2FFFAB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е) поэтапное создание лепбука.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41F0D7-B975-4B14-91CB-F3B580293A8D}" type="parTrans" cxnId="{CE5F2CEB-95D5-4D21-970B-1AE09E92AB19}">
      <dgm:prSet/>
      <dgm:spPr/>
      <dgm:t>
        <a:bodyPr/>
        <a:lstStyle/>
        <a:p>
          <a:endParaRPr lang="ru-RU"/>
        </a:p>
      </dgm:t>
    </dgm:pt>
    <dgm:pt modelId="{36FBCD73-0425-4ADF-9A6A-A3CF05E24E97}" type="sibTrans" cxnId="{CE5F2CEB-95D5-4D21-970B-1AE09E92AB19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6" custScaleX="212802" custScaleY="209176" custLinFactX="-153265" custLinFactNeighborX="-200000" custLinFactNeighborY="-11112"/>
      <dgm:spPr>
        <a:solidFill>
          <a:srgbClr val="00180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6" custScaleX="139865" custScaleY="199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7F06EED5-F577-4D05-A1A3-83894BE8F45F}" type="pres">
      <dgm:prSet presAssocID="{ED13B38A-5053-4245-98CC-569B4133EBBB}" presName="composite" presStyleCnt="0"/>
      <dgm:spPr/>
    </dgm:pt>
    <dgm:pt modelId="{573E94A9-A67A-41ED-8E8F-26B71A227D3D}" type="pres">
      <dgm:prSet presAssocID="{ED13B38A-5053-4245-98CC-569B4133EBBB}" presName="imgShp" presStyleLbl="fgImgPlace1" presStyleIdx="1" presStyleCnt="6" custScaleX="210647" custScaleY="209933" custLinFactX="-152187" custLinFactNeighborX="-200000" custLinFactNeighborY="-17401"/>
      <dgm:spPr>
        <a:solidFill>
          <a:srgbClr val="002E1B"/>
        </a:solidFill>
        <a:effectLst>
          <a:reflection blurRad="6350" stA="50000" endA="300" endPos="55000" dir="5400000" sy="-100000" algn="bl" rotWithShape="0"/>
        </a:effectLst>
      </dgm:spPr>
    </dgm:pt>
    <dgm:pt modelId="{705FA30A-6120-4F09-8257-2A82C4C99B1F}" type="pres">
      <dgm:prSet presAssocID="{ED13B38A-5053-4245-98CC-569B4133EBBB}" presName="txShp" presStyleLbl="node1" presStyleIdx="1" presStyleCnt="6" custScaleX="139670" custScaleY="203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76032-69FD-494B-BE16-F5E7658073B0}" type="pres">
      <dgm:prSet presAssocID="{2AEA4D75-6588-4F8C-B304-CD401C632B9E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2" presStyleCnt="6" custScaleX="198219" custScaleY="204252" custLinFactX="-145973" custLinFactNeighborX="-200000" custLinFactNeighborY="-2656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2" presStyleCnt="6" custScaleX="139643" custScaleY="204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A4030203-FD5D-4335-A229-4B7801115FA9}" type="pres">
      <dgm:prSet presAssocID="{D8BA7F13-FA1A-4D20-9814-7F33B05AD8F2}" presName="composite" presStyleCnt="0"/>
      <dgm:spPr/>
    </dgm:pt>
    <dgm:pt modelId="{0A9E5048-5438-49E6-A29B-34D93BD4DFB9}" type="pres">
      <dgm:prSet presAssocID="{D8BA7F13-FA1A-4D20-9814-7F33B05AD8F2}" presName="imgShp" presStyleLbl="fgImgPlace1" presStyleIdx="3" presStyleCnt="6" custScaleX="189781" custScaleY="192724" custLinFactX="-139582" custLinFactNeighborX="-200000" custLinFactNeighborY="-20895"/>
      <dgm:spPr>
        <a:solidFill>
          <a:srgbClr val="00A462"/>
        </a:solidFill>
      </dgm:spPr>
    </dgm:pt>
    <dgm:pt modelId="{52EBAD6C-CD8E-489F-AF52-35A8ADF57748}" type="pres">
      <dgm:prSet presAssocID="{D8BA7F13-FA1A-4D20-9814-7F33B05AD8F2}" presName="txShp" presStyleLbl="node1" presStyleIdx="3" presStyleCnt="6" custScaleX="139670" custScaleY="213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3A3F4-DDC0-4583-864F-0519CBECBEE7}" type="pres">
      <dgm:prSet presAssocID="{C9ADB103-70CB-480E-8787-436DDBCE361E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4" presStyleCnt="6" custScaleX="181510" custScaleY="165474" custLinFactX="-137618" custLinFactNeighborX="-200000" custLinFactNeighborY="-19779"/>
      <dgm:spPr>
        <a:solidFill>
          <a:srgbClr val="00D27D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4" presStyleCnt="6" custScaleX="139865" custScaleY="1733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EB83102F-81C4-44A5-9230-7583F0F13BCF}" type="pres">
      <dgm:prSet presAssocID="{994C7A16-1236-4278-8D94-685E81BDDB3A}" presName="composite" presStyleCnt="0"/>
      <dgm:spPr/>
    </dgm:pt>
    <dgm:pt modelId="{3CA9DF56-F5DF-4D82-9264-81C797C3041C}" type="pres">
      <dgm:prSet presAssocID="{994C7A16-1236-4278-8D94-685E81BDDB3A}" presName="imgShp" presStyleLbl="fgImgPlace1" presStyleIdx="5" presStyleCnt="6" custScaleX="169837" custScaleY="167401" custLinFactX="-163385" custLinFactNeighborX="-200000" custLinFactNeighborY="-3544"/>
      <dgm:spPr>
        <a:solidFill>
          <a:srgbClr val="2FFFAB"/>
        </a:solidFill>
      </dgm:spPr>
    </dgm:pt>
    <dgm:pt modelId="{0B051729-7087-4FD2-BF89-CC697C794589}" type="pres">
      <dgm:prSet presAssocID="{994C7A16-1236-4278-8D94-685E81BDDB3A}" presName="txShp" presStyleLbl="node1" presStyleIdx="5" presStyleCnt="6" custScaleX="139865" custScaleY="166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BCDA1A-1437-4113-BA96-EBAD842BAFEA}" type="presOf" srcId="{D8BA7F13-FA1A-4D20-9814-7F33B05AD8F2}" destId="{52EBAD6C-CD8E-489F-AF52-35A8ADF57748}" srcOrd="0" destOrd="0" presId="urn:microsoft.com/office/officeart/2005/8/layout/vList3"/>
    <dgm:cxn modelId="{18FFD776-3DE6-40D6-8D89-641AAD987EC3}" type="presOf" srcId="{ED13B38A-5053-4245-98CC-569B4133EBBB}" destId="{705FA30A-6120-4F09-8257-2A82C4C99B1F}" srcOrd="0" destOrd="0" presId="urn:microsoft.com/office/officeart/2005/8/layout/vList3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2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4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AEC8466A-9F55-4411-9888-9FB1E96AA35D}" type="presOf" srcId="{994C7A16-1236-4278-8D94-685E81BDDB3A}" destId="{0B051729-7087-4FD2-BF89-CC697C794589}" srcOrd="0" destOrd="0" presId="urn:microsoft.com/office/officeart/2005/8/layout/vList3"/>
    <dgm:cxn modelId="{C40D0B3E-CCE7-4487-8FA4-1C3A3DA29793}" srcId="{C888B864-BF4E-421B-B9F9-E6AFC82CE278}" destId="{ED13B38A-5053-4245-98CC-569B4133EBBB}" srcOrd="1" destOrd="0" parTransId="{44F98DCB-F6CF-4857-A0B5-1A44A3BF1F54}" sibTransId="{2AEA4D75-6588-4F8C-B304-CD401C632B9E}"/>
    <dgm:cxn modelId="{BF0DC532-26C3-492C-B7F1-0E0D7AB39E1E}" srcId="{C888B864-BF4E-421B-B9F9-E6AFC82CE278}" destId="{D8BA7F13-FA1A-4D20-9814-7F33B05AD8F2}" srcOrd="3" destOrd="0" parTransId="{DED483E6-0D46-46EB-9130-788F81493174}" sibTransId="{C9ADB103-70CB-480E-8787-436DDBCE361E}"/>
    <dgm:cxn modelId="{CE5F2CEB-95D5-4D21-970B-1AE09E92AB19}" srcId="{C888B864-BF4E-421B-B9F9-E6AFC82CE278}" destId="{994C7A16-1236-4278-8D94-685E81BDDB3A}" srcOrd="5" destOrd="0" parTransId="{A841F0D7-B975-4B14-91CB-F3B580293A8D}" sibTransId="{36FBCD73-0425-4ADF-9A6A-A3CF05E24E97}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7074A1C9-FB97-4F86-9358-13B5C4C7D30E}" type="presParOf" srcId="{884F4C4A-A64B-4976-8820-C3D18249DBF4}" destId="{7F06EED5-F577-4D05-A1A3-83894BE8F45F}" srcOrd="2" destOrd="0" presId="urn:microsoft.com/office/officeart/2005/8/layout/vList3"/>
    <dgm:cxn modelId="{12121B43-7611-490F-B420-4570A78C4C3E}" type="presParOf" srcId="{7F06EED5-F577-4D05-A1A3-83894BE8F45F}" destId="{573E94A9-A67A-41ED-8E8F-26B71A227D3D}" srcOrd="0" destOrd="0" presId="urn:microsoft.com/office/officeart/2005/8/layout/vList3"/>
    <dgm:cxn modelId="{A70DCA63-8AB8-486F-88A5-403BDE329208}" type="presParOf" srcId="{7F06EED5-F577-4D05-A1A3-83894BE8F45F}" destId="{705FA30A-6120-4F09-8257-2A82C4C99B1F}" srcOrd="1" destOrd="0" presId="urn:microsoft.com/office/officeart/2005/8/layout/vList3"/>
    <dgm:cxn modelId="{45A8F4AD-1995-4646-BC09-EDB36C951E59}" type="presParOf" srcId="{884F4C4A-A64B-4976-8820-C3D18249DBF4}" destId="{B9676032-69FD-494B-BE16-F5E7658073B0}" srcOrd="3" destOrd="0" presId="urn:microsoft.com/office/officeart/2005/8/layout/vList3"/>
    <dgm:cxn modelId="{FB89576D-69F7-46F3-8BC4-A72E2A7E15DB}" type="presParOf" srcId="{884F4C4A-A64B-4976-8820-C3D18249DBF4}" destId="{1E1619B2-0A56-4D69-B267-1A017B481AEF}" srcOrd="4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5" destOrd="0" presId="urn:microsoft.com/office/officeart/2005/8/layout/vList3"/>
    <dgm:cxn modelId="{95EB3244-9F20-4733-97A5-AE7CF0D9895B}" type="presParOf" srcId="{884F4C4A-A64B-4976-8820-C3D18249DBF4}" destId="{A4030203-FD5D-4335-A229-4B7801115FA9}" srcOrd="6" destOrd="0" presId="urn:microsoft.com/office/officeart/2005/8/layout/vList3"/>
    <dgm:cxn modelId="{AF937B75-E293-4A60-B723-2B41F8222F31}" type="presParOf" srcId="{A4030203-FD5D-4335-A229-4B7801115FA9}" destId="{0A9E5048-5438-49E6-A29B-34D93BD4DFB9}" srcOrd="0" destOrd="0" presId="urn:microsoft.com/office/officeart/2005/8/layout/vList3"/>
    <dgm:cxn modelId="{2B95AB5F-E4D2-4841-98AE-189B7691F543}" type="presParOf" srcId="{A4030203-FD5D-4335-A229-4B7801115FA9}" destId="{52EBAD6C-CD8E-489F-AF52-35A8ADF57748}" srcOrd="1" destOrd="0" presId="urn:microsoft.com/office/officeart/2005/8/layout/vList3"/>
    <dgm:cxn modelId="{70842FCA-DF0A-4AA0-94BA-263B860844EA}" type="presParOf" srcId="{884F4C4A-A64B-4976-8820-C3D18249DBF4}" destId="{04F3A3F4-DDC0-4583-864F-0519CBECBEE7}" srcOrd="7" destOrd="0" presId="urn:microsoft.com/office/officeart/2005/8/layout/vList3"/>
    <dgm:cxn modelId="{77568318-A258-43F8-83F5-2A18D7DED0CE}" type="presParOf" srcId="{884F4C4A-A64B-4976-8820-C3D18249DBF4}" destId="{EAC1C893-59E9-49B3-B1EB-9398501E28FC}" srcOrd="8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2F482C2-5893-4408-8117-29B9A1D6A0DF}" type="presParOf" srcId="{884F4C4A-A64B-4976-8820-C3D18249DBF4}" destId="{23CDBF25-5981-4666-98B1-D3A72584C140}" srcOrd="9" destOrd="0" presId="urn:microsoft.com/office/officeart/2005/8/layout/vList3"/>
    <dgm:cxn modelId="{BCBC6D37-41B5-482A-A002-D5E47A946B49}" type="presParOf" srcId="{884F4C4A-A64B-4976-8820-C3D18249DBF4}" destId="{EB83102F-81C4-44A5-9230-7583F0F13BCF}" srcOrd="10" destOrd="0" presId="urn:microsoft.com/office/officeart/2005/8/layout/vList3"/>
    <dgm:cxn modelId="{AD6657F9-1F37-4A7C-9A96-F16F6EF68126}" type="presParOf" srcId="{EB83102F-81C4-44A5-9230-7583F0F13BCF}" destId="{3CA9DF56-F5DF-4D82-9264-81C797C3041C}" srcOrd="0" destOrd="0" presId="urn:microsoft.com/office/officeart/2005/8/layout/vList3"/>
    <dgm:cxn modelId="{F3378A55-FBAE-4682-AC2B-E020A04FBE6C}" type="presParOf" srcId="{EB83102F-81C4-44A5-9230-7583F0F13BCF}" destId="{0B051729-7087-4FD2-BF89-CC697C79458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1B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студентов использовать индивидуальные креативные способности для оригинального решения исследовательских задач;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усвоение отношений между понятиями или отдельными разделами темы;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EF5D770D-7C21-4E3C-B6C6-94F1F32ACFE6}">
      <dgm:prSet phldrT="[Текст]" custT="1"/>
      <dgm:spPr>
        <a:solidFill>
          <a:srgbClr val="00643C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управление и стимуляция мыслительной деятельности студентов (или более широко — пользователя электронных ресурсов);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0C5AC7-2747-44E0-92EF-80A471857DF9}" type="parTrans" cxnId="{C481FB93-45DE-4FAC-B3E6-607F4EF8073A}">
      <dgm:prSet/>
      <dgm:spPr/>
      <dgm:t>
        <a:bodyPr/>
        <a:lstStyle/>
        <a:p>
          <a:endParaRPr lang="ru-RU"/>
        </a:p>
      </dgm:t>
    </dgm:pt>
    <dgm:pt modelId="{23735784-7847-4776-9A2A-DF944DB95A0E}" type="sibTrans" cxnId="{C481FB93-45DE-4FAC-B3E6-607F4EF8073A}">
      <dgm:prSet/>
      <dgm:spPr/>
      <dgm:t>
        <a:bodyPr/>
        <a:lstStyle/>
        <a:p>
          <a:endParaRPr lang="ru-RU"/>
        </a:p>
      </dgm:t>
    </dgm:pt>
    <dgm:pt modelId="{2C65D03C-0250-4752-987C-E1FA8BEC2296}">
      <dgm:prSet phldrT="[Текст]" custT="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формирование практических информационных навыков, навыков эргономизации интеллектуальной деятельности.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86D63-5B9C-4375-BF8B-F26066A5FBFB}" type="parTrans" cxnId="{1338B937-729E-484C-ACAA-B7A6B204E0A9}">
      <dgm:prSet/>
      <dgm:spPr/>
      <dgm:t>
        <a:bodyPr/>
        <a:lstStyle/>
        <a:p>
          <a:endParaRPr lang="ru-RU"/>
        </a:p>
      </dgm:t>
    </dgm:pt>
    <dgm:pt modelId="{F43D936A-7CDB-4C5B-914F-AF4FE2592D8E}" type="sibTrans" cxnId="{1338B937-729E-484C-ACAA-B7A6B204E0A9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X="-100000" custLinFactNeighborX="-100895" custLinFactNeighborY="-11740"/>
      <dgm:spPr>
        <a:solidFill>
          <a:srgbClr val="002E1B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41929" custScaleY="102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9E94B1FE-4D95-467F-A046-EA996EF25882}" type="pres">
      <dgm:prSet presAssocID="{EF5D770D-7C21-4E3C-B6C6-94F1F32ACFE6}" presName="composite" presStyleCnt="0"/>
      <dgm:spPr/>
    </dgm:pt>
    <dgm:pt modelId="{1E953A92-05A9-4E3B-B6FE-CCE57C425396}" type="pres">
      <dgm:prSet presAssocID="{EF5D770D-7C21-4E3C-B6C6-94F1F32ACFE6}" presName="imgShp" presStyleLbl="fgImgPlace1" presStyleIdx="1" presStyleCnt="4" custLinFactX="-89816" custLinFactNeighborX="-100000" custLinFactNeighborY="-455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</dgm:pt>
    <dgm:pt modelId="{BF6C6965-E2D4-427A-9178-D0FC5BF9D41F}" type="pres">
      <dgm:prSet presAssocID="{EF5D770D-7C21-4E3C-B6C6-94F1F32ACFE6}" presName="txShp" presStyleLbl="node1" presStyleIdx="1" presStyleCnt="4" custScaleX="142276" custScaleY="102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DD919-7307-409A-88C1-E89A1FB49541}" type="pres">
      <dgm:prSet presAssocID="{23735784-7847-4776-9A2A-DF944DB95A0E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2" presStyleCnt="4" custLinFactX="-81875" custLinFactNeighborX="-100000" custLinFactNeighborY="-10386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2" presStyleCnt="4" custScaleX="141929" custScaleY="83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A3D7E-EB2C-48DD-BC75-D62B9E99B982}" type="pres">
      <dgm:prSet presAssocID="{C2063D2D-8846-42B2-AD43-DBFD7356C408}" presName="spacing" presStyleCnt="0"/>
      <dgm:spPr/>
    </dgm:pt>
    <dgm:pt modelId="{07B8CB40-D1C9-4D1D-B0D9-A1C6EE5486B2}" type="pres">
      <dgm:prSet presAssocID="{2C65D03C-0250-4752-987C-E1FA8BEC2296}" presName="composite" presStyleCnt="0"/>
      <dgm:spPr/>
    </dgm:pt>
    <dgm:pt modelId="{B5C027AF-7CF7-40DD-B6D6-C0370614339F}" type="pres">
      <dgm:prSet presAssocID="{2C65D03C-0250-4752-987C-E1FA8BEC2296}" presName="imgShp" presStyleLbl="fgImgPlace1" presStyleIdx="3" presStyleCnt="4" custLinFactX="-81018" custLinFactNeighborX="-100000" custLinFactNeighborY="-1866"/>
      <dgm:spPr>
        <a:solidFill>
          <a:srgbClr val="00FF99"/>
        </a:solidFill>
      </dgm:spPr>
    </dgm:pt>
    <dgm:pt modelId="{7150EDBF-1D64-4E14-830D-552F92EA2267}" type="pres">
      <dgm:prSet presAssocID="{2C65D03C-0250-4752-987C-E1FA8BEC2296}" presName="txShp" presStyleLbl="node1" presStyleIdx="3" presStyleCnt="4" custScaleX="14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307F62-F983-44D6-81D6-BEA28CD1203E}" type="presOf" srcId="{EF5D770D-7C21-4E3C-B6C6-94F1F32ACFE6}" destId="{BF6C6965-E2D4-427A-9178-D0FC5BF9D41F}" srcOrd="0" destOrd="0" presId="urn:microsoft.com/office/officeart/2005/8/layout/vList3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C481FB93-45DE-4FAC-B3E6-607F4EF8073A}" srcId="{C888B864-BF4E-421B-B9F9-E6AFC82CE278}" destId="{EF5D770D-7C21-4E3C-B6C6-94F1F32ACFE6}" srcOrd="1" destOrd="0" parTransId="{B10C5AC7-2747-44E0-92EF-80A471857DF9}" sibTransId="{23735784-7847-4776-9A2A-DF944DB95A0E}"/>
    <dgm:cxn modelId="{2E65986E-C5BC-419F-9CD8-12758E65C74C}" srcId="{C888B864-BF4E-421B-B9F9-E6AFC82CE278}" destId="{F937477F-5A9B-4CED-ACFC-BBBEC7C4295D}" srcOrd="2" destOrd="0" parTransId="{5FD3925B-D410-4B52-8030-71EF7757FD59}" sibTransId="{C2063D2D-8846-42B2-AD43-DBFD7356C408}"/>
    <dgm:cxn modelId="{1338B937-729E-484C-ACAA-B7A6B204E0A9}" srcId="{C888B864-BF4E-421B-B9F9-E6AFC82CE278}" destId="{2C65D03C-0250-4752-987C-E1FA8BEC2296}" srcOrd="3" destOrd="0" parTransId="{03E86D63-5B9C-4375-BF8B-F26066A5FBFB}" sibTransId="{F43D936A-7CDB-4C5B-914F-AF4FE2592D8E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4BEE6254-8736-4307-A45F-7A75865260A3}" type="presOf" srcId="{2C65D03C-0250-4752-987C-E1FA8BEC2296}" destId="{7150EDBF-1D64-4E14-830D-552F92EA2267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82156905-ECF5-4BCB-B22B-D1DAA1853E87}" type="presParOf" srcId="{884F4C4A-A64B-4976-8820-C3D18249DBF4}" destId="{9E94B1FE-4D95-467F-A046-EA996EF25882}" srcOrd="2" destOrd="0" presId="urn:microsoft.com/office/officeart/2005/8/layout/vList3"/>
    <dgm:cxn modelId="{84767E3D-9665-4E49-8295-320AB9C179A3}" type="presParOf" srcId="{9E94B1FE-4D95-467F-A046-EA996EF25882}" destId="{1E953A92-05A9-4E3B-B6FE-CCE57C425396}" srcOrd="0" destOrd="0" presId="urn:microsoft.com/office/officeart/2005/8/layout/vList3"/>
    <dgm:cxn modelId="{E2AC7ABF-6B8D-40AC-9ED8-7FA342B89474}" type="presParOf" srcId="{9E94B1FE-4D95-467F-A046-EA996EF25882}" destId="{BF6C6965-E2D4-427A-9178-D0FC5BF9D41F}" srcOrd="1" destOrd="0" presId="urn:microsoft.com/office/officeart/2005/8/layout/vList3"/>
    <dgm:cxn modelId="{57D5CCF8-9137-44BF-BA85-7A5F630C7341}" type="presParOf" srcId="{884F4C4A-A64B-4976-8820-C3D18249DBF4}" destId="{76CDD919-7307-409A-88C1-E89A1FB49541}" srcOrd="3" destOrd="0" presId="urn:microsoft.com/office/officeart/2005/8/layout/vList3"/>
    <dgm:cxn modelId="{A219E10C-1774-45E5-A773-F2B542B355D3}" type="presParOf" srcId="{884F4C4A-A64B-4976-8820-C3D18249DBF4}" destId="{C97098AA-3708-4F6A-8BA9-4BBC95B91307}" srcOrd="4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E510CCCC-EF0B-4C38-8617-E6CE1E071A58}" type="presParOf" srcId="{884F4C4A-A64B-4976-8820-C3D18249DBF4}" destId="{E7DA3D7E-EB2C-48DD-BC75-D62B9E99B982}" srcOrd="5" destOrd="0" presId="urn:microsoft.com/office/officeart/2005/8/layout/vList3"/>
    <dgm:cxn modelId="{163660B5-F0D3-4FA1-9F1D-574834FB24F6}" type="presParOf" srcId="{884F4C4A-A64B-4976-8820-C3D18249DBF4}" destId="{07B8CB40-D1C9-4D1D-B0D9-A1C6EE5486B2}" srcOrd="6" destOrd="0" presId="urn:microsoft.com/office/officeart/2005/8/layout/vList3"/>
    <dgm:cxn modelId="{2B799D9D-EC52-4A39-8B4D-27D458CAD899}" type="presParOf" srcId="{07B8CB40-D1C9-4D1D-B0D9-A1C6EE5486B2}" destId="{B5C027AF-7CF7-40DD-B6D6-C0370614339F}" srcOrd="0" destOrd="0" presId="urn:microsoft.com/office/officeart/2005/8/layout/vList3"/>
    <dgm:cxn modelId="{131374FA-3732-4565-93BC-899D3870AB12}" type="presParOf" srcId="{07B8CB40-D1C9-4D1D-B0D9-A1C6EE5486B2}" destId="{7150EDBF-1D64-4E14-830D-552F92EA22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1B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(не более 2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(3 и более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не систематизирована.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1B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7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1B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 без замечаний;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макета, имеющего замечания (не более 2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макета, имеющего замечания (3 и более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отсутствие макета.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1B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20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20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20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205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1B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планирование осуществлено, созданы основной и второстепенный объекты;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основной объект;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второстепенный объект;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 работы над лепбуком отсутствует.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1B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8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643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A462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FF99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192A3C-0F57-4156-8C25-6DD0800C0D96}">
      <dsp:nvSpPr>
        <dsp:cNvPr id="0" name=""/>
        <dsp:cNvSpPr/>
      </dsp:nvSpPr>
      <dsp:spPr>
        <a:xfrm>
          <a:off x="5141426" y="1504684"/>
          <a:ext cx="2388415" cy="879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9316"/>
              </a:lnTo>
              <a:lnTo>
                <a:pt x="2388415" y="599316"/>
              </a:lnTo>
              <a:lnTo>
                <a:pt x="2388415" y="879445"/>
              </a:lnTo>
            </a:path>
          </a:pathLst>
        </a:custGeom>
        <a:noFill/>
        <a:ln w="12700" cap="flat" cmpd="sng" algn="ctr">
          <a:solidFill>
            <a:srgbClr val="002E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1E149B-ED11-434A-9D81-800133FC308D}">
      <dsp:nvSpPr>
        <dsp:cNvPr id="0" name=""/>
        <dsp:cNvSpPr/>
      </dsp:nvSpPr>
      <dsp:spPr>
        <a:xfrm>
          <a:off x="2478215" y="1504684"/>
          <a:ext cx="2663210" cy="879445"/>
        </a:xfrm>
        <a:custGeom>
          <a:avLst/>
          <a:gdLst/>
          <a:ahLst/>
          <a:cxnLst/>
          <a:rect l="0" t="0" r="0" b="0"/>
          <a:pathLst>
            <a:path>
              <a:moveTo>
                <a:pt x="2663210" y="0"/>
              </a:moveTo>
              <a:lnTo>
                <a:pt x="2663210" y="599316"/>
              </a:lnTo>
              <a:lnTo>
                <a:pt x="0" y="599316"/>
              </a:lnTo>
              <a:lnTo>
                <a:pt x="0" y="879445"/>
              </a:lnTo>
            </a:path>
          </a:pathLst>
        </a:custGeom>
        <a:noFill/>
        <a:ln w="12700" cap="flat" cmpd="sng" algn="ctr">
          <a:solidFill>
            <a:srgbClr val="002E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7F746F-73FD-4CE3-B3CF-7DA85F474084}">
      <dsp:nvSpPr>
        <dsp:cNvPr id="0" name=""/>
        <dsp:cNvSpPr/>
      </dsp:nvSpPr>
      <dsp:spPr>
        <a:xfrm>
          <a:off x="2718088" y="2136"/>
          <a:ext cx="4846675" cy="1502547"/>
        </a:xfrm>
        <a:prstGeom prst="roundRect">
          <a:avLst>
            <a:gd name="adj" fmla="val 10000"/>
          </a:avLst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DA97A-12C8-4663-A2E7-53BECA907D79}">
      <dsp:nvSpPr>
        <dsp:cNvPr id="0" name=""/>
        <dsp:cNvSpPr/>
      </dsp:nvSpPr>
      <dsp:spPr>
        <a:xfrm>
          <a:off x="3054075" y="321324"/>
          <a:ext cx="4846675" cy="15025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2E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Лепбук</a:t>
          </a:r>
          <a:endParaRPr lang="ru-RU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98083" y="365332"/>
        <a:ext cx="4758659" cy="1414531"/>
      </dsp:txXfrm>
    </dsp:sp>
    <dsp:sp modelId="{739DEF9A-2314-4264-945A-CC9E987F6CDA}">
      <dsp:nvSpPr>
        <dsp:cNvPr id="0" name=""/>
        <dsp:cNvSpPr/>
      </dsp:nvSpPr>
      <dsp:spPr>
        <a:xfrm>
          <a:off x="425787" y="2384129"/>
          <a:ext cx="4104857" cy="1733812"/>
        </a:xfrm>
        <a:prstGeom prst="roundRect">
          <a:avLst>
            <a:gd name="adj" fmla="val 10000"/>
          </a:avLst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BA7C1-96A7-47B3-942B-B2AAB90D6FB3}">
      <dsp:nvSpPr>
        <dsp:cNvPr id="0" name=""/>
        <dsp:cNvSpPr/>
      </dsp:nvSpPr>
      <dsp:spPr>
        <a:xfrm>
          <a:off x="761773" y="2703317"/>
          <a:ext cx="4104857" cy="1733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2E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индивидуальный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2555" y="2754099"/>
        <a:ext cx="4003293" cy="1632248"/>
      </dsp:txXfrm>
    </dsp:sp>
    <dsp:sp modelId="{1C724C2A-D8DB-4758-AB36-ABD40960B387}">
      <dsp:nvSpPr>
        <dsp:cNvPr id="0" name=""/>
        <dsp:cNvSpPr/>
      </dsp:nvSpPr>
      <dsp:spPr>
        <a:xfrm>
          <a:off x="5202617" y="2384129"/>
          <a:ext cx="4654447" cy="1648191"/>
        </a:xfrm>
        <a:prstGeom prst="roundRect">
          <a:avLst>
            <a:gd name="adj" fmla="val 10000"/>
          </a:avLst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27C7F-D36A-405C-80F2-F3855AA5F3F6}">
      <dsp:nvSpPr>
        <dsp:cNvPr id="0" name=""/>
        <dsp:cNvSpPr/>
      </dsp:nvSpPr>
      <dsp:spPr>
        <a:xfrm>
          <a:off x="5538604" y="2703317"/>
          <a:ext cx="4654447" cy="16481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2E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коллективный      </a:t>
          </a: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(парный, групповой)</a:t>
          </a:r>
          <a:endParaRPr lang="ru-RU" sz="2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6878" y="2751591"/>
        <a:ext cx="4557899" cy="15516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369592" y="20285"/>
          <a:ext cx="9836049" cy="757563"/>
        </a:xfrm>
        <a:prstGeom prst="homePlate">
          <a:avLst/>
        </a:prstGeom>
        <a:solidFill>
          <a:srgbClr val="00180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а)  выбор темы лэпбука; </a:t>
          </a:r>
          <a:endParaRPr lang="ru-RU" sz="2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8983" y="20285"/>
        <a:ext cx="9646658" cy="757563"/>
      </dsp:txXfrm>
    </dsp:sp>
    <dsp:sp modelId="{ED2D34B2-C341-4C3D-87E9-A0EF852B4516}">
      <dsp:nvSpPr>
        <dsp:cNvPr id="0" name=""/>
        <dsp:cNvSpPr/>
      </dsp:nvSpPr>
      <dsp:spPr>
        <a:xfrm>
          <a:off x="26004" y="0"/>
          <a:ext cx="808006" cy="794239"/>
        </a:xfrm>
        <a:prstGeom prst="ellipse">
          <a:avLst/>
        </a:prstGeom>
        <a:solidFill>
          <a:srgbClr val="00180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FA30A-6120-4F09-8257-2A82C4C99B1F}">
      <dsp:nvSpPr>
        <dsp:cNvPr id="0" name=""/>
        <dsp:cNvSpPr/>
      </dsp:nvSpPr>
      <dsp:spPr>
        <a:xfrm rot="10800000">
          <a:off x="376449" y="921030"/>
          <a:ext cx="9822336" cy="774111"/>
        </a:xfrm>
        <a:prstGeom prst="homePlat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б)  составление плана (содержания) лепбука;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9977" y="921030"/>
        <a:ext cx="9628808" cy="774111"/>
      </dsp:txXfrm>
    </dsp:sp>
    <dsp:sp modelId="{573E94A9-A67A-41ED-8E8F-26B71A227D3D}">
      <dsp:nvSpPr>
        <dsp:cNvPr id="0" name=""/>
        <dsp:cNvSpPr/>
      </dsp:nvSpPr>
      <dsp:spPr>
        <a:xfrm>
          <a:off x="34189" y="843458"/>
          <a:ext cx="799824" cy="797113"/>
        </a:xfrm>
        <a:prstGeom prst="ellips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377398" y="1819986"/>
          <a:ext cx="9820437" cy="776962"/>
        </a:xfrm>
        <a:prstGeom prst="homePlat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в) разработка макета;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71638" y="1819986"/>
        <a:ext cx="9626197" cy="776962"/>
      </dsp:txXfrm>
    </dsp:sp>
    <dsp:sp modelId="{840BDC85-7F9D-47DF-BEEA-0C941673A036}">
      <dsp:nvSpPr>
        <dsp:cNvPr id="0" name=""/>
        <dsp:cNvSpPr/>
      </dsp:nvSpPr>
      <dsp:spPr>
        <a:xfrm>
          <a:off x="81378" y="1810611"/>
          <a:ext cx="752635" cy="775542"/>
        </a:xfrm>
        <a:prstGeom prst="ellips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BAD6C-CD8E-489F-AF52-35A8ADF57748}">
      <dsp:nvSpPr>
        <dsp:cNvPr id="0" name=""/>
        <dsp:cNvSpPr/>
      </dsp:nvSpPr>
      <dsp:spPr>
        <a:xfrm rot="10800000">
          <a:off x="376449" y="2710291"/>
          <a:ext cx="9822336" cy="810277"/>
        </a:xfrm>
        <a:prstGeom prst="homePlat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сбор материала по теме: </a:t>
          </a:r>
          <a:r>
            <a:rPr lang="ru-RU" sz="28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текстовый контент, шрифт букв, графика, страницы таблиц и др;  </a:t>
          </a:r>
          <a:endParaRPr lang="ru-RU" sz="28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79018" y="2710291"/>
        <a:ext cx="9619767" cy="810277"/>
      </dsp:txXfrm>
    </dsp:sp>
    <dsp:sp modelId="{0A9E5048-5438-49E6-A29B-34D93BD4DFB9}">
      <dsp:nvSpPr>
        <dsp:cNvPr id="0" name=""/>
        <dsp:cNvSpPr/>
      </dsp:nvSpPr>
      <dsp:spPr>
        <a:xfrm>
          <a:off x="121664" y="2670207"/>
          <a:ext cx="720596" cy="731771"/>
        </a:xfrm>
        <a:prstGeom prst="ellips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369592" y="3633912"/>
          <a:ext cx="9836049" cy="658230"/>
        </a:xfrm>
        <a:prstGeom prst="homePlate">
          <a:avLst/>
        </a:prstGeom>
        <a:solidFill>
          <a:srgbClr val="00D2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д) аналитика и обработка информации;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34149" y="3633912"/>
        <a:ext cx="9671492" cy="658230"/>
      </dsp:txXfrm>
    </dsp:sp>
    <dsp:sp modelId="{D925B7CC-2374-45E6-BEC5-5F400B8A2BC2}">
      <dsp:nvSpPr>
        <dsp:cNvPr id="0" name=""/>
        <dsp:cNvSpPr/>
      </dsp:nvSpPr>
      <dsp:spPr>
        <a:xfrm>
          <a:off x="144824" y="3573775"/>
          <a:ext cx="689191" cy="628303"/>
        </a:xfrm>
        <a:prstGeom prst="ellipse">
          <a:avLst/>
        </a:prstGeom>
        <a:solidFill>
          <a:srgbClr val="00D27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51729-7087-4FD2-BF89-CC697C794589}">
      <dsp:nvSpPr>
        <dsp:cNvPr id="0" name=""/>
        <dsp:cNvSpPr/>
      </dsp:nvSpPr>
      <dsp:spPr>
        <a:xfrm rot="10800000">
          <a:off x="369592" y="4406819"/>
          <a:ext cx="9836049" cy="632954"/>
        </a:xfrm>
        <a:prstGeom prst="homePlate">
          <a:avLst/>
        </a:prstGeom>
        <a:solidFill>
          <a:srgbClr val="2FFFA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43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е) поэтапное создание лепбука.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27830" y="4406819"/>
        <a:ext cx="9677811" cy="632954"/>
      </dsp:txXfrm>
    </dsp:sp>
    <dsp:sp modelId="{3CA9DF56-F5DF-4D82-9264-81C797C3041C}">
      <dsp:nvSpPr>
        <dsp:cNvPr id="0" name=""/>
        <dsp:cNvSpPr/>
      </dsp:nvSpPr>
      <dsp:spPr>
        <a:xfrm>
          <a:off x="69148" y="4392029"/>
          <a:ext cx="644869" cy="635619"/>
        </a:xfrm>
        <a:prstGeom prst="ellipse">
          <a:avLst/>
        </a:prstGeom>
        <a:solidFill>
          <a:srgbClr val="2FFFA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309707" y="3545"/>
          <a:ext cx="10407664" cy="1033239"/>
        </a:xfrm>
        <a:prstGeom prst="homePlat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студентов использовать индивидуальные креативные способности для оригинального решения исследовательских задач;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8017" y="3545"/>
        <a:ext cx="10149354" cy="1033239"/>
      </dsp:txXfrm>
    </dsp:sp>
    <dsp:sp modelId="{ED2D34B2-C341-4C3D-87E9-A0EF852B4516}">
      <dsp:nvSpPr>
        <dsp:cNvPr id="0" name=""/>
        <dsp:cNvSpPr/>
      </dsp:nvSpPr>
      <dsp:spPr>
        <a:xfrm>
          <a:off x="0" y="0"/>
          <a:ext cx="1004686" cy="1004686"/>
        </a:xfrm>
        <a:prstGeom prst="ellips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C6965-E2D4-427A-9178-D0FC5BF9D41F}">
      <dsp:nvSpPr>
        <dsp:cNvPr id="0" name=""/>
        <dsp:cNvSpPr/>
      </dsp:nvSpPr>
      <dsp:spPr>
        <a:xfrm rot="10800000">
          <a:off x="296984" y="1336691"/>
          <a:ext cx="10433109" cy="1032486"/>
        </a:xfrm>
        <a:prstGeom prst="homePlat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управление и стимуляция мыслительной деятельности студентов (или более широко — пользователя электронных ресурсов);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5105" y="1336691"/>
        <a:ext cx="10174988" cy="1032486"/>
      </dsp:txXfrm>
    </dsp:sp>
    <dsp:sp modelId="{1E953A92-05A9-4E3B-B6FE-CCE57C425396}">
      <dsp:nvSpPr>
        <dsp:cNvPr id="0" name=""/>
        <dsp:cNvSpPr/>
      </dsp:nvSpPr>
      <dsp:spPr>
        <a:xfrm>
          <a:off x="0" y="1346020"/>
          <a:ext cx="1004686" cy="1004686"/>
        </a:xfrm>
        <a:prstGeom prst="ellips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309707" y="2752859"/>
          <a:ext cx="10407664" cy="837134"/>
        </a:xfrm>
        <a:prstGeom prst="homePlat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усвоение отношений между понятиями или отдельными разделами темы;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18990" y="2752859"/>
        <a:ext cx="10198381" cy="837134"/>
      </dsp:txXfrm>
    </dsp:sp>
    <dsp:sp modelId="{BDB09D0A-4865-45EB-B630-A9E6BB523A17}">
      <dsp:nvSpPr>
        <dsp:cNvPr id="0" name=""/>
        <dsp:cNvSpPr/>
      </dsp:nvSpPr>
      <dsp:spPr>
        <a:xfrm>
          <a:off x="0" y="2564737"/>
          <a:ext cx="1004686" cy="1004686"/>
        </a:xfrm>
        <a:prstGeom prst="ellips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0EDBF-1D64-4E14-830D-552F92EA2267}">
      <dsp:nvSpPr>
        <dsp:cNvPr id="0" name=""/>
        <dsp:cNvSpPr/>
      </dsp:nvSpPr>
      <dsp:spPr>
        <a:xfrm rot="10800000">
          <a:off x="309707" y="3973676"/>
          <a:ext cx="10407664" cy="1004686"/>
        </a:xfrm>
        <a:prstGeom prst="homePlat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формирование практических информационных навыков, навыков эргономизации интеллектуальной деятельности.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0878" y="3973676"/>
        <a:ext cx="10156493" cy="1004686"/>
      </dsp:txXfrm>
    </dsp:sp>
    <dsp:sp modelId="{B5C027AF-7CF7-40DD-B6D6-C0370614339F}">
      <dsp:nvSpPr>
        <dsp:cNvPr id="0" name=""/>
        <dsp:cNvSpPr/>
      </dsp:nvSpPr>
      <dsp:spPr>
        <a:xfrm>
          <a:off x="0" y="3954929"/>
          <a:ext cx="1004686" cy="1004686"/>
        </a:xfrm>
        <a:prstGeom prst="ellips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400384" y="657"/>
          <a:ext cx="10163064" cy="755205"/>
        </a:xfrm>
        <a:prstGeom prst="homePlat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3025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589185" y="657"/>
        <a:ext cx="9974263" cy="755205"/>
      </dsp:txXfrm>
    </dsp:sp>
    <dsp:sp modelId="{ED2D34B2-C341-4C3D-87E9-A0EF852B4516}">
      <dsp:nvSpPr>
        <dsp:cNvPr id="0" name=""/>
        <dsp:cNvSpPr/>
      </dsp:nvSpPr>
      <dsp:spPr>
        <a:xfrm>
          <a:off x="1242562" y="0"/>
          <a:ext cx="755205" cy="755205"/>
        </a:xfrm>
        <a:prstGeom prst="ellips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400384" y="944663"/>
          <a:ext cx="10163064" cy="755205"/>
        </a:xfrm>
        <a:prstGeom prst="homePlat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3025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(не более 2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589185" y="944663"/>
        <a:ext cx="9974263" cy="755205"/>
      </dsp:txXfrm>
    </dsp:sp>
    <dsp:sp modelId="{840BDC85-7F9D-47DF-BEEA-0C941673A036}">
      <dsp:nvSpPr>
        <dsp:cNvPr id="0" name=""/>
        <dsp:cNvSpPr/>
      </dsp:nvSpPr>
      <dsp:spPr>
        <a:xfrm>
          <a:off x="1214581" y="930669"/>
          <a:ext cx="755205" cy="755205"/>
        </a:xfrm>
        <a:prstGeom prst="ellips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388961" y="1888670"/>
          <a:ext cx="10185909" cy="755205"/>
        </a:xfrm>
        <a:prstGeom prst="homePlat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3025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(3 и более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577762" y="1888670"/>
        <a:ext cx="9997108" cy="755205"/>
      </dsp:txXfrm>
    </dsp:sp>
    <dsp:sp modelId="{D925B7CC-2374-45E6-BEC5-5F400B8A2BC2}">
      <dsp:nvSpPr>
        <dsp:cNvPr id="0" name=""/>
        <dsp:cNvSpPr/>
      </dsp:nvSpPr>
      <dsp:spPr>
        <a:xfrm>
          <a:off x="1186593" y="1861399"/>
          <a:ext cx="755205" cy="755205"/>
        </a:xfrm>
        <a:prstGeom prst="ellips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371849" y="2832676"/>
          <a:ext cx="10220134" cy="755205"/>
        </a:xfrm>
        <a:prstGeom prst="homePlat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3025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не систематизирована.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560650" y="2832676"/>
        <a:ext cx="10031333" cy="755205"/>
      </dsp:txXfrm>
    </dsp:sp>
    <dsp:sp modelId="{BDB09D0A-4865-45EB-B630-A9E6BB523A17}">
      <dsp:nvSpPr>
        <dsp:cNvPr id="0" name=""/>
        <dsp:cNvSpPr/>
      </dsp:nvSpPr>
      <dsp:spPr>
        <a:xfrm>
          <a:off x="1169579" y="2832676"/>
          <a:ext cx="755205" cy="755205"/>
        </a:xfrm>
        <a:prstGeom prst="ellips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83100" y="678"/>
          <a:ext cx="10382883" cy="779986"/>
        </a:xfrm>
        <a:prstGeom prst="homePlat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395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 без замечаний;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78096" y="678"/>
        <a:ext cx="10187887" cy="779986"/>
      </dsp:txXfrm>
    </dsp:sp>
    <dsp:sp modelId="{ED2D34B2-C341-4C3D-87E9-A0EF852B4516}">
      <dsp:nvSpPr>
        <dsp:cNvPr id="0" name=""/>
        <dsp:cNvSpPr/>
      </dsp:nvSpPr>
      <dsp:spPr>
        <a:xfrm>
          <a:off x="1209611" y="0"/>
          <a:ext cx="779986" cy="779986"/>
        </a:xfrm>
        <a:prstGeom prst="ellips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83100" y="975661"/>
          <a:ext cx="10382883" cy="779986"/>
        </a:xfrm>
        <a:prstGeom prst="homePlat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395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макета, имеющего замечания (не более 2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78096" y="975661"/>
        <a:ext cx="10187887" cy="779986"/>
      </dsp:txXfrm>
    </dsp:sp>
    <dsp:sp modelId="{840BDC85-7F9D-47DF-BEEA-0C941673A036}">
      <dsp:nvSpPr>
        <dsp:cNvPr id="0" name=""/>
        <dsp:cNvSpPr/>
      </dsp:nvSpPr>
      <dsp:spPr>
        <a:xfrm>
          <a:off x="1180712" y="961208"/>
          <a:ext cx="779986" cy="779986"/>
        </a:xfrm>
        <a:prstGeom prst="ellips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83100" y="1950645"/>
          <a:ext cx="10382883" cy="779986"/>
        </a:xfrm>
        <a:prstGeom prst="homePlat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395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макета, имеющего замечания (3 и более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78096" y="1950645"/>
        <a:ext cx="10187887" cy="779986"/>
      </dsp:txXfrm>
    </dsp:sp>
    <dsp:sp modelId="{D925B7CC-2374-45E6-BEC5-5F400B8A2BC2}">
      <dsp:nvSpPr>
        <dsp:cNvPr id="0" name=""/>
        <dsp:cNvSpPr/>
      </dsp:nvSpPr>
      <dsp:spPr>
        <a:xfrm>
          <a:off x="1151806" y="1922480"/>
          <a:ext cx="779986" cy="779986"/>
        </a:xfrm>
        <a:prstGeom prst="ellips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283100" y="2925628"/>
          <a:ext cx="10382883" cy="779986"/>
        </a:xfrm>
        <a:prstGeom prst="homePlat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395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отсутствие макета.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78096" y="2925628"/>
        <a:ext cx="10187887" cy="779986"/>
      </dsp:txXfrm>
    </dsp:sp>
    <dsp:sp modelId="{BDB09D0A-4865-45EB-B630-A9E6BB523A17}">
      <dsp:nvSpPr>
        <dsp:cNvPr id="0" name=""/>
        <dsp:cNvSpPr/>
      </dsp:nvSpPr>
      <dsp:spPr>
        <a:xfrm>
          <a:off x="1134233" y="2925628"/>
          <a:ext cx="779986" cy="779986"/>
        </a:xfrm>
        <a:prstGeom prst="ellips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400395" y="723"/>
          <a:ext cx="10251532" cy="831962"/>
        </a:xfrm>
        <a:prstGeom prst="homePlat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87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планирование осуществлено, созданы основной и второстепенный объекты;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08385" y="723"/>
        <a:ext cx="10043542" cy="831962"/>
      </dsp:txXfrm>
    </dsp:sp>
    <dsp:sp modelId="{ED2D34B2-C341-4C3D-87E9-A0EF852B4516}">
      <dsp:nvSpPr>
        <dsp:cNvPr id="0" name=""/>
        <dsp:cNvSpPr/>
      </dsp:nvSpPr>
      <dsp:spPr>
        <a:xfrm>
          <a:off x="1162975" y="0"/>
          <a:ext cx="831962" cy="831962"/>
        </a:xfrm>
        <a:prstGeom prst="ellipse">
          <a:avLst/>
        </a:prstGeom>
        <a:solidFill>
          <a:srgbClr val="002E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400395" y="1040677"/>
          <a:ext cx="10251532" cy="831962"/>
        </a:xfrm>
        <a:prstGeom prst="homePlat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87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основной объект;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08385" y="1040677"/>
        <a:ext cx="10043542" cy="831962"/>
      </dsp:txXfrm>
    </dsp:sp>
    <dsp:sp modelId="{840BDC85-7F9D-47DF-BEEA-0C941673A036}">
      <dsp:nvSpPr>
        <dsp:cNvPr id="0" name=""/>
        <dsp:cNvSpPr/>
      </dsp:nvSpPr>
      <dsp:spPr>
        <a:xfrm>
          <a:off x="1132150" y="1025260"/>
          <a:ext cx="831962" cy="831962"/>
        </a:xfrm>
        <a:prstGeom prst="ellipse">
          <a:avLst/>
        </a:prstGeom>
        <a:solidFill>
          <a:srgbClr val="00643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398442" y="2080630"/>
          <a:ext cx="10255437" cy="831962"/>
        </a:xfrm>
        <a:prstGeom prst="homePlat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87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второстепенный объект;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606432" y="2080630"/>
        <a:ext cx="10047447" cy="831962"/>
      </dsp:txXfrm>
    </dsp:sp>
    <dsp:sp modelId="{D925B7CC-2374-45E6-BEC5-5F400B8A2BC2}">
      <dsp:nvSpPr>
        <dsp:cNvPr id="0" name=""/>
        <dsp:cNvSpPr/>
      </dsp:nvSpPr>
      <dsp:spPr>
        <a:xfrm>
          <a:off x="1101318" y="2050588"/>
          <a:ext cx="831962" cy="831962"/>
        </a:xfrm>
        <a:prstGeom prst="ellipse">
          <a:avLst/>
        </a:prstGeom>
        <a:solidFill>
          <a:srgbClr val="00A46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381213" y="3120583"/>
          <a:ext cx="10289896" cy="831962"/>
        </a:xfrm>
        <a:prstGeom prst="homePlat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687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 работы над лепбуком отсутствует.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589203" y="3120583"/>
        <a:ext cx="10081906" cy="831962"/>
      </dsp:txXfrm>
    </dsp:sp>
    <dsp:sp modelId="{BDB09D0A-4865-45EB-B630-A9E6BB523A17}">
      <dsp:nvSpPr>
        <dsp:cNvPr id="0" name=""/>
        <dsp:cNvSpPr/>
      </dsp:nvSpPr>
      <dsp:spPr>
        <a:xfrm>
          <a:off x="1082574" y="3120583"/>
          <a:ext cx="831962" cy="831962"/>
        </a:xfrm>
        <a:prstGeom prst="ellipse">
          <a:avLst/>
        </a:prstGeom>
        <a:solidFill>
          <a:srgbClr val="00FF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CF629-C015-4200-9AAA-CFAE2EA46125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AF3E1-3640-4E99-93DB-DB336FA7A1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34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Лэпбук — это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портфолио или коллекция маленьких книжек с кармашками и окошечками, которые дают возможность размещать информацию в виде рисунков, небольших текстов, диаграмм и графиков в любой форме и на любую тему. Это книга, которую учащийся собирает сам, склеивает ее отдельные части в единое целое, креативно оформляет, используя всевозможные цвета и формы. Можно сказать, что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лэпбук — это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собирательный образ плаката, книги и раздаточного материла, который направлен на развитие у учащегося творческого потенциала, который учит мыслить и действовать креативно в рамках заданной темы, расширяя не только кругозор, но и формируя навыки и умения, необходимые для преодоления трудностей и решения поставленной проблемы.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AF3E1-3640-4E99-93DB-DB336FA7A12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055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Лэпбук можно сделать в форме книги, шкафчика, сундучка, домика. Его особая «изюминка» — множество кармашков с дидактическим материалом. В такие кармашки складываются предметные картинки, карточки с заданиями к игре и т.п.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AF3E1-3640-4E99-93DB-DB336FA7A12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987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Больше всего детям нравятся «потайные» места в лэпбуке. Это закрытые двери или створки на окнах, открыв которые увидишь рисунок или схему. Двери можно сделать на замочке, зашнуровать их или вшить «молнию».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AF3E1-3640-4E99-93DB-DB336FA7A12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0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«Лэпбук» может содержать подвижные элементы: стрелочки, бусинки на ниточках, съемные детали на кнопочках и т.д.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AF3E1-3640-4E99-93DB-DB336FA7A12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804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642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AF3E1-3640-4E99-93DB-DB336FA7A12F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2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20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00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1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72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40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6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1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77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5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93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3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52B37-F1EB-43E9-A215-B3262AE2F23B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EE278-3F43-4BC4-9BA4-594AA9E41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19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2544" y="3848099"/>
            <a:ext cx="2909455" cy="29094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2982" y="332509"/>
            <a:ext cx="78970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F2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F2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1380" y="477035"/>
            <a:ext cx="1347333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42109" y="1862030"/>
            <a:ext cx="10460182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6365" y="3115813"/>
            <a:ext cx="1066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>
                <a:solidFill>
                  <a:srgbClr val="002E3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«Использование </a:t>
            </a:r>
            <a:r>
              <a:rPr lang="ru-RU" sz="2400" b="1" i="1" kern="50" dirty="0" smtClean="0">
                <a:solidFill>
                  <a:srgbClr val="002E3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лепбука </a:t>
            </a:r>
            <a:r>
              <a:rPr lang="ru-RU" sz="2400" b="1" i="1" kern="50" dirty="0">
                <a:solidFill>
                  <a:srgbClr val="002E3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в процессе изучения</a:t>
            </a:r>
            <a:endParaRPr lang="ru-RU" sz="2400" b="1" i="1" kern="0" dirty="0">
              <a:solidFill>
                <a:srgbClr val="002E3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0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 психолого-педагогического цикла в условиях ФГОС </a:t>
            </a:r>
            <a:r>
              <a:rPr lang="ru-RU" sz="2400" b="1" i="1" kern="0" dirty="0" smtClean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i="1" kern="50" dirty="0">
              <a:solidFill>
                <a:srgbClr val="000D26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4618" y="4585854"/>
            <a:ext cx="6109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2E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2E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53491" y="5246408"/>
            <a:ext cx="7592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2E3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2E3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8690" y="6248400"/>
            <a:ext cx="3117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83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69818" y="124691"/>
            <a:ext cx="110943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лепбуков в рамках реализации регионального </a:t>
            </a: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Компонента </a:t>
            </a:r>
            <a:r>
              <a:rPr lang="ru-RU" sz="2800" b="1" i="1" dirty="0" smtClean="0">
                <a:solidFill>
                  <a:srgbClr val="002E1B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«Край родной, земля Амурская»</a:t>
            </a:r>
            <a:endParaRPr lang="ru-RU" sz="2800" b="1" i="1" dirty="0">
              <a:solidFill>
                <a:srgbClr val="002E1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67" y="4181481"/>
            <a:ext cx="5205114" cy="25309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7419" y="1011382"/>
            <a:ext cx="112467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«Семь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 земли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Амурской»,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«Благовещенск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Дальневосточный форпост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«Благовещенск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вчера и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и любимый город Благовещенск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!!!»;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«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Амурский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областной краеведческий музей им. Г.С.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Новикова-Даурского», </a:t>
            </a:r>
          </a:p>
          <a:p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- «</a:t>
            </a:r>
            <a:r>
              <a:rPr lang="ru-RU" sz="2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Памятники </a:t>
            </a:r>
            <a:r>
              <a:rPr lang="ru-RU" sz="2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воинам-амурцам, погибшим в годы Великой Отечественной войны 1941-1945 гг</a:t>
            </a:r>
            <a:r>
              <a:rPr lang="ru-RU" sz="2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.», </a:t>
            </a:r>
            <a:endParaRPr lang="ru-RU" sz="20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«</a:t>
            </a:r>
            <a:r>
              <a:rPr lang="ru-RU" sz="2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Космодром </a:t>
            </a:r>
            <a:r>
              <a:rPr lang="ru-RU" sz="2000" i="1" kern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«Восточный» — «Запуск ракеты будущего</a:t>
            </a:r>
            <a:r>
              <a:rPr lang="ru-RU" sz="2000" i="1" kern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«Растительность Приамурья»,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«Красная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Амурской области.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«Коренные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Дальнего Востока: хозяйство, быт,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культура»,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7636" y="4073236"/>
            <a:ext cx="5555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«Никита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Карацупа. Жизнь моя –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граница»,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«Счастливое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путешествие Антона Чехова по Амуру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1890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года»,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«Литературное Приамурье»,</a:t>
            </a:r>
          </a:p>
          <a:p>
            <a:pPr marL="171450" indent="-171450">
              <a:spcAft>
                <a:spcPts val="0"/>
              </a:spcAft>
              <a:buFontTx/>
              <a:buChar char="-"/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«Амурские художники»,</a:t>
            </a:r>
          </a:p>
          <a:p>
            <a:pPr marL="171450" indent="-171450">
              <a:spcAft>
                <a:spcPts val="0"/>
              </a:spcAft>
              <a:buFontTx/>
              <a:buChar char="-"/>
            </a:pPr>
            <a:r>
              <a:rPr lang="ru-RU" sz="20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«В стране динозавров».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20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2891" y="648928"/>
            <a:ext cx="6813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 можно сделать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</a:t>
            </a:r>
          </a:p>
          <a:p>
            <a:pPr algn="ctr"/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книги, шкафчика,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сундучка,</a:t>
            </a:r>
          </a:p>
          <a:p>
            <a:pPr algn="ctr"/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домика … </a:t>
            </a:r>
            <a:endParaRPr lang="ru-RU" sz="3200" b="1" i="1" dirty="0">
              <a:solidFill>
                <a:srgbClr val="00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929" y="3120059"/>
            <a:ext cx="5618842" cy="34872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54" y="3120059"/>
            <a:ext cx="5250426" cy="34371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922" y="75463"/>
            <a:ext cx="3722849" cy="280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6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943" y="2869607"/>
            <a:ext cx="5479057" cy="38779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68" y="2869607"/>
            <a:ext cx="5226824" cy="38779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76" y="714375"/>
            <a:ext cx="9258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детям нравятся «потайные» места в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лэпбуке </a:t>
            </a:r>
            <a:endParaRPr lang="ru-RU" sz="3200" b="1" i="1" dirty="0">
              <a:solidFill>
                <a:srgbClr val="00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06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77635" y="318655"/>
            <a:ext cx="10543309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материал нужно приготовить,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лэпбук?</a:t>
            </a:r>
            <a:endParaRPr lang="ru-RU" sz="3200" i="1" dirty="0">
              <a:solidFill>
                <a:srgbClr val="002E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9819" y="1620982"/>
            <a:ext cx="10991333" cy="5259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Картонная папка-основа. Ее можно купить готовую (кое-где она продается), а можно сделать своими руками. </a:t>
            </a:r>
            <a:endParaRPr lang="ru-RU" sz="2400" i="1" dirty="0" smtClean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Обычная бумага: цветная бумага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принтера или белые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листы, если их хорошо оформить и раскрасить, смотрятся очень неплохо.</a:t>
            </a:r>
            <a:endParaRPr lang="ru-RU" sz="24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Ножницы.</a:t>
            </a:r>
            <a:endParaRPr lang="ru-RU" sz="24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Клей-карандаш для бумаги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или ПВА.</a:t>
            </a:r>
            <a:endParaRPr lang="ru-RU" sz="24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Степлер.</a:t>
            </a:r>
            <a:endParaRPr lang="ru-RU" sz="24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Скотч.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енточки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шнурки, стрелочки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бусинки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ниточках, съемные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детали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кнопочках и т.д.…</a:t>
            </a:r>
            <a:endParaRPr lang="ru-RU" sz="2400" i="1" dirty="0">
              <a:solidFill>
                <a:srgbClr val="002E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819" y="3514725"/>
            <a:ext cx="5222519" cy="30664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433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02194" y="637309"/>
            <a:ext cx="7533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создания лепбука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80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93904254"/>
              </p:ext>
            </p:extLst>
          </p:nvPr>
        </p:nvGraphicFramePr>
        <p:xfrm>
          <a:off x="1258956" y="1413164"/>
          <a:ext cx="10575235" cy="504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903923" y="162838"/>
            <a:ext cx="4058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№3</a:t>
            </a:r>
            <a:endParaRPr lang="ru-RU" sz="1400" b="1" i="1" dirty="0">
              <a:solidFill>
                <a:srgbClr val="0018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1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7418" y="235974"/>
            <a:ext cx="11055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 Пошаговое оформление лепбука </a:t>
            </a:r>
          </a:p>
          <a:p>
            <a:pPr algn="ctr"/>
            <a:r>
              <a:rPr lang="ru-RU" sz="32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9мая. День Победы</a:t>
            </a:r>
            <a:endParaRPr lang="ru-RU" sz="3200" b="1" i="1" dirty="0">
              <a:solidFill>
                <a:srgbClr val="0018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157" y="1696278"/>
            <a:ext cx="6673295" cy="46515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33671" y="1696278"/>
            <a:ext cx="4161181" cy="4439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коллекцию входят готовые шаблоны карманов, фоны, обложка и наполнение для лэпбука: военные фотографии, фигура солдата "Военная форма", картинки с личными вещами солдата, карточки с орденами и медалями, картинки военной боевой техники, военные агитационные плакаты.</a:t>
            </a: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7418" y="235974"/>
            <a:ext cx="110550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Пример. Пошаговое оформление лепбука </a:t>
            </a:r>
          </a:p>
          <a:p>
            <a:pPr algn="ctr"/>
            <a:r>
              <a:rPr lang="ru-RU" sz="3200" b="1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 9мая. День Победы</a:t>
            </a:r>
            <a:endParaRPr lang="ru-RU" sz="3200" b="1" i="1" dirty="0">
              <a:solidFill>
                <a:srgbClr val="0018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11" y="1662235"/>
            <a:ext cx="1989583" cy="2830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38029" y="1924334"/>
            <a:ext cx="44944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Обложка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лэпбука ко Дню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Победы. </a:t>
            </a:r>
          </a:p>
          <a:p>
            <a:pPr algn="just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Распечатайте 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плотной бумаге А4 формата, обрежьте белые поля, приклейте к обратной стороне первого фона.</a:t>
            </a:r>
            <a:r>
              <a:rPr lang="ru-RU" sz="20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b="1" i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150" y="1662235"/>
            <a:ext cx="1989583" cy="28302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797" y="1662235"/>
            <a:ext cx="1989583" cy="28302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39506" y="4492487"/>
            <a:ext cx="10932946" cy="2606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лэпбука «День Победы» к 9 мая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(первый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военными действиями для лэпбука 9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мая.</a:t>
            </a:r>
            <a:endParaRPr lang="ru-RU" sz="20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 фона для лэпбука на плотной бумаге А4 формата, обрежьте белые поля, оставив у первого фона справа белую полосу для склеивания фонов между собой.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обратной стороны первого фона приклеивается обложка.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Деталь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приклеивается к фону по периметру, в виде кармана.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51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499" y="217342"/>
            <a:ext cx="2603397" cy="3699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6023" y="217342"/>
            <a:ext cx="6037281" cy="39588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4350085"/>
            <a:ext cx="11024557" cy="2265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Карман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лэпбука к 9 мая "Ордена" и деталь 3 (вертикальный карман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склеивания фонов.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плотной бумаге А4 формата, сложите и склейте карман, приклейте его к лэпбуку.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70510"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Деталь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приклеивается к фону по периметру, в виде кармана. Сверху к детали приклеиваются военные плакаты. 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1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107" y="141301"/>
            <a:ext cx="2313566" cy="3287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50878" y="3261816"/>
            <a:ext cx="10945503" cy="3912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Карман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лэпбука к 9 мая.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на плотной бумаге А4 формата, вырежьте, сложите и склейте по инструкции.</a:t>
            </a:r>
            <a:endParaRPr lang="ru-RU" sz="16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карман складываются карточки с военной 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техникой.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Боевая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 Великой Отечественной Войны. Карточки для лэпбука.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на плотной бумаге А4 формата, разрежьте на 4 карточки, вложите в карман лэпбука к "9 мая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Личные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вещи солдата Великой Отечественной Войны. Карточки для лэпбука.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на плотной бумаге А4 формата, разрежьте на 8 карточек, вложите в карман лэпбука к "9 мая".</a:t>
            </a:r>
            <a:endParaRPr lang="ru-RU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6785"/>
            <a:ext cx="4682979" cy="32954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1506" y="141301"/>
            <a:ext cx="2313566" cy="3287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390" y="292510"/>
            <a:ext cx="6318739" cy="39746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352" y="420342"/>
            <a:ext cx="3398607" cy="23891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9930" y="4412974"/>
            <a:ext cx="10787270" cy="1908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Шаблон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кармана для лэпбука к 9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мая.</a:t>
            </a: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плотной бумаге А4 формата, вырежьте, сложите и склейте по инструкции.</a:t>
            </a: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карман складываются карточки с личными вещами солдата.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ru-RU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22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94509" y="207818"/>
            <a:ext cx="10058400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55964" y="900545"/>
            <a:ext cx="10834254" cy="843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отношений между понятиями или отдельными разделами темы с помощью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лепбука.</a:t>
            </a:r>
            <a:endParaRPr lang="ru-RU" sz="2400" i="1" dirty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5964" y="1897741"/>
            <a:ext cx="109312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5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Лэпбук </a:t>
            </a: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Lapbook)</a:t>
            </a:r>
            <a:r>
              <a:rPr lang="ru-RU" sz="2800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дословном переводе с английского «наколенная книга» (lap – колени, book – книга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– т.о. это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портфолио или коллекция маленьких книжек с кармашками и окошечками, которые дают возможность размещать информацию в виде рисунков, небольших текстов, диаграмм и графиков в любой форме и на любую тему. </a:t>
            </a:r>
            <a:endParaRPr lang="ru-RU" sz="2400" i="1" dirty="0">
              <a:solidFill>
                <a:srgbClr val="002E1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5964" y="3959844"/>
            <a:ext cx="48549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книга, которую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собирает сам, склеивает ее отдельные части в единое целое, креативно оформляет, используя всевозможные цвета и формы. </a:t>
            </a:r>
            <a:endParaRPr lang="ru-RU" sz="2400" i="1" dirty="0">
              <a:solidFill>
                <a:srgbClr val="002E1B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411" y="3596190"/>
            <a:ext cx="5840807" cy="284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8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80" y="132551"/>
            <a:ext cx="3969949" cy="27907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" r="-1"/>
          <a:stretch/>
        </p:blipFill>
        <p:spPr>
          <a:xfrm>
            <a:off x="845127" y="190948"/>
            <a:ext cx="3769221" cy="27323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035" y="209559"/>
            <a:ext cx="3860403" cy="27137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5503" y="3241963"/>
            <a:ext cx="10849468" cy="3998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Карточки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плакатами ВОВ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обычной тонкой бумаге А4 формата, разрежьте по вертикальным линиям. По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горизонтали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картинки складываются, чтобы приобрести двухсторонний вид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Карточки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плакатами времен Великой Отечественной войны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обычной тонкой бумаге А4 формата, разрежьте по вертикальным линиям. По 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горизонтали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картинки складываются, чтобы приобрести двухсторонний вид. </a:t>
            </a:r>
            <a:endParaRPr lang="ru-RU" sz="2400" b="1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Военные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фотографии для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r>
              <a:rPr lang="ru-RU" sz="2000" b="1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плотной бумаге А4 формата, разрежьте на 4 фотокарточки, вложите в карман готового лэпбука на тему 9 мая. 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7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340" y="178443"/>
            <a:ext cx="3163333" cy="22237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094" y="2351238"/>
            <a:ext cx="3063112" cy="21555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49" y="259082"/>
            <a:ext cx="7174031" cy="42861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3256" y="4574968"/>
            <a:ext cx="11039474" cy="252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Карточки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фотографиями военных действий для лэпбука к 9 мая.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плотной бумаге А4 формата, разрежьте на 4 фотокарточки, вложите в карман готового лэпбука на тему 9 мая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Карточки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фотографиями военных орденов для лэпбука к 9 мая.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Распечатайте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плотной бумаге А4 формата, разрежьте на 8 карточек, вложите в карман готового лэпбука на тему 9 мая. 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05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63" y="566116"/>
            <a:ext cx="2614407" cy="37152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7750" y="4731026"/>
            <a:ext cx="10459693" cy="1475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Военная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солдата. Большая картинка для лэпбука.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Распечатайте на плотной бумаге А4 формата, вырежьте по серой контурной линии, вложите в карман с военными фотографиями в лэпбук "9 мая".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Картинку можно приклеить на картон или заламинировать. 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983" y="566115"/>
            <a:ext cx="7570696" cy="368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0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4921" y="391886"/>
            <a:ext cx="11027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32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88830108"/>
              </p:ext>
            </p:extLst>
          </p:nvPr>
        </p:nvGraphicFramePr>
        <p:xfrm>
          <a:off x="1164921" y="1127343"/>
          <a:ext cx="11027079" cy="4981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11657" y="116114"/>
            <a:ext cx="2220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1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6" y="493485"/>
            <a:ext cx="1036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kern="50" dirty="0">
                <a:solidFill>
                  <a:srgbClr val="002E1B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Использование </a:t>
            </a:r>
            <a:r>
              <a:rPr lang="ru-RU" sz="3200" b="1" i="1" kern="50" dirty="0" smtClean="0">
                <a:solidFill>
                  <a:srgbClr val="002E1B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лепбука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88771480"/>
              </p:ext>
            </p:extLst>
          </p:nvPr>
        </p:nvGraphicFramePr>
        <p:xfrm>
          <a:off x="280219" y="2521973"/>
          <a:ext cx="12963833" cy="3588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697893"/>
            <a:ext cx="852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	</a:t>
            </a: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информации: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29371" y="145143"/>
            <a:ext cx="1973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№5а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5" y="638629"/>
            <a:ext cx="10404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kern="50" dirty="0">
                <a:solidFill>
                  <a:srgbClr val="002E1B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Использование лепбука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06035113"/>
              </p:ext>
            </p:extLst>
          </p:nvPr>
        </p:nvGraphicFramePr>
        <p:xfrm>
          <a:off x="221226" y="2418735"/>
          <a:ext cx="12949084" cy="3706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712409"/>
            <a:ext cx="852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макета: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232572" y="246743"/>
            <a:ext cx="1814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5б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6" y="580571"/>
            <a:ext cx="1036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kern="50" dirty="0">
                <a:solidFill>
                  <a:srgbClr val="002E1B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Использование лепбука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76755117"/>
              </p:ext>
            </p:extLst>
          </p:nvPr>
        </p:nvGraphicFramePr>
        <p:xfrm>
          <a:off x="191728" y="2403987"/>
          <a:ext cx="13052323" cy="3953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669143"/>
            <a:ext cx="8543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2E1B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лепбуком: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2E1B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013371" y="116114"/>
            <a:ext cx="2830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№5в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8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772" y="3588327"/>
            <a:ext cx="3169228" cy="31692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5018" y="290945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15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2E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818" y="1094510"/>
            <a:ext cx="1172094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153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 </a:t>
            </a: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новейший способ систематизации знаний. </a:t>
            </a:r>
            <a:r>
              <a:rPr lang="ru-RU" sz="20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Режим доступа:</a:t>
            </a:r>
            <a:r>
              <a:rPr lang="en-US" sz="20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http://active- </a:t>
            </a:r>
            <a:r>
              <a:rPr lang="en-US" sz="20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mama.com/lepbuk-kak-novejshij-sposob-sistematizacii-znanij.html</a:t>
            </a:r>
            <a:endParaRPr lang="ru-RU" sz="2000" i="1" dirty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Консультация </a:t>
            </a: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педагогов: "Что такое лэпбук?". </a:t>
            </a:r>
            <a:r>
              <a:rPr lang="ru-RU" sz="20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Режим доступа: </a:t>
            </a:r>
            <a:r>
              <a:rPr lang="en-US" sz="20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http://nsportal.ru/detskiy-sad/raznoe/2015/10/04/konsultatsiya-dlya-pedagogov-chto-takoe-lepbuk </a:t>
            </a:r>
            <a:endParaRPr lang="ru-RU" sz="2000" i="1" dirty="0" smtClean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Гатовская </a:t>
            </a: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 А. Лэпбук как средство обучения в условиях ФГОС </a:t>
            </a:r>
            <a:r>
              <a:rPr lang="ru-RU" sz="20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[Текст] // Проблемы и перспективы развития образования: материалы VI Междунар. науч. конф. (г. Пермь, апрель 2015 г.). — Пермь: Меркурий, 2015. — С. 162-164. — URL https://moluch.ru/conf/ped/archive/149/7616/ (дата обращения: 15.12.2019). </a:t>
            </a:r>
            <a:endParaRPr lang="ru-RU" sz="2000" i="1" dirty="0" smtClean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https://lapbooking.wordpress.com/lapbook/ </a:t>
            </a:r>
          </a:p>
          <a:p>
            <a:pPr marL="342900" lvl="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sz="20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://www.rosettastone.com/homeschool/articles/what-is-lapbooking </a:t>
            </a:r>
            <a:endParaRPr lang="ru-RU" sz="2000" i="1" dirty="0">
              <a:solidFill>
                <a:srgbClr val="002E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52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35626" y="294967"/>
            <a:ext cx="1084006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 отвечает требованиям ФГОС и обеспечивает:</a:t>
            </a:r>
            <a:endParaRPr lang="ru-RU" sz="2400" i="1" dirty="0">
              <a:solidFill>
                <a:srgbClr val="002E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3110" y="973394"/>
            <a:ext cx="10692579" cy="6135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учитывать индивидуальные способности детей (задания разной сложности);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разнообразие игровых заданий;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интегрирование разных видов детской деятельности (речевую, познавательную, игровую);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структурировать сложную информацию;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разнообразить самую скучную тему;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простому способу запоминания;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компактное хранение (большое количество разных заданий и игр в одной папке);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вариативность использования заданий;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добавлять новые задания в «кармашки».</a:t>
            </a:r>
            <a:endParaRPr lang="ru-RU" sz="2000" i="1" dirty="0">
              <a:solidFill>
                <a:srgbClr val="002E1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8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20876" y="117987"/>
            <a:ext cx="10854813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Зачем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лэпбук использовать в работе с дошкольниками?</a:t>
            </a:r>
            <a:endParaRPr lang="ru-RU" sz="2800" i="1" dirty="0">
              <a:solidFill>
                <a:srgbClr val="002E1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7418" y="604684"/>
            <a:ext cx="11158272" cy="624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помогает ребенку по своему желанию организовать информацию по изучаемой теме  лучше понять и запомнить материал (особенно если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визуал). 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Это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отличный способ для повторения пройденного. В любое удобное время ребенок просто открывает лэпбук и с радостью повторяет пройденное, рассматривая сделанную своими же руками книжку.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лепбука – один из видов совместной деятельности взрослого и ребёнка (детей).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Лепбук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способ разработки детского проекта (интегратор продуктов совместной деятельности).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Лепбук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продукт детской деятельности по итогам тематического блока.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Лепбук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содержательный элемент развивающей предметно-пространственной среды группы. 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И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наконец, это просто интересно!</a:t>
            </a:r>
            <a:endParaRPr lang="ru-RU" sz="24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93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68391455"/>
              </p:ext>
            </p:extLst>
          </p:nvPr>
        </p:nvGraphicFramePr>
        <p:xfrm>
          <a:off x="1194619" y="1991031"/>
          <a:ext cx="10618839" cy="4439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73044" y="707923"/>
            <a:ext cx="8863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лепбуков</a:t>
            </a:r>
          </a:p>
          <a:p>
            <a:pPr algn="ctr"/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 количеству участников в работе над проектом)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76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40872" y="318655"/>
            <a:ext cx="100999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 лепбуков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дисциплине   </a:t>
            </a:r>
          </a:p>
          <a:p>
            <a:pPr algn="ctr"/>
            <a:r>
              <a:rPr lang="ru-RU" sz="28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</a:t>
            </a: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01 Педагогика  </a:t>
            </a:r>
            <a:endParaRPr lang="ru-RU" sz="2800" i="1" dirty="0">
              <a:solidFill>
                <a:srgbClr val="002E1B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638" y="3885886"/>
            <a:ext cx="5524058" cy="26877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8363" y="1272762"/>
            <a:ext cx="108083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 темы к разделу: «Физическое воспитание»  - «ЗОЖ», «Тело человека», «Спорт», «Правила поведения на воде». </a:t>
            </a:r>
          </a:p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к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разделу: «Сенсорное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воспитание»  -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«Азбука цвета», «Звуки музыки», «Разноцветная неделя»   </a:t>
            </a:r>
          </a:p>
          <a:p>
            <a:pPr algn="just"/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к разделу: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«Нравственное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воспитание»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хорошо и что такое плохо», «Этикет для </a:t>
            </a:r>
            <a:r>
              <a:rPr lang="ru-RU" sz="2400" i="1" dirty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i="1" dirty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доброте и дружбе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ребёнка».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i="1" dirty="0" smtClean="0">
              <a:solidFill>
                <a:srgbClr val="0018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8363" y="3581086"/>
            <a:ext cx="49183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к разделу: «Патриотическое воспитание» 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«День России»,  </a:t>
            </a:r>
            <a:r>
              <a:rPr lang="ru-RU" sz="2400" i="1" dirty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«Народный быт», «Русские богатыри», «Дымковские игрушки», «Космос», «Солдатушки – бравы ребятушки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i="1" dirty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«Детям о Великой Отечественной войне</a:t>
            </a:r>
            <a:r>
              <a:rPr lang="ru-RU" sz="2400" i="1" dirty="0" smtClean="0">
                <a:solidFill>
                  <a:srgbClr val="0018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400" i="1" dirty="0">
              <a:solidFill>
                <a:srgbClr val="00180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15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7418" y="206477"/>
            <a:ext cx="112467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 лепбуков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междисциплинарному курсу</a:t>
            </a: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02.07 Детская литература с практикумом </a:t>
            </a:r>
            <a:endParaRPr lang="ru-RU" sz="2800" i="1" dirty="0" smtClean="0">
              <a:solidFill>
                <a:srgbClr val="002E1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выразительному чтению</a:t>
            </a:r>
            <a:endParaRPr lang="ru-RU" sz="2800" i="1" dirty="0">
              <a:solidFill>
                <a:srgbClr val="002E1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967949"/>
            <a:ext cx="5614989" cy="27018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0999" y="1591472"/>
            <a:ext cx="107961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- лучший друг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«Русский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фольклор»,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«Пословицы и поговорки», «Времена года в пословицах и поговорках», «Цифры в пословицах и поговорках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сказки», «Здесь живёт сказка»,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в страну Читландию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«Лепбук по страницам сказкам А.С. Пушкина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«Детские писатели.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Носов», «Мои первые книжки. В. Бианки», «Спешите делать добро (по произведениям В.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Осеевой)», «В. Бианки. Как муравьишка домой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спешил».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999" y="3899796"/>
            <a:ext cx="5597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</p:txBody>
      </p:sp>
    </p:spTree>
    <p:extLst>
      <p:ext uri="{BB962C8B-B14F-4D97-AF65-F5344CB8AC3E}">
        <p14:creationId xmlns:p14="http://schemas.microsoft.com/office/powerpoint/2010/main" val="321993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7419" y="526473"/>
            <a:ext cx="1112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 лепбуков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междисциплинарному курсу</a:t>
            </a:r>
          </a:p>
          <a:p>
            <a:pPr algn="ctr">
              <a:spcAft>
                <a:spcPts val="0"/>
              </a:spcAft>
            </a:pP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МДК 0302 Теория и методика развития речи у </a:t>
            </a:r>
            <a:r>
              <a:rPr lang="ru-RU" sz="2800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</a:t>
            </a:r>
            <a:endParaRPr lang="ru-RU" sz="2800" i="1" dirty="0">
              <a:solidFill>
                <a:srgbClr val="002E1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5" y="3966284"/>
            <a:ext cx="5577657" cy="27138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2327" y="1657350"/>
            <a:ext cx="1049914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«Развивающий лэпбук 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первоклассников»,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«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загадки в картинках». 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«Профессии»,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«Новый год», «Встреча Рождества»,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«Всё о валенках»,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«В гостях у сказки»,</a:t>
            </a:r>
          </a:p>
          <a:p>
            <a:pPr algn="just"/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«Дидактические игры»,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r>
              <a:rPr lang="ru-RU" sz="2400" i="1" dirty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хлебе </a:t>
            </a: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детям»,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камней»,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«Двигательные загадки»,</a:t>
            </a:r>
            <a:r>
              <a:rPr lang="ru-RU" dirty="0">
                <a:solidFill>
                  <a:srgbClr val="002E1B"/>
                </a:solidFill>
              </a:rPr>
              <a:t> </a:t>
            </a:r>
            <a:endParaRPr lang="ru-RU" dirty="0" smtClean="0">
              <a:solidFill>
                <a:srgbClr val="002E1B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 звёздного неба», 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«Планеты»,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мире загадок»,</a:t>
            </a:r>
          </a:p>
          <a:p>
            <a:pPr marL="342900" indent="-342900" algn="just">
              <a:buFontTx/>
              <a:buChar char="-"/>
            </a:pPr>
            <a:r>
              <a:rPr lang="ru-RU" sz="2400" i="1" dirty="0" smtClean="0">
                <a:solidFill>
                  <a:srgbClr val="002E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 книг».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7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7418" cy="6858000"/>
          </a:xfrm>
          <a:prstGeom prst="rect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7418" y="206477"/>
            <a:ext cx="112467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 лепбуков </a:t>
            </a:r>
            <a:r>
              <a:rPr lang="ru-RU" sz="2800" b="1" i="1" dirty="0" smtClean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междисциплинарному курсу</a:t>
            </a:r>
          </a:p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E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  <a:endParaRPr lang="ru-RU" sz="2800" i="1" dirty="0">
              <a:solidFill>
                <a:srgbClr val="002E1B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480" y="4247535"/>
            <a:ext cx="5136701" cy="25021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00149" y="2171700"/>
            <a:ext cx="70580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«Семья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счастье»,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«Моя семья»,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«День Семьи, Любви и Верности»,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ромашка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символом семьи?»,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«Семьей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дорожить - счастливым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быть»,</a:t>
            </a:r>
          </a:p>
          <a:p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«Папа, мама, я – наша дружная семья»,</a:t>
            </a:r>
          </a:p>
          <a:p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«В кругу семьи»,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«Семейные традиции и обычаи»,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семейные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ценности»,</a:t>
            </a:r>
          </a:p>
          <a:p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«Семейный очаг».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24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1822</Words>
  <Application>Microsoft Office PowerPoint</Application>
  <PresentationFormat>Широкоэкранный</PresentationFormat>
  <Paragraphs>204</Paragraphs>
  <Slides>27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студентов. </dc:title>
  <dc:subject>Использование лепбука в процессе изучения дисциплин психолого-педагогического цикла в условиях ФГОС.</dc:subject>
  <dc:creator>преподаватель высшей квалификационной категории Гольская Оксана Геннадьевна.</dc:creator>
  <cp:keywords>лэпбук, ФГОС,находить нужную информацию, творчество, креативность, индивидуальная, парная и групповая работа. </cp:keywords>
  <cp:lastModifiedBy>Admin</cp:lastModifiedBy>
  <cp:revision>143</cp:revision>
  <dcterms:created xsi:type="dcterms:W3CDTF">2019-12-14T02:57:09Z</dcterms:created>
  <dcterms:modified xsi:type="dcterms:W3CDTF">2019-12-16T10:56:48Z</dcterms:modified>
</cp:coreProperties>
</file>