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87" autoAdjust="0"/>
    <p:restoredTop sz="86433" autoAdjust="0"/>
  </p:normalViewPr>
  <p:slideViewPr>
    <p:cSldViewPr>
      <p:cViewPr varScale="1">
        <p:scale>
          <a:sx n="123" d="100"/>
          <a:sy n="123" d="100"/>
        </p:scale>
        <p:origin x="-21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9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A839-19B3-4F59-99A7-7952ABAD4C1E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43181-9B7D-47C9-8D43-EBF21EA751B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A839-19B3-4F59-99A7-7952ABAD4C1E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43181-9B7D-47C9-8D43-EBF21EA75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A839-19B3-4F59-99A7-7952ABAD4C1E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43181-9B7D-47C9-8D43-EBF21EA75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A839-19B3-4F59-99A7-7952ABAD4C1E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43181-9B7D-47C9-8D43-EBF21EA75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A839-19B3-4F59-99A7-7952ABAD4C1E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1543181-9B7D-47C9-8D43-EBF21EA751B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A839-19B3-4F59-99A7-7952ABAD4C1E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43181-9B7D-47C9-8D43-EBF21EA75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A839-19B3-4F59-99A7-7952ABAD4C1E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43181-9B7D-47C9-8D43-EBF21EA75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A839-19B3-4F59-99A7-7952ABAD4C1E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43181-9B7D-47C9-8D43-EBF21EA75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A839-19B3-4F59-99A7-7952ABAD4C1E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43181-9B7D-47C9-8D43-EBF21EA75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A839-19B3-4F59-99A7-7952ABAD4C1E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43181-9B7D-47C9-8D43-EBF21EA75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0A839-19B3-4F59-99A7-7952ABAD4C1E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43181-9B7D-47C9-8D43-EBF21EA751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320A839-19B3-4F59-99A7-7952ABAD4C1E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1543181-9B7D-47C9-8D43-EBF21EA751B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188640"/>
            <a:ext cx="5976664" cy="2232248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Пожарная Безопасность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805264"/>
            <a:ext cx="5400600" cy="792088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Выполнил: </a:t>
            </a:r>
            <a:r>
              <a:rPr lang="ru-RU" dirty="0" err="1" smtClean="0">
                <a:solidFill>
                  <a:srgbClr val="C00000"/>
                </a:solidFill>
              </a:rPr>
              <a:t>Гизатуллин</a:t>
            </a:r>
            <a:r>
              <a:rPr lang="ru-RU" dirty="0" smtClean="0">
                <a:solidFill>
                  <a:srgbClr val="C00000"/>
                </a:solidFill>
              </a:rPr>
              <a:t> Елисей 4 «Г»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678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80954"/>
            <a:ext cx="9144000" cy="207704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C000"/>
                </a:solidFill>
              </a:rPr>
              <a:t>Пожар - это горение, не подлежащее контролю, наносящее материальный ущерб, вред здоровью и жизни людей. Во время пожара все вокруг подвергается опасным факторам, таким как открытый огонь, искры, дым, ядовитые продукты горения, падающие части строений, установок, агрегатов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645"/>
            <a:ext cx="91440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965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rgbClr val="FFC000"/>
                </a:solidFill>
              </a:rPr>
              <a:t>5 крупнейших пожаров в России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1052736"/>
            <a:ext cx="5076056" cy="5805264"/>
          </a:xfrm>
        </p:spPr>
        <p:txBody>
          <a:bodyPr/>
          <a:lstStyle/>
          <a:p>
            <a:pPr marL="137160" indent="0" algn="ctr">
              <a:buNone/>
            </a:pPr>
            <a:r>
              <a:rPr lang="ru-RU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ПОЖАР НА ОСТАНКИНСКОЙ </a:t>
            </a: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БАШНЕ</a:t>
            </a:r>
          </a:p>
          <a:p>
            <a:pPr marL="137160" indent="0">
              <a:buNone/>
            </a:pPr>
            <a:r>
              <a:rPr lang="ru-RU" sz="1600" dirty="0">
                <a:solidFill>
                  <a:srgbClr val="FFC000"/>
                </a:solidFill>
              </a:rPr>
              <a:t>27 августа 2000 года возник пожар на Останкинской телевизионной башне в Москве на высоте 460 м. Произошло возгорание кабельных коллекторов, в которых проложены кабели, ведущие к антеннам. Пожар начался в 15:08, а к 17:00 выгорело уже 25 м передающих кабелей пейджинговых компаний и телеканалов. Еще через два часа с высоты 460 м рухнули три лифта. В одном из них находились люди. Погибли три человека.</a:t>
            </a:r>
          </a:p>
          <a:p>
            <a:pPr marL="137160" indent="0">
              <a:buNone/>
            </a:pPr>
            <a:endParaRPr lang="ru-RU" sz="1600" dirty="0">
              <a:solidFill>
                <a:srgbClr val="FFC000"/>
              </a:solidFill>
            </a:endParaRPr>
          </a:p>
          <a:p>
            <a:pPr marL="137160" indent="0">
              <a:buNone/>
            </a:pPr>
            <a:r>
              <a:rPr lang="ru-RU" sz="1600" dirty="0">
                <a:solidFill>
                  <a:srgbClr val="FFC000"/>
                </a:solidFill>
              </a:rPr>
              <a:t>Пожар был локализован 28 августа. Было прервано вещание на Москву и область ведущих телеканалов. Только к 4 сентября удалось восстановить работу в эфире на своих частотах телеканалов ОРТ, РТР, ТВЦ, НТВ, «Культура», ТВ-6. С 5 сентября заработали некоторые дециметровые телеканалы. Ущерб от пожара оценивается в сотни миллионов долларов.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74" y="1196752"/>
            <a:ext cx="4271259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1799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solidFill>
                  <a:srgbClr val="FFC000"/>
                </a:solidFill>
              </a:rPr>
              <a:t>ПОЖАР В ОБЩЕЖИТИИ РУДН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9036496" cy="2520280"/>
          </a:xfrm>
        </p:spPr>
        <p:txBody>
          <a:bodyPr>
            <a:normAutofit fontScale="62500" lnSpcReduction="20000"/>
          </a:bodyPr>
          <a:lstStyle/>
          <a:p>
            <a:pPr marL="137160" indent="0">
              <a:buNone/>
            </a:pPr>
            <a:r>
              <a:rPr lang="ru-RU" dirty="0">
                <a:solidFill>
                  <a:srgbClr val="FFC000"/>
                </a:solidFill>
              </a:rPr>
              <a:t>24 ноября 2003 года возник пожар в одном из корпусов общежития Российского университета дружбы народов. Он вспыхнул ночью, когда большинство студентов спали. Очагом возгорания была пустая комната. Огонь распространился на четыре этажа. Студенты и работники вуза, выпрыгивая из окон на этих этажах, серьезно пострадали, некоторые разбились насмерть. Пожар унес жизни 44 человек, преимущественно иностранных студентов, около 180 человек попали в больницы с ожогами и телесными повреждениями. Виновными в возгорании судом были признаны шесть человек, в том числе проректор по административно-хозяйственной деятельности университета и главный инженер университета, а также инспектор </a:t>
            </a:r>
            <a:r>
              <a:rPr lang="ru-RU" dirty="0" err="1">
                <a:solidFill>
                  <a:srgbClr val="FFC000"/>
                </a:solidFill>
              </a:rPr>
              <a:t>госпожнадзора</a:t>
            </a:r>
            <a:r>
              <a:rPr lang="ru-RU" dirty="0">
                <a:solidFill>
                  <a:srgbClr val="FFC000"/>
                </a:solidFill>
              </a:rPr>
              <a:t> Юго-Западного административного округа Москвы, получивший самое суровое наказание — два года лишения свободы в колонии-поселении.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43" y="3573016"/>
            <a:ext cx="7200800" cy="3143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605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rgbClr val="FFC000"/>
                </a:solidFill>
              </a:rPr>
              <a:t>ПОЖАР В ДОМЕ ПРЕСТАРЕЛЫХ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8856984" cy="5976664"/>
          </a:xfrm>
        </p:spPr>
        <p:txBody>
          <a:bodyPr>
            <a:normAutofit fontScale="55000" lnSpcReduction="20000"/>
          </a:bodyPr>
          <a:lstStyle/>
          <a:p>
            <a:pPr marL="137160" indent="0">
              <a:buNone/>
            </a:pPr>
            <a:r>
              <a:rPr lang="ru-RU" sz="3400" dirty="0">
                <a:solidFill>
                  <a:srgbClr val="FFC000"/>
                </a:solidFill>
              </a:rPr>
              <a:t>20 марта 2007 года произошел крупный пожар в доме престарелых в городе Ейске на Кубани. В результате пожара погибли 62 человека: 61 пенсионер и медсестра, которая погибла, спасая жизни своих пациентов. 34 человека были госпитализированы, из них один попал в реанимацию, состояние еще нескольких было средней тяжести. Всего в здании находилось 97 человек.</a:t>
            </a:r>
          </a:p>
          <a:p>
            <a:pPr marL="137160" indent="0">
              <a:buNone/>
            </a:pPr>
            <a:r>
              <a:rPr lang="ru-RU" sz="3400" dirty="0" smtClean="0">
                <a:solidFill>
                  <a:srgbClr val="FFC000"/>
                </a:solidFill>
              </a:rPr>
              <a:t>Многие </a:t>
            </a:r>
            <a:r>
              <a:rPr lang="ru-RU" sz="3400" dirty="0">
                <a:solidFill>
                  <a:srgbClr val="FFC000"/>
                </a:solidFill>
              </a:rPr>
              <a:t>погибшие просто задохнулись от дыма. С этим же диагнозом в больницу попали и пострадавшие. Лишь у нескольких из них имелись серьезные ожоги. В МЧС пояснили, что в 2006 году помещение этого дома престарелых дважды проверялось инспекцией по пожарному надзору, последний раз — в декабре 2006 года. Установлено, что из более чем 30 выявленных инспекцией нарушений шесть остались невыполненными</a:t>
            </a:r>
            <a:r>
              <a:rPr lang="ru-RU" sz="3400" dirty="0" smtClean="0">
                <a:solidFill>
                  <a:srgbClr val="FFC000"/>
                </a:solidFill>
              </a:rPr>
              <a:t>.</a:t>
            </a:r>
          </a:p>
          <a:p>
            <a:pPr marL="137160" indent="0" algn="ctr">
              <a:buNone/>
            </a:pPr>
            <a:endParaRPr lang="ru-RU" sz="3500" b="1" i="1" dirty="0">
              <a:solidFill>
                <a:srgbClr val="FFC000"/>
              </a:solidFill>
            </a:endParaRPr>
          </a:p>
          <a:p>
            <a:pPr marL="137160" indent="0" algn="ctr">
              <a:buNone/>
            </a:pPr>
            <a:r>
              <a:rPr lang="ru-RU" sz="3500" b="1" i="1" dirty="0">
                <a:solidFill>
                  <a:srgbClr val="FFC000"/>
                </a:solidFill>
              </a:rPr>
              <a:t>ПОЖАР В НОЧНОМ КЛУБЕ «ХРОМАЯ ЛОШАДЬ</a:t>
            </a:r>
            <a:r>
              <a:rPr lang="ru-RU" sz="3500" b="1" i="1" dirty="0" smtClean="0">
                <a:solidFill>
                  <a:srgbClr val="FFC000"/>
                </a:solidFill>
              </a:rPr>
              <a:t>»</a:t>
            </a:r>
          </a:p>
          <a:p>
            <a:pPr marL="137160" indent="0">
              <a:buNone/>
            </a:pPr>
            <a:r>
              <a:rPr lang="ru-RU" sz="3500" dirty="0">
                <a:solidFill>
                  <a:srgbClr val="FFC000"/>
                </a:solidFill>
              </a:rPr>
              <a:t>Юбилейная вечеринка в ночном клубе в историческом центре Перми закончилась трагедией 4 декабря 2009 года. В результате пожара погиб 101 человек, еще 134 пострадали.</a:t>
            </a:r>
          </a:p>
          <a:p>
            <a:pPr marL="137160" indent="0">
              <a:buNone/>
            </a:pPr>
            <a:r>
              <a:rPr lang="ru-RU" sz="3500" dirty="0" smtClean="0">
                <a:solidFill>
                  <a:srgbClr val="FFC000"/>
                </a:solidFill>
              </a:rPr>
              <a:t>Инцидент </a:t>
            </a:r>
            <a:r>
              <a:rPr lang="ru-RU" sz="3500" dirty="0">
                <a:solidFill>
                  <a:srgbClr val="FFC000"/>
                </a:solidFill>
              </a:rPr>
              <a:t>произошел в 23:15 по московскому времени. В клубе отмечали восьмилетие со дня основания заведения. В кафе были расставлены установки для фейерверка. По мнению экспертов, эти установки были слишком большие для закрытого помещения кафе и больше подходили для открытых площадок. Фейерверки сработали, когда в помещении находилось около 200 человек — участников банкета. В результате паники, которая возникла во время пожара, при выходе образовалась давка, и те, кто остались в помещении кафе, погибли, отравившись угарным газом. Это одна из основных версий гибели людей.</a:t>
            </a:r>
          </a:p>
        </p:txBody>
      </p:sp>
    </p:spTree>
    <p:extLst>
      <p:ext uri="{BB962C8B-B14F-4D97-AF65-F5344CB8AC3E}">
        <p14:creationId xmlns:p14="http://schemas.microsoft.com/office/powerpoint/2010/main" val="4220464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1008112"/>
          </a:xfrm>
        </p:spPr>
        <p:txBody>
          <a:bodyPr>
            <a:normAutofit/>
          </a:bodyPr>
          <a:lstStyle/>
          <a:p>
            <a:r>
              <a:rPr lang="ru-RU" sz="4400" i="1" dirty="0">
                <a:solidFill>
                  <a:srgbClr val="FFC000"/>
                </a:solidFill>
              </a:rPr>
              <a:t>ПОЖАР В «МОСКВА-СИТИ»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8892480" cy="2736304"/>
          </a:xfrm>
        </p:spPr>
        <p:txBody>
          <a:bodyPr>
            <a:normAutofit fontScale="62500" lnSpcReduction="20000"/>
          </a:bodyPr>
          <a:lstStyle/>
          <a:p>
            <a:pPr marL="137160" indent="0">
              <a:buNone/>
            </a:pPr>
            <a:r>
              <a:rPr lang="ru-RU" dirty="0">
                <a:solidFill>
                  <a:srgbClr val="FFC000"/>
                </a:solidFill>
              </a:rPr>
              <a:t>Башня «Восток» загорелась вечером 2 апреля 2012 года. Возгорание возникло на 67-м этаже высотки, из-за ветра пламя быстро охватило несколько сотен квадратных метров. Столб дыма было видно из других районов столицы. Пожару был присвоен четвертый номер сложности по пятибалльной шкале. С воздуха башню тушили четыре вертолета, а внутри здания пожарным пришлось пешком подниматься на 66-й этаж. К полуночи пожар был потушен. Пострадавших не было.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FFC000"/>
                </a:solidFill>
              </a:rPr>
              <a:t>Причиной </a:t>
            </a:r>
            <a:r>
              <a:rPr lang="ru-RU" dirty="0">
                <a:solidFill>
                  <a:srgbClr val="FFC000"/>
                </a:solidFill>
              </a:rPr>
              <a:t>пожара стало самовозгорание укрывного материала из-за тесного контакта с нагретой поверхностью прожектора. Нарушений требований пожарной безопасности выявлено не было, как и виновного в возникновении пожара. В связи с этим органы дознания МЧС не стали возбуждать уголовное дело из-за отсутствия состава преступления.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284984"/>
            <a:ext cx="5256584" cy="337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162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4"/>
            <a:ext cx="9108504" cy="137301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C000"/>
                </a:solidFill>
              </a:rPr>
              <a:t>Как предотвратить возникновение пожара в квартире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62500" lnSpcReduction="20000"/>
          </a:bodyPr>
          <a:lstStyle/>
          <a:p>
            <a:pPr marL="137160" indent="0">
              <a:buNone/>
            </a:pPr>
            <a:endParaRPr lang="ru-RU" dirty="0">
              <a:solidFill>
                <a:srgbClr val="FFC000"/>
              </a:solidFill>
            </a:endParaRPr>
          </a:p>
          <a:p>
            <a:pPr marL="137160" indent="0">
              <a:buNone/>
            </a:pPr>
            <a:r>
              <a:rPr lang="ru-RU" dirty="0">
                <a:solidFill>
                  <a:srgbClr val="FFC000"/>
                </a:solidFill>
              </a:rPr>
              <a:t>Возникновение и развитие пожара зависит от 3 факторов: источник огня, горючая среда и условия развития пожара. Предотвратить возникновение пожара можно путем исключения одного из этих факторов. Источником возгорания в квартире может быть спичка, искра, перегревшийся электроприбор, электрический разряд. Горючей средой может быть газ, горючая бытовая химия, предметы интерьера и т.д.</a:t>
            </a:r>
          </a:p>
          <a:p>
            <a:pPr marL="137160" indent="0">
              <a:buNone/>
            </a:pPr>
            <a:endParaRPr lang="ru-RU" dirty="0">
              <a:solidFill>
                <a:srgbClr val="FFC000"/>
              </a:solidFill>
            </a:endParaRPr>
          </a:p>
          <a:p>
            <a:pPr marL="137160" indent="0">
              <a:buNone/>
            </a:pPr>
            <a:r>
              <a:rPr lang="ru-RU" dirty="0">
                <a:solidFill>
                  <a:srgbClr val="FFC000"/>
                </a:solidFill>
              </a:rPr>
              <a:t>Отделите на значительное расстояние друг от друга источники пожара и горючую среду. К примеру, установите электронагревательные приборы в отдалении от горючих материалов и предметов. Не подключайте большое количество электроприборов к одной ро­зетке, чтобы не перегрузить электросеть. Содержите в исправном состоянии розетки и вилки электроприборов, выключатели.</a:t>
            </a:r>
          </a:p>
          <a:p>
            <a:pPr marL="137160" indent="0">
              <a:buNone/>
            </a:pPr>
            <a:endParaRPr lang="ru-RU" dirty="0" smtClean="0">
              <a:solidFill>
                <a:srgbClr val="FFC000"/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rgbClr val="FFC000"/>
                </a:solidFill>
              </a:rPr>
              <a:t>Ставьте </a:t>
            </a:r>
            <a:r>
              <a:rPr lang="ru-RU" dirty="0">
                <a:solidFill>
                  <a:srgbClr val="FFC000"/>
                </a:solidFill>
              </a:rPr>
              <a:t>холодильник, телевизор или компьютер подальше от быстро воспламеняющихся предметов. Выходя из дома, не забывайте закрывать газ, а также электрические приборы. Благодаря этому можно снизить вероятность возникновения пожара в жилом доме.</a:t>
            </a:r>
          </a:p>
          <a:p>
            <a:pPr marL="137160" indent="0">
              <a:buNone/>
            </a:pPr>
            <a:endParaRPr lang="ru-RU" dirty="0" smtClean="0">
              <a:solidFill>
                <a:srgbClr val="FFC000"/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rgbClr val="FFC000"/>
                </a:solidFill>
              </a:rPr>
              <a:t>Не </a:t>
            </a:r>
            <a:r>
              <a:rPr lang="ru-RU" dirty="0">
                <a:solidFill>
                  <a:srgbClr val="FFC000"/>
                </a:solidFill>
              </a:rPr>
              <a:t>сушите белье над горячей плитой, не оставляйте в комнате зажженные свечи, даже если ненадолго выходите. </a:t>
            </a:r>
            <a:r>
              <a:rPr lang="ru-RU" dirty="0" smtClean="0">
                <a:solidFill>
                  <a:srgbClr val="FFC000"/>
                </a:solidFill>
              </a:rPr>
              <a:t>Если </a:t>
            </a:r>
            <a:r>
              <a:rPr lang="ru-RU" dirty="0">
                <a:solidFill>
                  <a:srgbClr val="FFC000"/>
                </a:solidFill>
              </a:rPr>
              <a:t>в квартире что-то загорелось или задымилось, </a:t>
            </a:r>
            <a:r>
              <a:rPr lang="ru-RU" dirty="0" err="1" smtClean="0">
                <a:solidFill>
                  <a:srgbClr val="FFC000"/>
                </a:solidFill>
              </a:rPr>
              <a:t>выдолжны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>
                <a:solidFill>
                  <a:srgbClr val="FFC000"/>
                </a:solidFill>
              </a:rPr>
              <a:t>срочно покинуть помещение, закрыть за собой дверь и звать на помощь взрослых - членов семьи или соседей.</a:t>
            </a:r>
          </a:p>
        </p:txBody>
      </p:sp>
    </p:spTree>
    <p:extLst>
      <p:ext uri="{BB962C8B-B14F-4D97-AF65-F5344CB8AC3E}">
        <p14:creationId xmlns:p14="http://schemas.microsoft.com/office/powerpoint/2010/main" val="2502527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996952"/>
            <a:ext cx="9144000" cy="3861048"/>
          </a:xfrm>
        </p:spPr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r>
              <a:rPr lang="ru-RU" dirty="0">
                <a:solidFill>
                  <a:srgbClr val="FFC000"/>
                </a:solidFill>
              </a:rPr>
              <a:t>Если в квартире появился огонь, в борьбе с ним важна быстрая реакция в первые минуты. Необходимо также сохра­нять самообладание, умение быстро оценивать ситуацию, а также принимать правильные решения. Приступайте к тушению очага возникновения пожара, если это в ваших силах и если очаг пожара носит локальный характер. При опасности поражения током обесточьте квартиру на входном щитке. При тушении пожара своими силами нельзя лить воду на горящие электроприборы, которые находятся под напряжением.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0309"/>
            <a:ext cx="5218052" cy="3144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0779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85</TotalTime>
  <Words>998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Пожарная Безопасность</vt:lpstr>
      <vt:lpstr>Презентация PowerPoint</vt:lpstr>
      <vt:lpstr>5 крупнейших пожаров в России</vt:lpstr>
      <vt:lpstr>ПОЖАР В ОБЩЕЖИТИИ РУДН</vt:lpstr>
      <vt:lpstr>ПОЖАР В ДОМЕ ПРЕСТАРЕЛЫХ</vt:lpstr>
      <vt:lpstr>ПОЖАР В «МОСКВА-СИТИ»</vt:lpstr>
      <vt:lpstr>Как предотвратить возникновение пожара в квартире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Пожарная Безопасность</dc:title>
  <dc:creator>777</dc:creator>
  <cp:lastModifiedBy>777</cp:lastModifiedBy>
  <cp:revision>4</cp:revision>
  <dcterms:created xsi:type="dcterms:W3CDTF">2018-04-21T08:14:25Z</dcterms:created>
  <dcterms:modified xsi:type="dcterms:W3CDTF">2018-04-21T09:40:09Z</dcterms:modified>
</cp:coreProperties>
</file>