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80" r:id="rId3"/>
    <p:sldId id="282" r:id="rId4"/>
    <p:sldId id="290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1" r:id="rId13"/>
    <p:sldId id="292" r:id="rId14"/>
    <p:sldId id="264" r:id="rId15"/>
    <p:sldId id="265" r:id="rId16"/>
    <p:sldId id="276" r:id="rId17"/>
    <p:sldId id="267" r:id="rId18"/>
    <p:sldId id="277" r:id="rId19"/>
    <p:sldId id="278" r:id="rId20"/>
    <p:sldId id="269" r:id="rId21"/>
    <p:sldId id="273" r:id="rId2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836" y="1484784"/>
            <a:ext cx="7416818" cy="1896388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5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5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1520" y="321250"/>
            <a:ext cx="718132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Муниципальное бюджетное дошкольное  образовательное учреждение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Детский сад №44 «СВЕТЛЯЧОК»</a:t>
            </a:r>
          </a:p>
        </p:txBody>
      </p:sp>
      <p:pic>
        <p:nvPicPr>
          <p:cNvPr id="5" name="Picture 2" descr="C:\Users\км\Desktop\Светляч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760" y="170622"/>
            <a:ext cx="1328712" cy="153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4455827"/>
            <a:ext cx="7852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Савкина С.С.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заведующего по ВМР МБДОУ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44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6021288"/>
            <a:ext cx="2760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Мытищи 2018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628800"/>
            <a:ext cx="8424936" cy="2623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Выступление на окружном </a:t>
            </a:r>
            <a:r>
              <a:rPr lang="ru-RU" sz="2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методическом объединении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для заведующих ДОО.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Доклад – презентация на тему:</a:t>
            </a:r>
            <a:endParaRPr lang="ru-RU" sz="23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</a:t>
            </a:r>
            <a:r>
              <a:rPr lang="ru-RU" sz="2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Психолого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– педагогическая компетентность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педагогов - как основа успешного и эффективного взаимодействия с семьями воспитанников»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7703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8881"/>
            <a:ext cx="8352928" cy="5711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35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Под </a:t>
            </a:r>
            <a:r>
              <a:rPr lang="ru-RU" sz="235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психолого-педагогическим образованием</a:t>
            </a:r>
            <a:r>
              <a:rPr lang="ru-RU" sz="235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35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родителей</a:t>
            </a:r>
            <a:r>
              <a:rPr lang="ru-RU" sz="235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понимается систематически проводимая  работа по передаче знаний, формированию соответствующих представлений и практических умений у родителей в различных областях семейного </a:t>
            </a:r>
            <a:r>
              <a:rPr lang="ru-RU" sz="235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воспитания.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                                 </a:t>
            </a:r>
            <a:r>
              <a:rPr lang="ru-RU" sz="2400" b="1" u="sng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ЗАДАЧИ: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4199136" y="3008185"/>
            <a:ext cx="173608" cy="426962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5" name="Прямая со стрелкой 4"/>
          <p:cNvCxnSpPr/>
          <p:nvPr/>
        </p:nvCxnSpPr>
        <p:spPr>
          <a:xfrm>
            <a:off x="5436096" y="3000517"/>
            <a:ext cx="216024" cy="43463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009976" y="3498723"/>
            <a:ext cx="3528392" cy="230447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Повышение компетентности родителей в вопросах развития и семейного воспитания ребёнка дошкольного возраста</a:t>
            </a:r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40340" y="3498723"/>
            <a:ext cx="4176464" cy="2322174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Психолого-педагогическое </a:t>
            </a: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сопровождение процесса семейного воспитания дошкольников в соответствии с индивидуальными особенностями, потребностями, запросами.</a:t>
            </a:r>
            <a:endParaRPr lang="ru-RU" b="1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256258" y="404813"/>
            <a:ext cx="8640960" cy="337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500" b="1" dirty="0" smtClean="0">
                <a:solidFill>
                  <a:srgbClr val="C00000"/>
                </a:solidFill>
                <a:cs typeface="Arial" charset="0"/>
              </a:rPr>
              <a:t>ФОРМЫ РАБОТЫ: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800" b="1" dirty="0" smtClean="0">
              <a:solidFill>
                <a:srgbClr val="C00000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Традиционные фронтальные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собрания, консультации, семинары.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Традиционные индивидуальные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беседы,  консультации.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Интерактивные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детско-родительский клуб, родительская школа, конференция, тренинг, деловая игра.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Вовлечение семьи в образовательный процесс: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управляющий совет, образовательные проекты, трудовая, конкурсная, досуговая деятельность, акции.</a:t>
            </a:r>
          </a:p>
        </p:txBody>
      </p:sp>
      <p:sp>
        <p:nvSpPr>
          <p:cNvPr id="5" name="Правая фигурная скобка 4"/>
          <p:cNvSpPr>
            <a:spLocks/>
          </p:cNvSpPr>
          <p:nvPr/>
        </p:nvSpPr>
        <p:spPr bwMode="auto">
          <a:xfrm rot="5400000">
            <a:off x="4279363" y="142994"/>
            <a:ext cx="576262" cy="7777163"/>
          </a:xfrm>
          <a:prstGeom prst="rightBrace">
            <a:avLst>
              <a:gd name="adj1" fmla="val 55983"/>
              <a:gd name="adj2" fmla="val 50000"/>
            </a:avLst>
          </a:prstGeom>
          <a:noFill/>
          <a:ln w="38100" algn="ctr">
            <a:solidFill>
              <a:srgbClr val="B58B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4221163"/>
            <a:ext cx="27368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C00000"/>
                </a:solidFill>
                <a:cs typeface="Arial" charset="0"/>
              </a:rPr>
              <a:t>1. ДЛЯ МАССОВОГО КОНТИНГЕНТА СЕМЕЙ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851274" y="4319707"/>
            <a:ext cx="5045943" cy="248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cs typeface="Arial" charset="0"/>
              </a:rPr>
              <a:t>2.   ДЛЯ ДИФФЕРЕНЦИРОВАННЫХ ГРУПП СЕМЕЙ: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различных возрастных категорий;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будущих первоклассников;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различные категории неблагополучных семей;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с поведенческими проблемами;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с особыми потребностями;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одаренных детей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детей, не посещающих ДОУ;</a:t>
            </a:r>
            <a:r>
              <a:rPr kumimoji="0" lang="ru-RU" altLang="ru-RU" sz="14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50" b="1" kern="0" dirty="0">
                <a:solidFill>
                  <a:prstClr val="black"/>
                </a:solidFill>
              </a:rPr>
              <a:t>с</a:t>
            </a:r>
            <a:r>
              <a:rPr lang="ru-RU" altLang="ru-RU" sz="1450" b="1" kern="0" dirty="0" smtClean="0">
                <a:solidFill>
                  <a:prstClr val="black"/>
                </a:solidFill>
              </a:rPr>
              <a:t>емьи мигрантов;</a:t>
            </a:r>
            <a:endParaRPr kumimoji="0" lang="ru-RU" altLang="ru-RU" sz="145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799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798" y="1041400"/>
            <a:ext cx="864096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в РФ число детей с проблемами в состоянии здоровья среди новорожденных составляет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74%,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из них детей с нервно-психическими нарушениями -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67%;</a:t>
            </a:r>
            <a:endParaRPr lang="ru-RU" sz="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8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тремительно увеличивается число детей с ограниченными возможностями здоровья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возрасте до 3 лет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35,5%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от общего числа детей с ОВЗ). </a:t>
            </a:r>
          </a:p>
          <a:p>
            <a:pPr algn="ctr"/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9200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сведению: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 descr="C:\Users\км\Desktop\492_obyavlen-otkrytyy-grantov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17032"/>
            <a:ext cx="3818226" cy="237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22782"/>
            <a:ext cx="8280920" cy="584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</a:pPr>
            <a:r>
              <a:rPr lang="ru-RU" sz="25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Крайне </a:t>
            </a:r>
            <a:r>
              <a:rPr lang="ru-RU" sz="25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важно, чтобы родители понимали, что выбор родителей в пользу обучения детей с ОВЗ не в</a:t>
            </a:r>
            <a:r>
              <a:rPr lang="ru-RU" sz="25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5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специализированной, а в общеразвивающей группе предполагает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принятие ими на себя дополнительных обязательств по созданию и обеспечению определенных условий воспитания и развития детей в семье. </a:t>
            </a:r>
            <a:endParaRPr lang="ru-RU" sz="2500" b="1" dirty="0" smtClean="0">
              <a:solidFill>
                <a:srgbClr val="FF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 algn="ctr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2051" name="Picture 3" descr="C:\Users\км\Desktop\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30378"/>
            <a:ext cx="3384376" cy="268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37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282" y="404664"/>
            <a:ext cx="84969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 пункт 3  Закона «Об образовании» 2012 г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 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«…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дети с ОВЗ принимаются на обучение по адаптированной образовательной программе </a:t>
            </a:r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с согласия родителей (законных представителей) и на основании рекомендаций психолого-медико-педагогической комиссии». </a:t>
            </a:r>
            <a:endParaRPr lang="ru-RU" sz="26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км\Desktop\58e63b5c3a5aa2667020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388" y="3645023"/>
            <a:ext cx="2947441" cy="278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28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Проблема??? </a:t>
            </a:r>
            <a:endParaRPr lang="ru-RU" sz="3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Педагоги ДОУ не имели необходимых знаний и умений для работы с детьми с ОВЗ. </a:t>
            </a:r>
            <a:r>
              <a:rPr lang="ru-RU" sz="3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Это был первый опыт работы с такой категорией </a:t>
            </a:r>
            <a:r>
              <a:rPr lang="ru-RU" sz="3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дошкольников. </a:t>
            </a:r>
          </a:p>
          <a:p>
            <a:endParaRPr lang="ru-RU" sz="3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C:\Users\км\Desktop\Common-Business-Problems-and-Solutions-For-Ea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4200465" cy="315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8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751" y="404664"/>
            <a:ext cx="806489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Педагогические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работники образовательного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учреждения, работающие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детьми, имеющими нарушения развития,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должны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знать основы коррекционной педагогики и специальной психологии, иметь четкое представление об особенностях психофизического развития детей с ограниченными возможностями здоровья, о методиках и технологиях организации образовательного и реабилитационного процесса для таких детей. </a:t>
            </a:r>
          </a:p>
          <a:p>
            <a:r>
              <a:rPr lang="ru-RU" dirty="0"/>
              <a:t> </a:t>
            </a:r>
          </a:p>
        </p:txBody>
      </p:sp>
      <p:pic>
        <p:nvPicPr>
          <p:cNvPr id="6146" name="Picture 2" descr="C:\Users\км\Desktop\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47" y="4221087"/>
            <a:ext cx="2925077" cy="241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4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71296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Проблема??? </a:t>
            </a:r>
          </a:p>
          <a:p>
            <a:pPr lvl="0" algn="ctr"/>
            <a:endParaRPr lang="ru-RU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3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разрабатывается индивидуальный образовательный маршрут (ИОМ) на ребенка с ОВЗ?</a:t>
            </a: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4098" name="Picture 2" descr="C:\Users\км\Desktop\123456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140"/>
            <a:ext cx="3888432" cy="324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565008" cy="318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Маршрут </a:t>
            </a:r>
            <a:r>
              <a:rPr lang="ru-RU" sz="25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разрабатывается и проводится коллегиально и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утверждается на ПМП консилиуме МБДОУ. </a:t>
            </a:r>
            <a:endParaRPr lang="ru-RU" sz="2500" b="1" dirty="0" smtClean="0">
              <a:solidFill>
                <a:srgbClr val="FF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</a:t>
            </a:r>
            <a:r>
              <a:rPr lang="ru-RU" sz="25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 </a:t>
            </a:r>
            <a:r>
              <a:rPr lang="ru-RU" sz="25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отсутствии в МБДОУ необходимых специалистов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консультирование проводится в МБУ ЦППР и коррекции «</a:t>
            </a:r>
            <a:r>
              <a:rPr lang="ru-RU" sz="2500" b="1" dirty="0" err="1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Мытищинский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», который обслуживает  МБДОУ № 44 «Светлячок».</a:t>
            </a:r>
            <a:endParaRPr lang="ru-RU" sz="25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7170" name="Picture 2" descr="C:\Users\км\Desktop\4 _0_56f55576e2f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800" y="3534612"/>
            <a:ext cx="4176464" cy="280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5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4969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Проблема??? </a:t>
            </a:r>
          </a:p>
          <a:p>
            <a:pPr lvl="0" algn="ctr"/>
            <a:endParaRPr lang="ru-RU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Ребенку очевидно необходим коррекционный д/с, но родители категорически не хотят его туда отдавать. Возникают жалобы на ребенка со стороны родителей других воспитанников группы.</a:t>
            </a:r>
            <a:r>
              <a:rPr lang="ru-R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5122" name="Picture 2" descr="C:\Users\км\Desktop\iStock_000016461249Medium-920x13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814760"/>
            <a:ext cx="24152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3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662" y="341519"/>
            <a:ext cx="8424936" cy="523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ДО сотрудничество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 семьей в образовательном процессе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является основным принципом дошкольного образования </a:t>
            </a:r>
            <a:r>
              <a:rPr lang="ru-RU" sz="2500" b="1" dirty="0">
                <a:latin typeface="Arial" panose="020B0604020202020204" pitchFamily="34" charset="0"/>
                <a:cs typeface="Arial" panose="020B0604020202020204" pitchFamily="34" charset="0"/>
              </a:rPr>
              <a:t>(раздел I, п. 1.4., </a:t>
            </a:r>
            <a:r>
              <a:rPr lang="ru-RU" sz="2500" b="1" dirty="0" err="1">
                <a:latin typeface="Arial" panose="020B0604020202020204" pitchFamily="34" charset="0"/>
                <a:cs typeface="Arial" panose="020B0604020202020204" pitchFamily="34" charset="0"/>
              </a:rPr>
              <a:t>пп</a:t>
            </a:r>
            <a:r>
              <a:rPr lang="ru-RU" sz="2500" b="1" dirty="0">
                <a:latin typeface="Arial" panose="020B0604020202020204" pitchFamily="34" charset="0"/>
                <a:cs typeface="Arial" panose="020B0604020202020204" pitchFamily="34" charset="0"/>
              </a:rPr>
              <a:t>. 5</a:t>
            </a:r>
            <a:r>
              <a:rPr lang="ru-RU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ru-RU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Основными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направлениями работы 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ДОО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семьей, в соответствии с ФГОС ДО, являются: </a:t>
            </a:r>
            <a:endParaRPr lang="ru-RU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беспечение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психолого-педагогической поддержки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семьи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овышение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компетентности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родителей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омощь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семье в воспитании и образовании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ребёнка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родителей в образовательной деятельности ДОО.</a:t>
            </a:r>
          </a:p>
        </p:txBody>
      </p:sp>
    </p:spTree>
    <p:extLst>
      <p:ext uri="{BB962C8B-B14F-4D97-AF65-F5344CB8AC3E}">
        <p14:creationId xmlns:p14="http://schemas.microsoft.com/office/powerpoint/2010/main" val="389935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На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последнем Педагогическом Совете, было принято решение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всем педагогам ДОУ до 01.09.2019 года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  пройти курсы повышения квалификации, чтобы  соответствовать требованию «</a:t>
            </a:r>
            <a:r>
              <a:rPr lang="ru-RU" sz="2500" dirty="0" err="1">
                <a:latin typeface="Arial" panose="020B0604020202020204" pitchFamily="34" charset="0"/>
                <a:cs typeface="Arial" panose="020B0604020202020204" pitchFamily="34" charset="0"/>
              </a:rPr>
              <a:t>Профстандарта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 «Педагог»: 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«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Освоение и применение психолого-педагогических технологий (в том числе инклюзивных), необходимых для адресной работы с детьми с особыми образовательными потребностями (</a:t>
            </a:r>
            <a:r>
              <a:rPr lang="ru-RU" sz="25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аутисты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дети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синдромом дефицита внимания и </a:t>
            </a:r>
            <a:r>
              <a:rPr lang="ru-RU" sz="2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гиперактивностью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др.), дети с ОВЗ, дети с девиациями  поведения, дети с зависимостью».</a:t>
            </a:r>
          </a:p>
        </p:txBody>
      </p:sp>
    </p:spTree>
    <p:extLst>
      <p:ext uri="{BB962C8B-B14F-4D97-AF65-F5344CB8AC3E}">
        <p14:creationId xmlns:p14="http://schemas.microsoft.com/office/powerpoint/2010/main" val="19721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4323" y="620688"/>
            <a:ext cx="87129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Желаем успехов в работе!</a:t>
            </a:r>
            <a:endParaRPr lang="ru-RU" sz="6000" b="1" dirty="0">
              <a:solidFill>
                <a:srgbClr val="7030A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км\Desktop\Светляч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2625" y="3284984"/>
            <a:ext cx="2713473" cy="313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6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35017" y="419199"/>
            <a:ext cx="8064896" cy="59817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500" b="1" dirty="0">
                <a:ln>
                  <a:solidFill>
                    <a:srgbClr val="13612B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ПЕДАГОГИЧЕСКОЕ ВЗАИМОДЕЙСТВИЕ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94173" y="1077202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855854" y="1551855"/>
            <a:ext cx="3456383" cy="138499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1 сторона</a:t>
            </a:r>
          </a:p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ФУНКЦИОНАЛЬНО-РОЛЕВАЯ</a:t>
            </a:r>
            <a:r>
              <a:rPr lang="ru-RU" sz="1600" b="1" dirty="0" smtClean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588" indent="-1588" algn="ctr">
              <a:defRPr/>
            </a:pPr>
            <a:endParaRPr lang="ru-RU" sz="400" b="1" dirty="0">
              <a:ln>
                <a:solidFill>
                  <a:srgbClr val="13612B"/>
                </a:solidFill>
              </a:ln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Участники взаимодействия принимают и понимают функции и роли друг друга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8879" y="1561848"/>
            <a:ext cx="3455936" cy="138499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2 сторона   ЛИЧНОСТНАЯ</a:t>
            </a:r>
            <a:r>
              <a:rPr lang="ru-RU" sz="1600" b="1" dirty="0" smtClean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" b="1" dirty="0">
              <a:ln>
                <a:solidFill>
                  <a:srgbClr val="13612B"/>
                </a:solidFill>
              </a:ln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latin typeface="Arial" pitchFamily="34" charset="0"/>
                <a:cs typeface="Arial" pitchFamily="34" charset="0"/>
              </a:rPr>
              <a:t>Участники взаимодействия принимают и признают индивидуальные и личностные особенности друг друга</a:t>
            </a: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855854" y="3374896"/>
            <a:ext cx="3455987" cy="83099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C00000"/>
                </a:solidFill>
                <a:cs typeface="Arial" charset="0"/>
              </a:rPr>
              <a:t>ПЕДАГОГ И РОДИТЕЛЬ ДОЛЖНЫ ПОНИМАТЬ И ПРИНИМАТЬ:</a:t>
            </a: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855854" y="4384802"/>
            <a:ext cx="1584325" cy="1569660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Роль и функции семьи в воспитании и развитии дошкольника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309745" y="5013176"/>
            <a:ext cx="288031" cy="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headEnd type="stealth"/>
            <a:tailEnd type="stealth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2727912" y="4384802"/>
            <a:ext cx="1584325" cy="1569660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Роль и функции ДОО в воспитании и развитии дошкольника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4716463" y="4365104"/>
            <a:ext cx="1584325" cy="1815882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Каждая семья уникальна, самоценна, имеет свои потребности и запросы</a:t>
            </a: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6629361" y="4365104"/>
            <a:ext cx="1669883" cy="1815882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Педагог – уникальная, самобытная личность, </a:t>
            </a:r>
            <a:r>
              <a:rPr lang="ru-RU" altLang="ru-RU" sz="1600" b="1" dirty="0" err="1" smtClean="0">
                <a:solidFill>
                  <a:prstClr val="black"/>
                </a:solidFill>
                <a:cs typeface="Arial" charset="0"/>
              </a:rPr>
              <a:t>инди-видуальность</a:t>
            </a:r>
            <a:endParaRPr lang="ru-RU" altLang="ru-RU" sz="1600" b="1" dirty="0" smtClean="0">
              <a:solidFill>
                <a:prstClr val="black"/>
              </a:solidFill>
              <a:cs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 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426265" y="1067090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0" name="Прямая со стрелкой 29"/>
          <p:cNvCxnSpPr/>
          <p:nvPr/>
        </p:nvCxnSpPr>
        <p:spPr>
          <a:xfrm>
            <a:off x="2549979" y="3003339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5" name="Прямая со стрелкой 34"/>
          <p:cNvCxnSpPr/>
          <p:nvPr/>
        </p:nvCxnSpPr>
        <p:spPr>
          <a:xfrm>
            <a:off x="5539837" y="2946843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6" name="Прямая со стрелкой 35"/>
          <p:cNvCxnSpPr/>
          <p:nvPr/>
        </p:nvCxnSpPr>
        <p:spPr>
          <a:xfrm>
            <a:off x="7333182" y="2946843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4725768" y="3411863"/>
            <a:ext cx="1655762" cy="30797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C00000"/>
                </a:solidFill>
                <a:cs typeface="Arial" charset="0"/>
              </a:rPr>
              <a:t>ПЕДАГОГ</a:t>
            </a: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6534738" y="3411863"/>
            <a:ext cx="1655762" cy="30797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C00000"/>
                </a:solidFill>
                <a:cs typeface="Arial" charset="0"/>
              </a:rPr>
              <a:t>РОДИТЕЛЬ</a:t>
            </a:r>
          </a:p>
        </p:txBody>
      </p:sp>
      <p:sp>
        <p:nvSpPr>
          <p:cNvPr id="39" name="Прямоугольник 48"/>
          <p:cNvSpPr>
            <a:spLocks noChangeArrowheads="1"/>
          </p:cNvSpPr>
          <p:nvPr/>
        </p:nvSpPr>
        <p:spPr bwMode="auto">
          <a:xfrm>
            <a:off x="4725768" y="3902227"/>
            <a:ext cx="3455987" cy="292388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cs typeface="Arial" charset="0"/>
              </a:rPr>
              <a:t>ДОЛЖНЫ ПОНИМАТЬ И ПРИЗНАВАТЬ</a:t>
            </a:r>
            <a:endParaRPr kumimoji="0" lang="ru-RU" altLang="ru-RU" sz="13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2440179" y="5013176"/>
            <a:ext cx="288031" cy="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headEnd type="stealth"/>
            <a:tailEnd type="stealth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</p:spTree>
    <p:extLst>
      <p:ext uri="{BB962C8B-B14F-4D97-AF65-F5344CB8AC3E}">
        <p14:creationId xmlns:p14="http://schemas.microsoft.com/office/powerpoint/2010/main" val="16372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139" y="404664"/>
            <a:ext cx="8640960" cy="2976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Успешность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эффективность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взаимодействия образовательного учреждения с семьями воспитанников зависит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психолого-педагогической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компетентности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педагогов; 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мотивационной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коммуникативной готовности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педагогов к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организации данной работы.</a:t>
            </a: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3d80338ab73f405d9c71661a46bc02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359" y="3581981"/>
            <a:ext cx="4664917" cy="262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6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8650" y="329793"/>
            <a:ext cx="8424936" cy="5682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ого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родители считают более ответственными за воспитание ребенка – </a:t>
            </a:r>
            <a:endParaRPr lang="ru-RU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5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себя </a:t>
            </a:r>
            <a:r>
              <a:rPr lang="ru-RU" sz="25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дошкольное образовательное </a:t>
            </a:r>
            <a:r>
              <a:rPr lang="ru-RU" sz="25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учреждение:</a:t>
            </a:r>
          </a:p>
          <a:p>
            <a:pPr algn="ctr"/>
            <a:endParaRPr lang="ru-RU" sz="11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60%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- полагает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что педагоги и психологи могут помочь только советом, а действовать все равно должны в первую очередь они сами; </a:t>
            </a:r>
            <a:endParaRPr lang="ru-RU" sz="2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30%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что родители и сотрудники учреждений образования в равной степени отвечают за воспитание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%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хотели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бы, чтобы заботу о перевоспитании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ребенка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взяли на себя педагоги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ведь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это их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профессия.</a:t>
            </a:r>
            <a:endParaRPr lang="ru-RU" sz="25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4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015" y="332656"/>
            <a:ext cx="8352928" cy="6059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анкетирования родителей 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нашего ДОУ</a:t>
            </a:r>
          </a:p>
          <a:p>
            <a:pPr algn="ctr"/>
            <a:endParaRPr lang="ru-RU" sz="1200" b="1" u="sng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25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детского сада родители хотели бы получить:</a:t>
            </a:r>
          </a:p>
          <a:p>
            <a:endParaRPr lang="ru-RU" sz="16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максимально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полную информацию о ребенке;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педагогические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советы по общению с ним; </a:t>
            </a:r>
            <a:endParaRPr lang="ru-RU" sz="2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психологическую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индивидуальную консультацию;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рекомендации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как и чем лучше заниматься с ребенком дома;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рекомендации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какую литературу о воспитании ребенка этого возраста лучше прочитать;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возможность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большего общения с родителями других детей.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4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01526"/>
            <a:ext cx="8568952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ru-RU" sz="25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помощью к педагогам д/с родители не обращаются, потому что: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придают особого значения этим трудностям 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82%;</a:t>
            </a:r>
          </a:p>
          <a:p>
            <a:endParaRPr lang="ru-RU" sz="3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считают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 неудобным, так как подобного рода консультации не входят в обязанность педагога –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испытывают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затруднения в общении с педагогом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считают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что справятся сами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сомневаются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профессиональной компетентности  педагога –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думают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что за помощью надо обращаться к врачам - психотерапевтам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%,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но осуществить это удается  только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родителей.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182" y="476672"/>
            <a:ext cx="8568952" cy="318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Педагогам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надо помочь понять, что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«проблемные» родители – не вина ребенка, а его беда и несчастье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Без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внутренней, глубокой симпатии педагога к этим родителям трудно пробиться через их внешне отрицательные, неприятные проявления и особенности и увидеть за ними страдающего человека, остро нуждающегося в помощи других. </a:t>
            </a: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2050" name="Picture 2" descr="C:\Users\км\Desktop\3ae7399361b5e920df558f671047a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679" y="3861048"/>
            <a:ext cx="4089315" cy="214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0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46468"/>
            <a:ext cx="8424936" cy="607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Оказание реальной помощи родителям становится возможным только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 условии комплексного подхода  к проведению работы,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который должен осуществляться по  двум взаимосвязанным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направлениям: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первое </a:t>
            </a:r>
            <a:r>
              <a:rPr lang="ru-RU" sz="2500" b="1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направление </a:t>
            </a:r>
            <a:r>
              <a:rPr lang="ru-RU" sz="2500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предполагает работу </a:t>
            </a:r>
            <a:r>
              <a:rPr lang="ru-RU" sz="2500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 педагогическим коллективом детского </a:t>
            </a:r>
            <a:r>
              <a:rPr lang="ru-RU" sz="2500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сада;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solidFill>
                <a:srgbClr val="231F2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второе </a:t>
            </a:r>
            <a:r>
              <a:rPr lang="ru-RU" sz="2500" b="1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направление </a:t>
            </a:r>
            <a:r>
              <a:rPr lang="ru-RU" sz="2500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непосредственно связано с работой педагогического коллектива с родителями. </a:t>
            </a: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>
              <a:solidFill>
                <a:srgbClr val="231F20"/>
              </a:solidFill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6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948" y="4726384"/>
            <a:ext cx="2727657" cy="179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5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1428</TotalTime>
  <Words>784</Words>
  <Application>Microsoft Office PowerPoint</Application>
  <PresentationFormat>Экран (4:3)</PresentationFormat>
  <Paragraphs>168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103</cp:revision>
  <cp:lastPrinted>2018-11-15T07:53:53Z</cp:lastPrinted>
  <dcterms:created xsi:type="dcterms:W3CDTF">2017-11-18T07:32:15Z</dcterms:created>
  <dcterms:modified xsi:type="dcterms:W3CDTF">2019-12-16T12:50:44Z</dcterms:modified>
</cp:coreProperties>
</file>