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2" r:id="rId1"/>
  </p:sldMasterIdLst>
  <p:notesMasterIdLst>
    <p:notesMasterId r:id="rId23"/>
  </p:notesMasterIdLst>
  <p:sldIdLst>
    <p:sldId id="275" r:id="rId2"/>
    <p:sldId id="288" r:id="rId3"/>
    <p:sldId id="276" r:id="rId4"/>
    <p:sldId id="277" r:id="rId5"/>
    <p:sldId id="292" r:id="rId6"/>
    <p:sldId id="279" r:id="rId7"/>
    <p:sldId id="281" r:id="rId8"/>
    <p:sldId id="280" r:id="rId9"/>
    <p:sldId id="282" r:id="rId10"/>
    <p:sldId id="283" r:id="rId11"/>
    <p:sldId id="284" r:id="rId12"/>
    <p:sldId id="285" r:id="rId13"/>
    <p:sldId id="286" r:id="rId14"/>
    <p:sldId id="287" r:id="rId15"/>
    <p:sldId id="268" r:id="rId16"/>
    <p:sldId id="270" r:id="rId17"/>
    <p:sldId id="272" r:id="rId18"/>
    <p:sldId id="273" r:id="rId19"/>
    <p:sldId id="274" r:id="rId20"/>
    <p:sldId id="294" r:id="rId21"/>
    <p:sldId id="293"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0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varScale="1">
        <p:scale>
          <a:sx n="108" d="100"/>
          <a:sy n="108" d="100"/>
        </p:scale>
        <p:origin x="102" y="2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D1600D-9F39-49F2-B8EA-D9918918BEBA}"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ru-RU"/>
        </a:p>
      </dgm:t>
    </dgm:pt>
    <dgm:pt modelId="{2013A222-C82F-49D6-92E0-66B37480D684}">
      <dgm:prSet phldrT="[Текст]" custT="1"/>
      <dgm:spPr>
        <a:ln>
          <a:solidFill>
            <a:schemeClr val="accent6"/>
          </a:solidFill>
        </a:ln>
      </dgm:spPr>
      <dgm:t>
        <a:bodyPr/>
        <a:lstStyle/>
        <a:p>
          <a:pPr algn="ctr"/>
          <a:r>
            <a:rPr lang="ru-RU" sz="2800" b="0" dirty="0" smtClean="0">
              <a:solidFill>
                <a:schemeClr val="accent2">
                  <a:lumMod val="50000"/>
                </a:schemeClr>
              </a:solidFill>
              <a:latin typeface="Arial Black" panose="020B0A04020102020204" pitchFamily="34" charset="0"/>
            </a:rPr>
            <a:t>1.Макроскопический анализ</a:t>
          </a:r>
          <a:endParaRPr lang="ru-RU" sz="2800" b="0" dirty="0">
            <a:solidFill>
              <a:schemeClr val="accent2">
                <a:lumMod val="50000"/>
              </a:schemeClr>
            </a:solidFill>
            <a:latin typeface="Arial Black" panose="020B0A04020102020204" pitchFamily="34" charset="0"/>
          </a:endParaRPr>
        </a:p>
      </dgm:t>
    </dgm:pt>
    <dgm:pt modelId="{0DF358C9-2D6E-4048-B98C-6C0B790E190A}" type="parTrans" cxnId="{0001C2AC-7FC7-4AC6-A3EE-5898547F1E8B}">
      <dgm:prSet/>
      <dgm:spPr/>
      <dgm:t>
        <a:bodyPr/>
        <a:lstStyle/>
        <a:p>
          <a:endParaRPr lang="ru-RU"/>
        </a:p>
      </dgm:t>
    </dgm:pt>
    <dgm:pt modelId="{089078C9-6691-466A-BF27-37F46779BC99}" type="sibTrans" cxnId="{0001C2AC-7FC7-4AC6-A3EE-5898547F1E8B}">
      <dgm:prSet/>
      <dgm:spPr/>
      <dgm:t>
        <a:bodyPr/>
        <a:lstStyle/>
        <a:p>
          <a:endParaRPr lang="ru-RU"/>
        </a:p>
      </dgm:t>
    </dgm:pt>
    <dgm:pt modelId="{C75EF79F-F286-42E4-9A94-7D39BA55FC88}">
      <dgm:prSet phldrT="[Текст]" custT="1"/>
      <dgm:spPr>
        <a:ln>
          <a:solidFill>
            <a:schemeClr val="accent6"/>
          </a:solidFill>
        </a:ln>
      </dgm:spPr>
      <dgm:t>
        <a:bodyPr/>
        <a:lstStyle/>
        <a:p>
          <a:pPr algn="ctr"/>
          <a:r>
            <a:rPr lang="ru-RU" sz="2800" b="1" dirty="0" smtClean="0">
              <a:solidFill>
                <a:schemeClr val="accent2">
                  <a:lumMod val="50000"/>
                </a:schemeClr>
              </a:solidFill>
              <a:latin typeface="Arial Black" panose="020B0A04020102020204" pitchFamily="34" charset="0"/>
            </a:rPr>
            <a:t>2.Микроскопический анализ</a:t>
          </a:r>
          <a:endParaRPr lang="ru-RU" sz="2800" b="1" dirty="0">
            <a:solidFill>
              <a:schemeClr val="accent2">
                <a:lumMod val="50000"/>
              </a:schemeClr>
            </a:solidFill>
            <a:latin typeface="Arial Black" panose="020B0A04020102020204" pitchFamily="34" charset="0"/>
          </a:endParaRPr>
        </a:p>
      </dgm:t>
    </dgm:pt>
    <dgm:pt modelId="{0E9B2C4D-012B-49FF-A60B-82528F36C243}" type="parTrans" cxnId="{39AB7BA9-C11C-4CB9-B8A4-75A17CF0B541}">
      <dgm:prSet/>
      <dgm:spPr/>
      <dgm:t>
        <a:bodyPr/>
        <a:lstStyle/>
        <a:p>
          <a:endParaRPr lang="ru-RU"/>
        </a:p>
      </dgm:t>
    </dgm:pt>
    <dgm:pt modelId="{68C20AFB-9E98-4E78-A9BF-B588CD94A03B}" type="sibTrans" cxnId="{39AB7BA9-C11C-4CB9-B8A4-75A17CF0B541}">
      <dgm:prSet/>
      <dgm:spPr/>
      <dgm:t>
        <a:bodyPr/>
        <a:lstStyle/>
        <a:p>
          <a:endParaRPr lang="ru-RU"/>
        </a:p>
      </dgm:t>
    </dgm:pt>
    <dgm:pt modelId="{FBCD7DA2-2890-43B8-AB6A-494E3F710B5A}">
      <dgm:prSet phldrT="[Текст]" custT="1"/>
      <dgm:spPr>
        <a:ln>
          <a:solidFill>
            <a:schemeClr val="accent6"/>
          </a:solidFill>
        </a:ln>
      </dgm:spPr>
      <dgm:t>
        <a:bodyPr/>
        <a:lstStyle/>
        <a:p>
          <a:pPr algn="ctr"/>
          <a:r>
            <a:rPr lang="ru-RU" sz="2800" b="1" dirty="0" smtClean="0">
              <a:solidFill>
                <a:schemeClr val="accent2">
                  <a:lumMod val="50000"/>
                </a:schemeClr>
              </a:solidFill>
              <a:latin typeface="Arial Black" panose="020B0A04020102020204" pitchFamily="34" charset="0"/>
            </a:rPr>
            <a:t>3.Рентгеноструктурный анализ</a:t>
          </a:r>
          <a:endParaRPr lang="ru-RU" sz="2800" b="1" dirty="0">
            <a:solidFill>
              <a:schemeClr val="accent2">
                <a:lumMod val="50000"/>
              </a:schemeClr>
            </a:solidFill>
            <a:latin typeface="Arial Black" panose="020B0A04020102020204" pitchFamily="34" charset="0"/>
          </a:endParaRPr>
        </a:p>
      </dgm:t>
    </dgm:pt>
    <dgm:pt modelId="{D329C1D0-57F3-4A75-BAAC-2F8E2CDE5690}" type="parTrans" cxnId="{F32B5F7D-B8EC-4D60-8073-8DAA0371A0DD}">
      <dgm:prSet/>
      <dgm:spPr/>
      <dgm:t>
        <a:bodyPr/>
        <a:lstStyle/>
        <a:p>
          <a:endParaRPr lang="ru-RU"/>
        </a:p>
      </dgm:t>
    </dgm:pt>
    <dgm:pt modelId="{57C632DB-ED0A-46BF-AF40-4D353D21F6FE}" type="sibTrans" cxnId="{F32B5F7D-B8EC-4D60-8073-8DAA0371A0DD}">
      <dgm:prSet/>
      <dgm:spPr/>
      <dgm:t>
        <a:bodyPr/>
        <a:lstStyle/>
        <a:p>
          <a:endParaRPr lang="ru-RU"/>
        </a:p>
      </dgm:t>
    </dgm:pt>
    <dgm:pt modelId="{1ECBA037-A17F-4651-B733-567C19D15FAB}">
      <dgm:prSet phldrT="[Текст]" custT="1"/>
      <dgm:spPr>
        <a:ln>
          <a:solidFill>
            <a:schemeClr val="accent6"/>
          </a:solidFill>
        </a:ln>
      </dgm:spPr>
      <dgm:t>
        <a:bodyPr/>
        <a:lstStyle/>
        <a:p>
          <a:pPr algn="ctr"/>
          <a:r>
            <a:rPr lang="ru-RU" sz="2400" b="1" dirty="0" smtClean="0">
              <a:solidFill>
                <a:schemeClr val="accent2">
                  <a:lumMod val="50000"/>
                </a:schemeClr>
              </a:solidFill>
              <a:latin typeface="Arial Black" panose="020B0A04020102020204" pitchFamily="34" charset="0"/>
            </a:rPr>
            <a:t>4.Метод радиоактивных изотопов</a:t>
          </a:r>
          <a:endParaRPr lang="ru-RU" sz="2400" b="1" dirty="0">
            <a:solidFill>
              <a:schemeClr val="accent2">
                <a:lumMod val="50000"/>
              </a:schemeClr>
            </a:solidFill>
            <a:latin typeface="Arial Black" panose="020B0A04020102020204" pitchFamily="34" charset="0"/>
          </a:endParaRPr>
        </a:p>
      </dgm:t>
    </dgm:pt>
    <dgm:pt modelId="{26FC9361-6DE0-4675-A7DF-B6E687F77DFB}" type="parTrans" cxnId="{D1AEBFBD-0488-4405-A2A8-92C691EA321E}">
      <dgm:prSet/>
      <dgm:spPr/>
      <dgm:t>
        <a:bodyPr/>
        <a:lstStyle/>
        <a:p>
          <a:endParaRPr lang="ru-RU"/>
        </a:p>
      </dgm:t>
    </dgm:pt>
    <dgm:pt modelId="{15745A11-9A8D-4465-81AA-B7664B3A5C54}" type="sibTrans" cxnId="{D1AEBFBD-0488-4405-A2A8-92C691EA321E}">
      <dgm:prSet/>
      <dgm:spPr/>
      <dgm:t>
        <a:bodyPr/>
        <a:lstStyle/>
        <a:p>
          <a:endParaRPr lang="ru-RU"/>
        </a:p>
      </dgm:t>
    </dgm:pt>
    <dgm:pt modelId="{924096B0-84AF-4758-B53A-72577F4E35FA}">
      <dgm:prSet phldrT="[Текст]" custT="1"/>
      <dgm:spPr>
        <a:ln>
          <a:solidFill>
            <a:schemeClr val="accent6"/>
          </a:solidFill>
        </a:ln>
      </dgm:spPr>
      <dgm:t>
        <a:bodyPr/>
        <a:lstStyle/>
        <a:p>
          <a:pPr algn="ctr"/>
          <a:r>
            <a:rPr lang="ru-RU" sz="2800" b="1" dirty="0" smtClean="0">
              <a:solidFill>
                <a:schemeClr val="accent2">
                  <a:lumMod val="50000"/>
                </a:schemeClr>
              </a:solidFill>
              <a:latin typeface="Arial Black" panose="020B0A04020102020204" pitchFamily="34" charset="0"/>
            </a:rPr>
            <a:t>5.Дефектоскопия</a:t>
          </a:r>
          <a:endParaRPr lang="ru-RU" sz="2800" b="1" dirty="0">
            <a:solidFill>
              <a:schemeClr val="accent2">
                <a:lumMod val="50000"/>
              </a:schemeClr>
            </a:solidFill>
            <a:latin typeface="Arial Black" panose="020B0A04020102020204" pitchFamily="34" charset="0"/>
          </a:endParaRPr>
        </a:p>
      </dgm:t>
    </dgm:pt>
    <dgm:pt modelId="{1046096E-568D-4749-A4D6-ABADE6D20A9E}" type="parTrans" cxnId="{71DCCF83-9AB6-428A-A9A7-A0E4D2787044}">
      <dgm:prSet/>
      <dgm:spPr/>
      <dgm:t>
        <a:bodyPr/>
        <a:lstStyle/>
        <a:p>
          <a:endParaRPr lang="ru-RU"/>
        </a:p>
      </dgm:t>
    </dgm:pt>
    <dgm:pt modelId="{4D1DC82F-829C-4F03-99CC-5B8963F47DB5}" type="sibTrans" cxnId="{71DCCF83-9AB6-428A-A9A7-A0E4D2787044}">
      <dgm:prSet/>
      <dgm:spPr/>
      <dgm:t>
        <a:bodyPr/>
        <a:lstStyle/>
        <a:p>
          <a:endParaRPr lang="ru-RU"/>
        </a:p>
      </dgm:t>
    </dgm:pt>
    <dgm:pt modelId="{D38671BB-F374-4E47-A9A4-957CF8CC1123}" type="pres">
      <dgm:prSet presAssocID="{EDD1600D-9F39-49F2-B8EA-D9918918BEBA}" presName="linear" presStyleCnt="0">
        <dgm:presLayoutVars>
          <dgm:dir/>
          <dgm:animLvl val="lvl"/>
          <dgm:resizeHandles val="exact"/>
        </dgm:presLayoutVars>
      </dgm:prSet>
      <dgm:spPr/>
      <dgm:t>
        <a:bodyPr/>
        <a:lstStyle/>
        <a:p>
          <a:endParaRPr lang="ru-RU"/>
        </a:p>
      </dgm:t>
    </dgm:pt>
    <dgm:pt modelId="{0748BFC1-7173-42B2-B547-AA3A821505E3}" type="pres">
      <dgm:prSet presAssocID="{2013A222-C82F-49D6-92E0-66B37480D684}" presName="parentLin" presStyleCnt="0"/>
      <dgm:spPr/>
    </dgm:pt>
    <dgm:pt modelId="{DB123C17-D29D-4161-9461-4A7522859923}" type="pres">
      <dgm:prSet presAssocID="{2013A222-C82F-49D6-92E0-66B37480D684}" presName="parentLeftMargin" presStyleLbl="node1" presStyleIdx="0" presStyleCnt="5"/>
      <dgm:spPr/>
      <dgm:t>
        <a:bodyPr/>
        <a:lstStyle/>
        <a:p>
          <a:endParaRPr lang="ru-RU"/>
        </a:p>
      </dgm:t>
    </dgm:pt>
    <dgm:pt modelId="{F2490F4D-92A9-4363-BF73-CA96120E4184}" type="pres">
      <dgm:prSet presAssocID="{2013A222-C82F-49D6-92E0-66B37480D684}" presName="parentText" presStyleLbl="node1" presStyleIdx="0" presStyleCnt="5" custScaleX="120904" custLinFactNeighborX="9824" custLinFactNeighborY="-155">
        <dgm:presLayoutVars>
          <dgm:chMax val="0"/>
          <dgm:bulletEnabled val="1"/>
        </dgm:presLayoutVars>
      </dgm:prSet>
      <dgm:spPr/>
      <dgm:t>
        <a:bodyPr/>
        <a:lstStyle/>
        <a:p>
          <a:endParaRPr lang="ru-RU"/>
        </a:p>
      </dgm:t>
    </dgm:pt>
    <dgm:pt modelId="{A897F02C-5B58-4F21-A3BC-6F10483A9015}" type="pres">
      <dgm:prSet presAssocID="{2013A222-C82F-49D6-92E0-66B37480D684}" presName="negativeSpace" presStyleCnt="0"/>
      <dgm:spPr/>
    </dgm:pt>
    <dgm:pt modelId="{99207633-A8D9-4D1D-A0E4-6C7D69752CB7}" type="pres">
      <dgm:prSet presAssocID="{2013A222-C82F-49D6-92E0-66B37480D684}" presName="childText" presStyleLbl="conFgAcc1" presStyleIdx="0" presStyleCnt="5">
        <dgm:presLayoutVars>
          <dgm:bulletEnabled val="1"/>
        </dgm:presLayoutVars>
      </dgm:prSet>
      <dgm:spPr/>
    </dgm:pt>
    <dgm:pt modelId="{BB84DE2E-C49A-4C8C-86F1-6320513355B5}" type="pres">
      <dgm:prSet presAssocID="{089078C9-6691-466A-BF27-37F46779BC99}" presName="spaceBetweenRectangles" presStyleCnt="0"/>
      <dgm:spPr/>
    </dgm:pt>
    <dgm:pt modelId="{BCB1BD87-1A42-42A4-AE37-A54A4A395201}" type="pres">
      <dgm:prSet presAssocID="{C75EF79F-F286-42E4-9A94-7D39BA55FC88}" presName="parentLin" presStyleCnt="0"/>
      <dgm:spPr/>
    </dgm:pt>
    <dgm:pt modelId="{648C75B2-67C3-49C4-B3C6-8D0E1CFCE639}" type="pres">
      <dgm:prSet presAssocID="{C75EF79F-F286-42E4-9A94-7D39BA55FC88}" presName="parentLeftMargin" presStyleLbl="node1" presStyleIdx="0" presStyleCnt="5"/>
      <dgm:spPr/>
      <dgm:t>
        <a:bodyPr/>
        <a:lstStyle/>
        <a:p>
          <a:endParaRPr lang="ru-RU"/>
        </a:p>
      </dgm:t>
    </dgm:pt>
    <dgm:pt modelId="{D6ED7FCC-6C8B-4BFF-B2C2-F373A80303C3}" type="pres">
      <dgm:prSet presAssocID="{C75EF79F-F286-42E4-9A94-7D39BA55FC88}" presName="parentText" presStyleLbl="node1" presStyleIdx="1" presStyleCnt="5" custScaleX="123166" custLinFactNeighborX="-9910" custLinFactNeighborY="-2385">
        <dgm:presLayoutVars>
          <dgm:chMax val="0"/>
          <dgm:bulletEnabled val="1"/>
        </dgm:presLayoutVars>
      </dgm:prSet>
      <dgm:spPr/>
      <dgm:t>
        <a:bodyPr/>
        <a:lstStyle/>
        <a:p>
          <a:endParaRPr lang="ru-RU"/>
        </a:p>
      </dgm:t>
    </dgm:pt>
    <dgm:pt modelId="{05F532A4-1461-4EBC-A990-2A30ABBEF241}" type="pres">
      <dgm:prSet presAssocID="{C75EF79F-F286-42E4-9A94-7D39BA55FC88}" presName="negativeSpace" presStyleCnt="0"/>
      <dgm:spPr/>
    </dgm:pt>
    <dgm:pt modelId="{83943C78-9703-4C8F-9E54-50144E591BD0}" type="pres">
      <dgm:prSet presAssocID="{C75EF79F-F286-42E4-9A94-7D39BA55FC88}" presName="childText" presStyleLbl="conFgAcc1" presStyleIdx="1" presStyleCnt="5">
        <dgm:presLayoutVars>
          <dgm:bulletEnabled val="1"/>
        </dgm:presLayoutVars>
      </dgm:prSet>
      <dgm:spPr/>
    </dgm:pt>
    <dgm:pt modelId="{CCF78C94-3617-405D-8288-0533D4B966D0}" type="pres">
      <dgm:prSet presAssocID="{68C20AFB-9E98-4E78-A9BF-B588CD94A03B}" presName="spaceBetweenRectangles" presStyleCnt="0"/>
      <dgm:spPr/>
    </dgm:pt>
    <dgm:pt modelId="{B1B84AAD-64F8-437A-AA80-DB9D5E457E51}" type="pres">
      <dgm:prSet presAssocID="{FBCD7DA2-2890-43B8-AB6A-494E3F710B5A}" presName="parentLin" presStyleCnt="0"/>
      <dgm:spPr/>
    </dgm:pt>
    <dgm:pt modelId="{662EBF50-C978-43EA-A17C-48AEA0264C74}" type="pres">
      <dgm:prSet presAssocID="{FBCD7DA2-2890-43B8-AB6A-494E3F710B5A}" presName="parentLeftMargin" presStyleLbl="node1" presStyleIdx="1" presStyleCnt="5"/>
      <dgm:spPr/>
      <dgm:t>
        <a:bodyPr/>
        <a:lstStyle/>
        <a:p>
          <a:endParaRPr lang="ru-RU"/>
        </a:p>
      </dgm:t>
    </dgm:pt>
    <dgm:pt modelId="{35607B2A-2C96-4A04-A4A4-2DC0566F73EB}" type="pres">
      <dgm:prSet presAssocID="{FBCD7DA2-2890-43B8-AB6A-494E3F710B5A}" presName="parentText" presStyleLbl="node1" presStyleIdx="2" presStyleCnt="5" custScaleX="122523">
        <dgm:presLayoutVars>
          <dgm:chMax val="0"/>
          <dgm:bulletEnabled val="1"/>
        </dgm:presLayoutVars>
      </dgm:prSet>
      <dgm:spPr/>
      <dgm:t>
        <a:bodyPr/>
        <a:lstStyle/>
        <a:p>
          <a:endParaRPr lang="ru-RU"/>
        </a:p>
      </dgm:t>
    </dgm:pt>
    <dgm:pt modelId="{28BD1FB9-22A5-4DA1-A9FE-C14218EFD1D2}" type="pres">
      <dgm:prSet presAssocID="{FBCD7DA2-2890-43B8-AB6A-494E3F710B5A}" presName="negativeSpace" presStyleCnt="0"/>
      <dgm:spPr/>
    </dgm:pt>
    <dgm:pt modelId="{9C5A22F0-1188-4B6B-8FC2-BE7E0C9B4601}" type="pres">
      <dgm:prSet presAssocID="{FBCD7DA2-2890-43B8-AB6A-494E3F710B5A}" presName="childText" presStyleLbl="conFgAcc1" presStyleIdx="2" presStyleCnt="5">
        <dgm:presLayoutVars>
          <dgm:bulletEnabled val="1"/>
        </dgm:presLayoutVars>
      </dgm:prSet>
      <dgm:spPr/>
    </dgm:pt>
    <dgm:pt modelId="{419FF0F6-95B7-4FC9-8878-FC2B4F66D70E}" type="pres">
      <dgm:prSet presAssocID="{57C632DB-ED0A-46BF-AF40-4D353D21F6FE}" presName="spaceBetweenRectangles" presStyleCnt="0"/>
      <dgm:spPr/>
    </dgm:pt>
    <dgm:pt modelId="{81E7BF05-7FC3-4034-870C-C7FC93985E61}" type="pres">
      <dgm:prSet presAssocID="{1ECBA037-A17F-4651-B733-567C19D15FAB}" presName="parentLin" presStyleCnt="0"/>
      <dgm:spPr/>
    </dgm:pt>
    <dgm:pt modelId="{B29C999B-6323-4C4D-870C-849AB7C51718}" type="pres">
      <dgm:prSet presAssocID="{1ECBA037-A17F-4651-B733-567C19D15FAB}" presName="parentLeftMargin" presStyleLbl="node1" presStyleIdx="2" presStyleCnt="5"/>
      <dgm:spPr/>
      <dgm:t>
        <a:bodyPr/>
        <a:lstStyle/>
        <a:p>
          <a:endParaRPr lang="ru-RU"/>
        </a:p>
      </dgm:t>
    </dgm:pt>
    <dgm:pt modelId="{31AED9F3-08CF-46EA-A7B8-25A261F48EF2}" type="pres">
      <dgm:prSet presAssocID="{1ECBA037-A17F-4651-B733-567C19D15FAB}" presName="parentText" presStyleLbl="node1" presStyleIdx="3" presStyleCnt="5" custScaleX="122523">
        <dgm:presLayoutVars>
          <dgm:chMax val="0"/>
          <dgm:bulletEnabled val="1"/>
        </dgm:presLayoutVars>
      </dgm:prSet>
      <dgm:spPr/>
      <dgm:t>
        <a:bodyPr/>
        <a:lstStyle/>
        <a:p>
          <a:endParaRPr lang="ru-RU"/>
        </a:p>
      </dgm:t>
    </dgm:pt>
    <dgm:pt modelId="{D6B897B7-532F-4245-B89A-88A7C253066C}" type="pres">
      <dgm:prSet presAssocID="{1ECBA037-A17F-4651-B733-567C19D15FAB}" presName="negativeSpace" presStyleCnt="0"/>
      <dgm:spPr/>
    </dgm:pt>
    <dgm:pt modelId="{E8174878-E739-4D2A-9CEF-2BCF333D8566}" type="pres">
      <dgm:prSet presAssocID="{1ECBA037-A17F-4651-B733-567C19D15FAB}" presName="childText" presStyleLbl="conFgAcc1" presStyleIdx="3" presStyleCnt="5">
        <dgm:presLayoutVars>
          <dgm:bulletEnabled val="1"/>
        </dgm:presLayoutVars>
      </dgm:prSet>
      <dgm:spPr/>
    </dgm:pt>
    <dgm:pt modelId="{E62E7264-BACA-4485-AF2D-39C346F967E3}" type="pres">
      <dgm:prSet presAssocID="{15745A11-9A8D-4465-81AA-B7664B3A5C54}" presName="spaceBetweenRectangles" presStyleCnt="0"/>
      <dgm:spPr/>
    </dgm:pt>
    <dgm:pt modelId="{2C6AC0AB-5975-40CF-9340-EECE93482791}" type="pres">
      <dgm:prSet presAssocID="{924096B0-84AF-4758-B53A-72577F4E35FA}" presName="parentLin" presStyleCnt="0"/>
      <dgm:spPr/>
    </dgm:pt>
    <dgm:pt modelId="{D9D8E8BE-CAE5-4B42-84E9-BEFC1648B595}" type="pres">
      <dgm:prSet presAssocID="{924096B0-84AF-4758-B53A-72577F4E35FA}" presName="parentLeftMargin" presStyleLbl="node1" presStyleIdx="3" presStyleCnt="5"/>
      <dgm:spPr/>
      <dgm:t>
        <a:bodyPr/>
        <a:lstStyle/>
        <a:p>
          <a:endParaRPr lang="ru-RU"/>
        </a:p>
      </dgm:t>
    </dgm:pt>
    <dgm:pt modelId="{FB19EBA5-960E-468D-AA52-DC062D546DB9}" type="pres">
      <dgm:prSet presAssocID="{924096B0-84AF-4758-B53A-72577F4E35FA}" presName="parentText" presStyleLbl="node1" presStyleIdx="4" presStyleCnt="5" custScaleX="122523">
        <dgm:presLayoutVars>
          <dgm:chMax val="0"/>
          <dgm:bulletEnabled val="1"/>
        </dgm:presLayoutVars>
      </dgm:prSet>
      <dgm:spPr/>
      <dgm:t>
        <a:bodyPr/>
        <a:lstStyle/>
        <a:p>
          <a:endParaRPr lang="ru-RU"/>
        </a:p>
      </dgm:t>
    </dgm:pt>
    <dgm:pt modelId="{79203980-E9CB-4998-95FC-7D1CD37EE2D1}" type="pres">
      <dgm:prSet presAssocID="{924096B0-84AF-4758-B53A-72577F4E35FA}" presName="negativeSpace" presStyleCnt="0"/>
      <dgm:spPr/>
    </dgm:pt>
    <dgm:pt modelId="{9F69CA50-3321-40B3-99DF-5C705E819260}" type="pres">
      <dgm:prSet presAssocID="{924096B0-84AF-4758-B53A-72577F4E35FA}" presName="childText" presStyleLbl="conFgAcc1" presStyleIdx="4" presStyleCnt="5">
        <dgm:presLayoutVars>
          <dgm:bulletEnabled val="1"/>
        </dgm:presLayoutVars>
      </dgm:prSet>
      <dgm:spPr/>
    </dgm:pt>
  </dgm:ptLst>
  <dgm:cxnLst>
    <dgm:cxn modelId="{AC14FAA0-8C7F-4F05-840A-235508A704F5}" type="presOf" srcId="{EDD1600D-9F39-49F2-B8EA-D9918918BEBA}" destId="{D38671BB-F374-4E47-A9A4-957CF8CC1123}" srcOrd="0" destOrd="0" presId="urn:microsoft.com/office/officeart/2005/8/layout/list1"/>
    <dgm:cxn modelId="{F19942C1-CE80-40B5-956E-FC813C31F489}" type="presOf" srcId="{FBCD7DA2-2890-43B8-AB6A-494E3F710B5A}" destId="{35607B2A-2C96-4A04-A4A4-2DC0566F73EB}" srcOrd="1" destOrd="0" presId="urn:microsoft.com/office/officeart/2005/8/layout/list1"/>
    <dgm:cxn modelId="{9CA62449-5FAC-4E78-8DD6-2FC4663F7E4D}" type="presOf" srcId="{2013A222-C82F-49D6-92E0-66B37480D684}" destId="{F2490F4D-92A9-4363-BF73-CA96120E4184}" srcOrd="1" destOrd="0" presId="urn:microsoft.com/office/officeart/2005/8/layout/list1"/>
    <dgm:cxn modelId="{8C94ADCE-B272-4C39-B05F-0EA543ED57F4}" type="presOf" srcId="{924096B0-84AF-4758-B53A-72577F4E35FA}" destId="{D9D8E8BE-CAE5-4B42-84E9-BEFC1648B595}" srcOrd="0" destOrd="0" presId="urn:microsoft.com/office/officeart/2005/8/layout/list1"/>
    <dgm:cxn modelId="{B94F6FBB-701D-4393-B83E-273917660FBE}" type="presOf" srcId="{FBCD7DA2-2890-43B8-AB6A-494E3F710B5A}" destId="{662EBF50-C978-43EA-A17C-48AEA0264C74}" srcOrd="0" destOrd="0" presId="urn:microsoft.com/office/officeart/2005/8/layout/list1"/>
    <dgm:cxn modelId="{BCD6DB4D-89FE-4545-ACBC-3690DCC0259B}" type="presOf" srcId="{1ECBA037-A17F-4651-B733-567C19D15FAB}" destId="{B29C999B-6323-4C4D-870C-849AB7C51718}" srcOrd="0" destOrd="0" presId="urn:microsoft.com/office/officeart/2005/8/layout/list1"/>
    <dgm:cxn modelId="{D1AEBFBD-0488-4405-A2A8-92C691EA321E}" srcId="{EDD1600D-9F39-49F2-B8EA-D9918918BEBA}" destId="{1ECBA037-A17F-4651-B733-567C19D15FAB}" srcOrd="3" destOrd="0" parTransId="{26FC9361-6DE0-4675-A7DF-B6E687F77DFB}" sibTransId="{15745A11-9A8D-4465-81AA-B7664B3A5C54}"/>
    <dgm:cxn modelId="{F32B5F7D-B8EC-4D60-8073-8DAA0371A0DD}" srcId="{EDD1600D-9F39-49F2-B8EA-D9918918BEBA}" destId="{FBCD7DA2-2890-43B8-AB6A-494E3F710B5A}" srcOrd="2" destOrd="0" parTransId="{D329C1D0-57F3-4A75-BAAC-2F8E2CDE5690}" sibTransId="{57C632DB-ED0A-46BF-AF40-4D353D21F6FE}"/>
    <dgm:cxn modelId="{39AB7BA9-C11C-4CB9-B8A4-75A17CF0B541}" srcId="{EDD1600D-9F39-49F2-B8EA-D9918918BEBA}" destId="{C75EF79F-F286-42E4-9A94-7D39BA55FC88}" srcOrd="1" destOrd="0" parTransId="{0E9B2C4D-012B-49FF-A60B-82528F36C243}" sibTransId="{68C20AFB-9E98-4E78-A9BF-B588CD94A03B}"/>
    <dgm:cxn modelId="{312BA233-59E6-44A1-BCE3-AB6B1E0B243B}" type="presOf" srcId="{C75EF79F-F286-42E4-9A94-7D39BA55FC88}" destId="{648C75B2-67C3-49C4-B3C6-8D0E1CFCE639}" srcOrd="0" destOrd="0" presId="urn:microsoft.com/office/officeart/2005/8/layout/list1"/>
    <dgm:cxn modelId="{5FF9D909-61DA-4DFD-B04C-3731B886E3C5}" type="presOf" srcId="{1ECBA037-A17F-4651-B733-567C19D15FAB}" destId="{31AED9F3-08CF-46EA-A7B8-25A261F48EF2}" srcOrd="1" destOrd="0" presId="urn:microsoft.com/office/officeart/2005/8/layout/list1"/>
    <dgm:cxn modelId="{63F966B9-DA66-417C-AEFE-3ADB38366642}" type="presOf" srcId="{C75EF79F-F286-42E4-9A94-7D39BA55FC88}" destId="{D6ED7FCC-6C8B-4BFF-B2C2-F373A80303C3}" srcOrd="1" destOrd="0" presId="urn:microsoft.com/office/officeart/2005/8/layout/list1"/>
    <dgm:cxn modelId="{71DCCF83-9AB6-428A-A9A7-A0E4D2787044}" srcId="{EDD1600D-9F39-49F2-B8EA-D9918918BEBA}" destId="{924096B0-84AF-4758-B53A-72577F4E35FA}" srcOrd="4" destOrd="0" parTransId="{1046096E-568D-4749-A4D6-ABADE6D20A9E}" sibTransId="{4D1DC82F-829C-4F03-99CC-5B8963F47DB5}"/>
    <dgm:cxn modelId="{EBD82C51-2E17-499D-ACC7-4F8A19F9ACF9}" type="presOf" srcId="{2013A222-C82F-49D6-92E0-66B37480D684}" destId="{DB123C17-D29D-4161-9461-4A7522859923}" srcOrd="0" destOrd="0" presId="urn:microsoft.com/office/officeart/2005/8/layout/list1"/>
    <dgm:cxn modelId="{E5F92617-3821-4FA8-92F9-2C810E07D534}" type="presOf" srcId="{924096B0-84AF-4758-B53A-72577F4E35FA}" destId="{FB19EBA5-960E-468D-AA52-DC062D546DB9}" srcOrd="1" destOrd="0" presId="urn:microsoft.com/office/officeart/2005/8/layout/list1"/>
    <dgm:cxn modelId="{0001C2AC-7FC7-4AC6-A3EE-5898547F1E8B}" srcId="{EDD1600D-9F39-49F2-B8EA-D9918918BEBA}" destId="{2013A222-C82F-49D6-92E0-66B37480D684}" srcOrd="0" destOrd="0" parTransId="{0DF358C9-2D6E-4048-B98C-6C0B790E190A}" sibTransId="{089078C9-6691-466A-BF27-37F46779BC99}"/>
    <dgm:cxn modelId="{0E9187CA-0B10-4D46-A27E-F7C8D1C33DFA}" type="presParOf" srcId="{D38671BB-F374-4E47-A9A4-957CF8CC1123}" destId="{0748BFC1-7173-42B2-B547-AA3A821505E3}" srcOrd="0" destOrd="0" presId="urn:microsoft.com/office/officeart/2005/8/layout/list1"/>
    <dgm:cxn modelId="{721A13C5-E662-4822-8D73-3FF59216A578}" type="presParOf" srcId="{0748BFC1-7173-42B2-B547-AA3A821505E3}" destId="{DB123C17-D29D-4161-9461-4A7522859923}" srcOrd="0" destOrd="0" presId="urn:microsoft.com/office/officeart/2005/8/layout/list1"/>
    <dgm:cxn modelId="{FCC77D48-C58A-4BEC-A494-28B01F895E83}" type="presParOf" srcId="{0748BFC1-7173-42B2-B547-AA3A821505E3}" destId="{F2490F4D-92A9-4363-BF73-CA96120E4184}" srcOrd="1" destOrd="0" presId="urn:microsoft.com/office/officeart/2005/8/layout/list1"/>
    <dgm:cxn modelId="{F3F9E891-1B79-43AC-BCE7-4B6E6F223EF8}" type="presParOf" srcId="{D38671BB-F374-4E47-A9A4-957CF8CC1123}" destId="{A897F02C-5B58-4F21-A3BC-6F10483A9015}" srcOrd="1" destOrd="0" presId="urn:microsoft.com/office/officeart/2005/8/layout/list1"/>
    <dgm:cxn modelId="{C4D82A11-C0D5-4006-9AB5-E3BDB1FEB50A}" type="presParOf" srcId="{D38671BB-F374-4E47-A9A4-957CF8CC1123}" destId="{99207633-A8D9-4D1D-A0E4-6C7D69752CB7}" srcOrd="2" destOrd="0" presId="urn:microsoft.com/office/officeart/2005/8/layout/list1"/>
    <dgm:cxn modelId="{FF3F352E-E5C5-436B-84CD-E71EB6D91B04}" type="presParOf" srcId="{D38671BB-F374-4E47-A9A4-957CF8CC1123}" destId="{BB84DE2E-C49A-4C8C-86F1-6320513355B5}" srcOrd="3" destOrd="0" presId="urn:microsoft.com/office/officeart/2005/8/layout/list1"/>
    <dgm:cxn modelId="{7EA9821B-BDC2-45DD-A058-F10AB98B289D}" type="presParOf" srcId="{D38671BB-F374-4E47-A9A4-957CF8CC1123}" destId="{BCB1BD87-1A42-42A4-AE37-A54A4A395201}" srcOrd="4" destOrd="0" presId="urn:microsoft.com/office/officeart/2005/8/layout/list1"/>
    <dgm:cxn modelId="{D6F22A50-6B98-47D8-BE7A-AD3D6B2E837B}" type="presParOf" srcId="{BCB1BD87-1A42-42A4-AE37-A54A4A395201}" destId="{648C75B2-67C3-49C4-B3C6-8D0E1CFCE639}" srcOrd="0" destOrd="0" presId="urn:microsoft.com/office/officeart/2005/8/layout/list1"/>
    <dgm:cxn modelId="{5FC68FAB-01AA-4485-A326-B079BBC9E73F}" type="presParOf" srcId="{BCB1BD87-1A42-42A4-AE37-A54A4A395201}" destId="{D6ED7FCC-6C8B-4BFF-B2C2-F373A80303C3}" srcOrd="1" destOrd="0" presId="urn:microsoft.com/office/officeart/2005/8/layout/list1"/>
    <dgm:cxn modelId="{4EB68200-CA52-493E-9E7A-0905AC99CD66}" type="presParOf" srcId="{D38671BB-F374-4E47-A9A4-957CF8CC1123}" destId="{05F532A4-1461-4EBC-A990-2A30ABBEF241}" srcOrd="5" destOrd="0" presId="urn:microsoft.com/office/officeart/2005/8/layout/list1"/>
    <dgm:cxn modelId="{DF52A412-DDAC-4A86-BE44-1E6DF9919A1A}" type="presParOf" srcId="{D38671BB-F374-4E47-A9A4-957CF8CC1123}" destId="{83943C78-9703-4C8F-9E54-50144E591BD0}" srcOrd="6" destOrd="0" presId="urn:microsoft.com/office/officeart/2005/8/layout/list1"/>
    <dgm:cxn modelId="{407B3A37-9499-45D6-A3C6-F3DAD37797E5}" type="presParOf" srcId="{D38671BB-F374-4E47-A9A4-957CF8CC1123}" destId="{CCF78C94-3617-405D-8288-0533D4B966D0}" srcOrd="7" destOrd="0" presId="urn:microsoft.com/office/officeart/2005/8/layout/list1"/>
    <dgm:cxn modelId="{A03CC6A1-11DD-41E8-B216-0AC3AE7E73C2}" type="presParOf" srcId="{D38671BB-F374-4E47-A9A4-957CF8CC1123}" destId="{B1B84AAD-64F8-437A-AA80-DB9D5E457E51}" srcOrd="8" destOrd="0" presId="urn:microsoft.com/office/officeart/2005/8/layout/list1"/>
    <dgm:cxn modelId="{E9162F73-26FC-418C-9C59-AE759B60A384}" type="presParOf" srcId="{B1B84AAD-64F8-437A-AA80-DB9D5E457E51}" destId="{662EBF50-C978-43EA-A17C-48AEA0264C74}" srcOrd="0" destOrd="0" presId="urn:microsoft.com/office/officeart/2005/8/layout/list1"/>
    <dgm:cxn modelId="{023285DE-DCF5-4DC2-B457-8778889F645F}" type="presParOf" srcId="{B1B84AAD-64F8-437A-AA80-DB9D5E457E51}" destId="{35607B2A-2C96-4A04-A4A4-2DC0566F73EB}" srcOrd="1" destOrd="0" presId="urn:microsoft.com/office/officeart/2005/8/layout/list1"/>
    <dgm:cxn modelId="{9939A6F7-897F-4D3E-AAF1-F60D7F7100A5}" type="presParOf" srcId="{D38671BB-F374-4E47-A9A4-957CF8CC1123}" destId="{28BD1FB9-22A5-4DA1-A9FE-C14218EFD1D2}" srcOrd="9" destOrd="0" presId="urn:microsoft.com/office/officeart/2005/8/layout/list1"/>
    <dgm:cxn modelId="{75367FB4-BDCB-4BBF-97B1-462BE7AF8F48}" type="presParOf" srcId="{D38671BB-F374-4E47-A9A4-957CF8CC1123}" destId="{9C5A22F0-1188-4B6B-8FC2-BE7E0C9B4601}" srcOrd="10" destOrd="0" presId="urn:microsoft.com/office/officeart/2005/8/layout/list1"/>
    <dgm:cxn modelId="{0103C426-BA83-4026-A6DF-E4F44526899D}" type="presParOf" srcId="{D38671BB-F374-4E47-A9A4-957CF8CC1123}" destId="{419FF0F6-95B7-4FC9-8878-FC2B4F66D70E}" srcOrd="11" destOrd="0" presId="urn:microsoft.com/office/officeart/2005/8/layout/list1"/>
    <dgm:cxn modelId="{41C87132-FE3A-43C5-B225-1EAD802A1F0D}" type="presParOf" srcId="{D38671BB-F374-4E47-A9A4-957CF8CC1123}" destId="{81E7BF05-7FC3-4034-870C-C7FC93985E61}" srcOrd="12" destOrd="0" presId="urn:microsoft.com/office/officeart/2005/8/layout/list1"/>
    <dgm:cxn modelId="{F3A2D57F-AE85-4832-A529-DF8227A69432}" type="presParOf" srcId="{81E7BF05-7FC3-4034-870C-C7FC93985E61}" destId="{B29C999B-6323-4C4D-870C-849AB7C51718}" srcOrd="0" destOrd="0" presId="urn:microsoft.com/office/officeart/2005/8/layout/list1"/>
    <dgm:cxn modelId="{855C05EF-0B20-49B2-AE82-D381B701F66A}" type="presParOf" srcId="{81E7BF05-7FC3-4034-870C-C7FC93985E61}" destId="{31AED9F3-08CF-46EA-A7B8-25A261F48EF2}" srcOrd="1" destOrd="0" presId="urn:microsoft.com/office/officeart/2005/8/layout/list1"/>
    <dgm:cxn modelId="{821E9619-9208-435A-B0F4-CA32716CE885}" type="presParOf" srcId="{D38671BB-F374-4E47-A9A4-957CF8CC1123}" destId="{D6B897B7-532F-4245-B89A-88A7C253066C}" srcOrd="13" destOrd="0" presId="urn:microsoft.com/office/officeart/2005/8/layout/list1"/>
    <dgm:cxn modelId="{DFD5CA11-973E-4E69-B17C-E51517F66D1A}" type="presParOf" srcId="{D38671BB-F374-4E47-A9A4-957CF8CC1123}" destId="{E8174878-E739-4D2A-9CEF-2BCF333D8566}" srcOrd="14" destOrd="0" presId="urn:microsoft.com/office/officeart/2005/8/layout/list1"/>
    <dgm:cxn modelId="{4451E1FA-CC4E-418B-9938-3481A75F7A57}" type="presParOf" srcId="{D38671BB-F374-4E47-A9A4-957CF8CC1123}" destId="{E62E7264-BACA-4485-AF2D-39C346F967E3}" srcOrd="15" destOrd="0" presId="urn:microsoft.com/office/officeart/2005/8/layout/list1"/>
    <dgm:cxn modelId="{315B665B-12A7-4097-9307-143AF33A9BCC}" type="presParOf" srcId="{D38671BB-F374-4E47-A9A4-957CF8CC1123}" destId="{2C6AC0AB-5975-40CF-9340-EECE93482791}" srcOrd="16" destOrd="0" presId="urn:microsoft.com/office/officeart/2005/8/layout/list1"/>
    <dgm:cxn modelId="{1D869F92-F37C-4A80-A6F9-8C331723141B}" type="presParOf" srcId="{2C6AC0AB-5975-40CF-9340-EECE93482791}" destId="{D9D8E8BE-CAE5-4B42-84E9-BEFC1648B595}" srcOrd="0" destOrd="0" presId="urn:microsoft.com/office/officeart/2005/8/layout/list1"/>
    <dgm:cxn modelId="{BAA875BA-4B54-45EE-B60C-847F44CE8B84}" type="presParOf" srcId="{2C6AC0AB-5975-40CF-9340-EECE93482791}" destId="{FB19EBA5-960E-468D-AA52-DC062D546DB9}" srcOrd="1" destOrd="0" presId="urn:microsoft.com/office/officeart/2005/8/layout/list1"/>
    <dgm:cxn modelId="{D6EEA66A-D676-4B48-9B2C-D0C1280BA29F}" type="presParOf" srcId="{D38671BB-F374-4E47-A9A4-957CF8CC1123}" destId="{79203980-E9CB-4998-95FC-7D1CD37EE2D1}" srcOrd="17" destOrd="0" presId="urn:microsoft.com/office/officeart/2005/8/layout/list1"/>
    <dgm:cxn modelId="{B70681DE-B90C-46F9-9911-B00F9F5AC4BE}" type="presParOf" srcId="{D38671BB-F374-4E47-A9A4-957CF8CC1123}" destId="{9F69CA50-3321-40B3-99DF-5C705E819260}"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207633-A8D9-4D1D-A0E4-6C7D69752CB7}">
      <dsp:nvSpPr>
        <dsp:cNvPr id="0" name=""/>
        <dsp:cNvSpPr/>
      </dsp:nvSpPr>
      <dsp:spPr>
        <a:xfrm>
          <a:off x="0" y="310921"/>
          <a:ext cx="7992888" cy="529200"/>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1">
          <a:scrgbClr r="0" g="0" b="0"/>
        </a:lnRef>
        <a:fillRef idx="1">
          <a:scrgbClr r="0" g="0" b="0"/>
        </a:fillRef>
        <a:effectRef idx="2">
          <a:scrgbClr r="0" g="0" b="0"/>
        </a:effectRef>
        <a:fontRef idx="minor"/>
      </dsp:style>
    </dsp:sp>
    <dsp:sp modelId="{F2490F4D-92A9-4363-BF73-CA96120E4184}">
      <dsp:nvSpPr>
        <dsp:cNvPr id="0" name=""/>
        <dsp:cNvSpPr/>
      </dsp:nvSpPr>
      <dsp:spPr>
        <a:xfrm>
          <a:off x="438905" y="1"/>
          <a:ext cx="6764604" cy="619920"/>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solidFill>
            <a:schemeClr val="accent6"/>
          </a:solid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11478" tIns="0" rIns="211478" bIns="0" numCol="1" spcCol="1270" anchor="ctr" anchorCtr="0">
          <a:noAutofit/>
        </a:bodyPr>
        <a:lstStyle/>
        <a:p>
          <a:pPr lvl="0" algn="ctr" defTabSz="1244600">
            <a:lnSpc>
              <a:spcPct val="90000"/>
            </a:lnSpc>
            <a:spcBef>
              <a:spcPct val="0"/>
            </a:spcBef>
            <a:spcAft>
              <a:spcPct val="35000"/>
            </a:spcAft>
          </a:pPr>
          <a:r>
            <a:rPr lang="ru-RU" sz="2800" b="0" kern="1200" dirty="0" smtClean="0">
              <a:solidFill>
                <a:schemeClr val="accent2">
                  <a:lumMod val="50000"/>
                </a:schemeClr>
              </a:solidFill>
              <a:latin typeface="Arial Black" panose="020B0A04020102020204" pitchFamily="34" charset="0"/>
            </a:rPr>
            <a:t>1.Макроскопический анализ</a:t>
          </a:r>
          <a:endParaRPr lang="ru-RU" sz="2800" b="0" kern="1200" dirty="0">
            <a:solidFill>
              <a:schemeClr val="accent2">
                <a:lumMod val="50000"/>
              </a:schemeClr>
            </a:solidFill>
            <a:latin typeface="Arial Black" panose="020B0A04020102020204" pitchFamily="34" charset="0"/>
          </a:endParaRPr>
        </a:p>
      </dsp:txBody>
      <dsp:txXfrm>
        <a:off x="469167" y="30263"/>
        <a:ext cx="6704080" cy="559396"/>
      </dsp:txXfrm>
    </dsp:sp>
    <dsp:sp modelId="{83943C78-9703-4C8F-9E54-50144E591BD0}">
      <dsp:nvSpPr>
        <dsp:cNvPr id="0" name=""/>
        <dsp:cNvSpPr/>
      </dsp:nvSpPr>
      <dsp:spPr>
        <a:xfrm>
          <a:off x="0" y="1263481"/>
          <a:ext cx="7992888" cy="529200"/>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1">
          <a:scrgbClr r="0" g="0" b="0"/>
        </a:lnRef>
        <a:fillRef idx="1">
          <a:scrgbClr r="0" g="0" b="0"/>
        </a:fillRef>
        <a:effectRef idx="2">
          <a:scrgbClr r="0" g="0" b="0"/>
        </a:effectRef>
        <a:fontRef idx="minor"/>
      </dsp:style>
    </dsp:sp>
    <dsp:sp modelId="{D6ED7FCC-6C8B-4BFF-B2C2-F373A80303C3}">
      <dsp:nvSpPr>
        <dsp:cNvPr id="0" name=""/>
        <dsp:cNvSpPr/>
      </dsp:nvSpPr>
      <dsp:spPr>
        <a:xfrm>
          <a:off x="360039" y="938736"/>
          <a:ext cx="6891164" cy="619920"/>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solidFill>
            <a:schemeClr val="accent6"/>
          </a:solid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11478" tIns="0" rIns="211478" bIns="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accent2">
                  <a:lumMod val="50000"/>
                </a:schemeClr>
              </a:solidFill>
              <a:latin typeface="Arial Black" panose="020B0A04020102020204" pitchFamily="34" charset="0"/>
            </a:rPr>
            <a:t>2.Микроскопический анализ</a:t>
          </a:r>
          <a:endParaRPr lang="ru-RU" sz="2800" b="1" kern="1200" dirty="0">
            <a:solidFill>
              <a:schemeClr val="accent2">
                <a:lumMod val="50000"/>
              </a:schemeClr>
            </a:solidFill>
            <a:latin typeface="Arial Black" panose="020B0A04020102020204" pitchFamily="34" charset="0"/>
          </a:endParaRPr>
        </a:p>
      </dsp:txBody>
      <dsp:txXfrm>
        <a:off x="390301" y="968998"/>
        <a:ext cx="6830640" cy="559396"/>
      </dsp:txXfrm>
    </dsp:sp>
    <dsp:sp modelId="{9C5A22F0-1188-4B6B-8FC2-BE7E0C9B4601}">
      <dsp:nvSpPr>
        <dsp:cNvPr id="0" name=""/>
        <dsp:cNvSpPr/>
      </dsp:nvSpPr>
      <dsp:spPr>
        <a:xfrm>
          <a:off x="0" y="2216042"/>
          <a:ext cx="7992888" cy="529200"/>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1">
          <a:scrgbClr r="0" g="0" b="0"/>
        </a:lnRef>
        <a:fillRef idx="1">
          <a:scrgbClr r="0" g="0" b="0"/>
        </a:fillRef>
        <a:effectRef idx="2">
          <a:scrgbClr r="0" g="0" b="0"/>
        </a:effectRef>
        <a:fontRef idx="minor"/>
      </dsp:style>
    </dsp:sp>
    <dsp:sp modelId="{35607B2A-2C96-4A04-A4A4-2DC0566F73EB}">
      <dsp:nvSpPr>
        <dsp:cNvPr id="0" name=""/>
        <dsp:cNvSpPr/>
      </dsp:nvSpPr>
      <dsp:spPr>
        <a:xfrm>
          <a:off x="399644" y="1906081"/>
          <a:ext cx="6855188" cy="619920"/>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solidFill>
            <a:schemeClr val="accent6"/>
          </a:solid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11478" tIns="0" rIns="211478" bIns="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accent2">
                  <a:lumMod val="50000"/>
                </a:schemeClr>
              </a:solidFill>
              <a:latin typeface="Arial Black" panose="020B0A04020102020204" pitchFamily="34" charset="0"/>
            </a:rPr>
            <a:t>3.Рентгеноструктурный анализ</a:t>
          </a:r>
          <a:endParaRPr lang="ru-RU" sz="2800" b="1" kern="1200" dirty="0">
            <a:solidFill>
              <a:schemeClr val="accent2">
                <a:lumMod val="50000"/>
              </a:schemeClr>
            </a:solidFill>
            <a:latin typeface="Arial Black" panose="020B0A04020102020204" pitchFamily="34" charset="0"/>
          </a:endParaRPr>
        </a:p>
      </dsp:txBody>
      <dsp:txXfrm>
        <a:off x="429906" y="1936343"/>
        <a:ext cx="6794664" cy="559396"/>
      </dsp:txXfrm>
    </dsp:sp>
    <dsp:sp modelId="{E8174878-E739-4D2A-9CEF-2BCF333D8566}">
      <dsp:nvSpPr>
        <dsp:cNvPr id="0" name=""/>
        <dsp:cNvSpPr/>
      </dsp:nvSpPr>
      <dsp:spPr>
        <a:xfrm>
          <a:off x="0" y="3168602"/>
          <a:ext cx="7992888" cy="529200"/>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1">
          <a:scrgbClr r="0" g="0" b="0"/>
        </a:lnRef>
        <a:fillRef idx="1">
          <a:scrgbClr r="0" g="0" b="0"/>
        </a:fillRef>
        <a:effectRef idx="2">
          <a:scrgbClr r="0" g="0" b="0"/>
        </a:effectRef>
        <a:fontRef idx="minor"/>
      </dsp:style>
    </dsp:sp>
    <dsp:sp modelId="{31AED9F3-08CF-46EA-A7B8-25A261F48EF2}">
      <dsp:nvSpPr>
        <dsp:cNvPr id="0" name=""/>
        <dsp:cNvSpPr/>
      </dsp:nvSpPr>
      <dsp:spPr>
        <a:xfrm>
          <a:off x="399644" y="2858642"/>
          <a:ext cx="6855188" cy="619920"/>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solidFill>
            <a:schemeClr val="accent6"/>
          </a:solid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11478" tIns="0" rIns="211478" bIns="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accent2">
                  <a:lumMod val="50000"/>
                </a:schemeClr>
              </a:solidFill>
              <a:latin typeface="Arial Black" panose="020B0A04020102020204" pitchFamily="34" charset="0"/>
            </a:rPr>
            <a:t>4.Метод радиоактивных изотопов</a:t>
          </a:r>
          <a:endParaRPr lang="ru-RU" sz="2400" b="1" kern="1200" dirty="0">
            <a:solidFill>
              <a:schemeClr val="accent2">
                <a:lumMod val="50000"/>
              </a:schemeClr>
            </a:solidFill>
            <a:latin typeface="Arial Black" panose="020B0A04020102020204" pitchFamily="34" charset="0"/>
          </a:endParaRPr>
        </a:p>
      </dsp:txBody>
      <dsp:txXfrm>
        <a:off x="429906" y="2888904"/>
        <a:ext cx="6794664" cy="559396"/>
      </dsp:txXfrm>
    </dsp:sp>
    <dsp:sp modelId="{9F69CA50-3321-40B3-99DF-5C705E819260}">
      <dsp:nvSpPr>
        <dsp:cNvPr id="0" name=""/>
        <dsp:cNvSpPr/>
      </dsp:nvSpPr>
      <dsp:spPr>
        <a:xfrm>
          <a:off x="0" y="4121162"/>
          <a:ext cx="7992888" cy="529200"/>
        </a:xfrm>
        <a:prstGeom prst="rect">
          <a:avLst/>
        </a:prstGeom>
        <a:solidFill>
          <a:schemeClr val="lt1">
            <a:alpha val="90000"/>
            <a:hueOff val="0"/>
            <a:satOff val="0"/>
            <a:lumOff val="0"/>
            <a:alphaOff val="0"/>
          </a:schemeClr>
        </a:solidFill>
        <a:ln w="10000" cap="flat" cmpd="sng" algn="ctr">
          <a:solidFill>
            <a:schemeClr val="accent1">
              <a:hueOff val="0"/>
              <a:satOff val="0"/>
              <a:lumOff val="0"/>
              <a:alphaOff val="0"/>
            </a:schemeClr>
          </a:solidFill>
          <a:prstDash val="solid"/>
        </a:ln>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dsp:spPr>
      <dsp:style>
        <a:lnRef idx="1">
          <a:scrgbClr r="0" g="0" b="0"/>
        </a:lnRef>
        <a:fillRef idx="1">
          <a:scrgbClr r="0" g="0" b="0"/>
        </a:fillRef>
        <a:effectRef idx="2">
          <a:scrgbClr r="0" g="0" b="0"/>
        </a:effectRef>
        <a:fontRef idx="minor"/>
      </dsp:style>
    </dsp:sp>
    <dsp:sp modelId="{FB19EBA5-960E-468D-AA52-DC062D546DB9}">
      <dsp:nvSpPr>
        <dsp:cNvPr id="0" name=""/>
        <dsp:cNvSpPr/>
      </dsp:nvSpPr>
      <dsp:spPr>
        <a:xfrm>
          <a:off x="399644" y="3811202"/>
          <a:ext cx="6855188" cy="619920"/>
        </a:xfrm>
        <a:prstGeom prst="roundRect">
          <a:avLst/>
        </a:prstGeom>
        <a:gradFill rotWithShape="0">
          <a:gsLst>
            <a:gs pos="0">
              <a:schemeClr val="accent1">
                <a:hueOff val="0"/>
                <a:satOff val="0"/>
                <a:lumOff val="0"/>
                <a:alphaOff val="0"/>
                <a:tint val="75000"/>
                <a:shade val="85000"/>
                <a:satMod val="230000"/>
              </a:schemeClr>
            </a:gs>
            <a:gs pos="25000">
              <a:schemeClr val="accent1">
                <a:hueOff val="0"/>
                <a:satOff val="0"/>
                <a:lumOff val="0"/>
                <a:alphaOff val="0"/>
                <a:tint val="90000"/>
                <a:shade val="70000"/>
                <a:satMod val="220000"/>
              </a:schemeClr>
            </a:gs>
            <a:gs pos="50000">
              <a:schemeClr val="accent1">
                <a:hueOff val="0"/>
                <a:satOff val="0"/>
                <a:lumOff val="0"/>
                <a:alphaOff val="0"/>
                <a:tint val="90000"/>
                <a:shade val="58000"/>
                <a:satMod val="225000"/>
              </a:schemeClr>
            </a:gs>
            <a:gs pos="65000">
              <a:schemeClr val="accent1">
                <a:hueOff val="0"/>
                <a:satOff val="0"/>
                <a:lumOff val="0"/>
                <a:alphaOff val="0"/>
                <a:tint val="90000"/>
                <a:shade val="58000"/>
                <a:satMod val="225000"/>
              </a:schemeClr>
            </a:gs>
            <a:gs pos="80000">
              <a:schemeClr val="accent1">
                <a:hueOff val="0"/>
                <a:satOff val="0"/>
                <a:lumOff val="0"/>
                <a:alphaOff val="0"/>
                <a:tint val="90000"/>
                <a:shade val="69000"/>
                <a:satMod val="220000"/>
              </a:schemeClr>
            </a:gs>
            <a:gs pos="100000">
              <a:schemeClr val="accent1">
                <a:hueOff val="0"/>
                <a:satOff val="0"/>
                <a:lumOff val="0"/>
                <a:alphaOff val="0"/>
                <a:tint val="77000"/>
                <a:shade val="80000"/>
                <a:satMod val="230000"/>
              </a:schemeClr>
            </a:gs>
          </a:gsLst>
          <a:lin ang="5400000" scaled="1"/>
        </a:gradFill>
        <a:ln>
          <a:solidFill>
            <a:schemeClr val="accent6"/>
          </a:solidFill>
        </a:ln>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accent1">
              <a:hueOff val="0"/>
              <a:satOff val="0"/>
              <a:lumOff val="0"/>
              <a:alphaOff val="0"/>
              <a:shade val="60000"/>
              <a:satMod val="11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11478" tIns="0" rIns="211478" bIns="0" numCol="1" spcCol="1270" anchor="ctr" anchorCtr="0">
          <a:noAutofit/>
        </a:bodyPr>
        <a:lstStyle/>
        <a:p>
          <a:pPr lvl="0" algn="ctr" defTabSz="1244600">
            <a:lnSpc>
              <a:spcPct val="90000"/>
            </a:lnSpc>
            <a:spcBef>
              <a:spcPct val="0"/>
            </a:spcBef>
            <a:spcAft>
              <a:spcPct val="35000"/>
            </a:spcAft>
          </a:pPr>
          <a:r>
            <a:rPr lang="ru-RU" sz="2800" b="1" kern="1200" dirty="0" smtClean="0">
              <a:solidFill>
                <a:schemeClr val="accent2">
                  <a:lumMod val="50000"/>
                </a:schemeClr>
              </a:solidFill>
              <a:latin typeface="Arial Black" panose="020B0A04020102020204" pitchFamily="34" charset="0"/>
            </a:rPr>
            <a:t>5.Дефектоскопия</a:t>
          </a:r>
          <a:endParaRPr lang="ru-RU" sz="2800" b="1" kern="1200" dirty="0">
            <a:solidFill>
              <a:schemeClr val="accent2">
                <a:lumMod val="50000"/>
              </a:schemeClr>
            </a:solidFill>
            <a:latin typeface="Arial Black" panose="020B0A04020102020204" pitchFamily="34" charset="0"/>
          </a:endParaRPr>
        </a:p>
      </dsp:txBody>
      <dsp:txXfrm>
        <a:off x="429906" y="3841464"/>
        <a:ext cx="6794664"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807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a:prstGeom prst="rect">
            <a:avLst/>
          </a:prstGeom>
        </p:spPr>
      </p:sp>
      <p:sp>
        <p:nvSpPr>
          <p:cNvPr id="3" name="Заметки 2"/>
          <p:cNvSpPr>
            <a:spLocks noGrp="1"/>
          </p:cNvSpPr>
          <p:nvPr>
            <p:ph type="body" idx="1"/>
          </p:nvPr>
        </p:nvSpPr>
        <p:spPr>
          <a:xfrm>
            <a:off x="685800" y="4343400"/>
            <a:ext cx="5486400" cy="4114800"/>
          </a:xfrm>
          <a:prstGeom prst="rect">
            <a:avLst/>
          </a:prstGeom>
        </p:spPr>
        <p:txBody>
          <a:bodyPr>
            <a:normAutofit/>
          </a:bodyPr>
          <a:lstStyle/>
          <a:p>
            <a:endParaRPr lang="ru-RU" dirty="0"/>
          </a:p>
        </p:txBody>
      </p:sp>
      <p:sp>
        <p:nvSpPr>
          <p:cNvPr id="4" name="Номер слайда 3"/>
          <p:cNvSpPr>
            <a:spLocks noGrp="1"/>
          </p:cNvSpPr>
          <p:nvPr>
            <p:ph type="sldNum" sz="quarter" idx="10"/>
          </p:nvPr>
        </p:nvSpPr>
        <p:spPr>
          <a:xfrm>
            <a:off x="3884613" y="8685213"/>
            <a:ext cx="2971800" cy="457200"/>
          </a:xfrm>
          <a:prstGeom prst="rect">
            <a:avLst/>
          </a:prstGeom>
        </p:spPr>
        <p:txBody>
          <a:bodyPr/>
          <a:lstStyle/>
          <a:p>
            <a:fld id="{2D3FA4E0-E809-4FEE-A5F2-F5C7350D17B8}" type="slidenum">
              <a:rPr lang="ru-RU" smtClean="0"/>
              <a:pPr/>
              <a:t>11</a:t>
            </a:fld>
            <a:endParaRPr lang="ru-RU"/>
          </a:p>
        </p:txBody>
      </p:sp>
    </p:spTree>
    <p:extLst>
      <p:ext uri="{BB962C8B-B14F-4D97-AF65-F5344CB8AC3E}">
        <p14:creationId xmlns:p14="http://schemas.microsoft.com/office/powerpoint/2010/main" val="3138630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Заметки 2"/>
          <p:cNvSpPr>
            <a:spLocks noGrp="1"/>
          </p:cNvSpPr>
          <p:nvPr>
            <p:ph type="body" idx="1"/>
          </p:nvPr>
        </p:nvSpPr>
        <p:spPr>
          <a:xfrm>
            <a:off x="685800" y="4400550"/>
            <a:ext cx="5486400" cy="3600450"/>
          </a:xfrm>
          <a:prstGeom prst="rect">
            <a:avLst/>
          </a:prstGeom>
        </p:spPr>
        <p:txBody>
          <a:bodyPr/>
          <a:lstStyle/>
          <a:p>
            <a:endParaRPr lang="ru-RU" dirty="0"/>
          </a:p>
        </p:txBody>
      </p:sp>
    </p:spTree>
    <p:extLst>
      <p:ext uri="{BB962C8B-B14F-4D97-AF65-F5344CB8AC3E}">
        <p14:creationId xmlns:p14="http://schemas.microsoft.com/office/powerpoint/2010/main" val="23244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8B38DBA3-52F9-4AF4-A6A4-FA4D7DB2F99C}"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8B38DBA3-52F9-4AF4-A6A4-FA4D7DB2F99C}"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B38DBA3-52F9-4AF4-A6A4-FA4D7DB2F99C}"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8B38DBA3-52F9-4AF4-A6A4-FA4D7DB2F99C}"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B38DBA3-52F9-4AF4-A6A4-FA4D7DB2F99C}"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ipe/>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501008"/>
            <a:ext cx="8064896" cy="3456384"/>
          </a:xfrm>
        </p:spPr>
        <p:txBody>
          <a:bodyPr>
            <a:normAutofit fontScale="90000"/>
          </a:bodyPr>
          <a:lstStyle/>
          <a:p>
            <a:pPr algn="ctr"/>
            <a:r>
              <a:rPr lang="ru-RU" sz="2400" dirty="0" smtClean="0">
                <a:solidFill>
                  <a:schemeClr val="tx1"/>
                </a:solidFill>
              </a:rPr>
              <a:t>                                                                 </a:t>
            </a:r>
            <a:br>
              <a:rPr lang="ru-RU" sz="2400" dirty="0" smtClean="0">
                <a:solidFill>
                  <a:schemeClr val="tx1"/>
                </a:solidFill>
              </a:rPr>
            </a:br>
            <a:r>
              <a:rPr lang="ru-RU" sz="2400" dirty="0">
                <a:solidFill>
                  <a:schemeClr val="tx1"/>
                </a:solidFill>
              </a:rPr>
              <a:t> </a:t>
            </a:r>
            <a:r>
              <a:rPr lang="ru-RU" sz="2400" dirty="0" smtClean="0">
                <a:solidFill>
                  <a:schemeClr val="tx1"/>
                </a:solidFill>
              </a:rPr>
              <a:t>                                                                          </a:t>
            </a:r>
            <a:r>
              <a:rPr lang="ru-RU" sz="1800" dirty="0" smtClean="0">
                <a:solidFill>
                  <a:schemeClr val="tx1"/>
                </a:solidFill>
              </a:rPr>
              <a:t>Выполнили студенты  </a:t>
            </a:r>
            <a:br>
              <a:rPr lang="ru-RU" sz="1800" dirty="0" smtClean="0">
                <a:solidFill>
                  <a:schemeClr val="tx1"/>
                </a:solidFill>
              </a:rPr>
            </a:br>
            <a:r>
              <a:rPr lang="ru-RU" sz="1800" dirty="0" smtClean="0">
                <a:solidFill>
                  <a:schemeClr val="tx1"/>
                </a:solidFill>
              </a:rPr>
              <a:t>                                                                                                                        группы ТР-171 </a:t>
            </a:r>
            <a:br>
              <a:rPr lang="ru-RU" sz="1800" dirty="0" smtClean="0">
                <a:solidFill>
                  <a:schemeClr val="tx1"/>
                </a:solidFill>
              </a:rPr>
            </a:br>
            <a:r>
              <a:rPr lang="ru-RU" sz="1800" dirty="0" smtClean="0">
                <a:solidFill>
                  <a:schemeClr val="tx1"/>
                </a:solidFill>
              </a:rPr>
              <a:t/>
            </a:r>
            <a:br>
              <a:rPr lang="ru-RU" sz="1800" dirty="0" smtClean="0">
                <a:solidFill>
                  <a:schemeClr val="tx1"/>
                </a:solidFill>
              </a:rPr>
            </a:br>
            <a:r>
              <a:rPr lang="ru-RU" sz="1800" dirty="0">
                <a:solidFill>
                  <a:schemeClr val="tx1"/>
                </a:solidFill>
              </a:rPr>
              <a:t/>
            </a:r>
            <a:br>
              <a:rPr lang="ru-RU" sz="1800" dirty="0">
                <a:solidFill>
                  <a:schemeClr val="tx1"/>
                </a:solidFill>
              </a:rPr>
            </a:br>
            <a:r>
              <a:rPr lang="ru-RU" sz="1800" dirty="0" smtClean="0">
                <a:solidFill>
                  <a:schemeClr val="tx1"/>
                </a:solidFill>
              </a:rPr>
              <a:t/>
            </a:r>
            <a:br>
              <a:rPr lang="ru-RU" sz="1800" dirty="0" smtClean="0">
                <a:solidFill>
                  <a:schemeClr val="tx1"/>
                </a:solidFill>
              </a:rPr>
            </a:br>
            <a:r>
              <a:rPr lang="ru-RU" sz="1800" dirty="0">
                <a:solidFill>
                  <a:schemeClr val="tx1"/>
                </a:solidFill>
              </a:rPr>
              <a:t/>
            </a:r>
            <a:br>
              <a:rPr lang="ru-RU" sz="1800" dirty="0">
                <a:solidFill>
                  <a:schemeClr val="tx1"/>
                </a:solidFill>
              </a:rPr>
            </a:br>
            <a:r>
              <a:rPr lang="ru-RU" sz="1800" dirty="0" smtClean="0">
                <a:solidFill>
                  <a:schemeClr val="tx1"/>
                </a:solidFill>
              </a:rPr>
              <a:t/>
            </a:r>
            <a:br>
              <a:rPr lang="ru-RU" sz="1800" dirty="0" smtClean="0">
                <a:solidFill>
                  <a:schemeClr val="tx1"/>
                </a:solidFill>
              </a:rPr>
            </a:br>
            <a:r>
              <a:rPr lang="ru-RU" sz="1800" dirty="0">
                <a:solidFill>
                  <a:schemeClr val="tx1"/>
                </a:solidFill>
              </a:rPr>
              <a:t/>
            </a:r>
            <a:br>
              <a:rPr lang="ru-RU" sz="1800" dirty="0">
                <a:solidFill>
                  <a:schemeClr val="tx1"/>
                </a:solidFill>
              </a:rPr>
            </a:br>
            <a:r>
              <a:rPr lang="ru-RU" sz="1600" dirty="0" smtClean="0">
                <a:solidFill>
                  <a:srgbClr val="3A2C24"/>
                </a:solidFill>
              </a:rPr>
              <a:t>2019 год</a:t>
            </a:r>
            <a:r>
              <a:rPr lang="ru-RU" sz="1600" dirty="0" smtClean="0">
                <a:solidFill>
                  <a:schemeClr val="tx1"/>
                </a:solidFill>
              </a:rPr>
              <a:t/>
            </a:r>
            <a:br>
              <a:rPr lang="ru-RU" sz="1600" dirty="0" smtClean="0">
                <a:solidFill>
                  <a:schemeClr val="tx1"/>
                </a:solidFill>
              </a:rPr>
            </a:br>
            <a:endParaRPr lang="ru-RU" sz="1600" dirty="0"/>
          </a:p>
        </p:txBody>
      </p:sp>
      <p:sp>
        <p:nvSpPr>
          <p:cNvPr id="3" name="Подзаголовок 2"/>
          <p:cNvSpPr>
            <a:spLocks noGrp="1"/>
          </p:cNvSpPr>
          <p:nvPr>
            <p:ph type="subTitle" idx="1"/>
          </p:nvPr>
        </p:nvSpPr>
        <p:spPr>
          <a:xfrm>
            <a:off x="395536" y="260648"/>
            <a:ext cx="8458200" cy="936104"/>
          </a:xfrm>
        </p:spPr>
        <p:txBody>
          <a:bodyPr>
            <a:normAutofit lnSpcReduction="10000"/>
          </a:bodyPr>
          <a:lstStyle/>
          <a:p>
            <a:pPr algn="ctr"/>
            <a:r>
              <a:rPr lang="ru-RU" sz="2000" b="1" dirty="0" smtClean="0"/>
              <a:t>ГАПОУ МО</a:t>
            </a:r>
          </a:p>
          <a:p>
            <a:pPr algn="ctr">
              <a:spcBef>
                <a:spcPts val="0"/>
              </a:spcBef>
            </a:pPr>
            <a:r>
              <a:rPr lang="ru-RU" sz="2000" b="1" dirty="0" smtClean="0"/>
              <a:t>Профессиональный колледж «Московия</a:t>
            </a:r>
            <a:r>
              <a:rPr lang="ru-RU" sz="2000" b="1" dirty="0" smtClean="0"/>
              <a:t>»</a:t>
            </a:r>
          </a:p>
          <a:p>
            <a:pPr algn="ctr">
              <a:spcBef>
                <a:spcPts val="0"/>
              </a:spcBef>
            </a:pPr>
            <a:r>
              <a:rPr lang="ru-RU" sz="1600" b="1" dirty="0" smtClean="0"/>
              <a:t>Ленинское СП</a:t>
            </a:r>
            <a:endParaRPr lang="ru-RU" sz="1600" b="1" dirty="0"/>
          </a:p>
        </p:txBody>
      </p:sp>
      <p:sp>
        <p:nvSpPr>
          <p:cNvPr id="4" name="TextBox 3"/>
          <p:cNvSpPr txBox="1"/>
          <p:nvPr/>
        </p:nvSpPr>
        <p:spPr>
          <a:xfrm>
            <a:off x="417038" y="1412776"/>
            <a:ext cx="8064896" cy="2000548"/>
          </a:xfrm>
          <a:prstGeom prst="rect">
            <a:avLst/>
          </a:prstGeom>
          <a:noFill/>
        </p:spPr>
        <p:txBody>
          <a:bodyPr wrap="square" rtlCol="0">
            <a:spAutoFit/>
          </a:bodyPr>
          <a:lstStyle/>
          <a:p>
            <a:pPr algn="ctr"/>
            <a:r>
              <a:rPr lang="ru-RU" b="1" dirty="0" smtClean="0"/>
              <a:t>Учебная дисциплина «Материаловедение»</a:t>
            </a:r>
          </a:p>
          <a:p>
            <a:pPr algn="ctr">
              <a:spcAft>
                <a:spcPts val="600"/>
              </a:spcAft>
            </a:pPr>
            <a:r>
              <a:rPr lang="ru-RU" sz="2400" dirty="0" smtClean="0"/>
              <a:t/>
            </a:r>
            <a:br>
              <a:rPr lang="ru-RU" sz="2400" dirty="0" smtClean="0"/>
            </a:br>
            <a:r>
              <a:rPr lang="ru-RU" sz="2400" b="1" dirty="0" smtClean="0">
                <a:latin typeface="Arial Black" panose="020B0A04020102020204" pitchFamily="34" charset="0"/>
              </a:rPr>
              <a:t>ПРОЕКТ</a:t>
            </a:r>
          </a:p>
          <a:p>
            <a:pPr algn="ctr">
              <a:spcAft>
                <a:spcPts val="600"/>
              </a:spcAft>
            </a:pPr>
            <a:r>
              <a:rPr lang="ru-RU" sz="2400" dirty="0" smtClean="0"/>
              <a:t>на тему:</a:t>
            </a:r>
          </a:p>
          <a:p>
            <a:pPr algn="ctr"/>
            <a:r>
              <a:rPr lang="ru-RU" sz="2400" b="1" dirty="0" smtClean="0"/>
              <a:t>«МЕТОДЫ ФИЗИКО-ХИМИЧЕСКОГО АНАЛИЗА МЕТАЛЛОВ»</a:t>
            </a:r>
            <a:endParaRPr lang="ru-RU" sz="2400" b="1" dirty="0"/>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36712" y="1052736"/>
            <a:ext cx="8507288" cy="3528392"/>
          </a:xfrm>
        </p:spPr>
        <p:txBody>
          <a:bodyPr>
            <a:normAutofit/>
          </a:bodyPr>
          <a:lstStyle/>
          <a:p>
            <a:r>
              <a:rPr lang="ru-RU" dirty="0" smtClean="0"/>
              <a:t>Направляя рентгеновские лучи на исследуемый объект(кристалл) и фиксируя на фотопленке возникающие отражения от кристаллографических плоскостей, получают рентгенограммы, по которым  рассчитывают порядок расположения атомов в металле и определяют тип кристаллической решетки.</a:t>
            </a:r>
            <a:endParaRPr lang="ru-RU" dirty="0"/>
          </a:p>
        </p:txBody>
      </p:sp>
      <p:pic>
        <p:nvPicPr>
          <p:cNvPr id="13314" name="Picture 2" descr="http://www.bestreferat.ru/images/paper/12/69/7336912.jpeg"/>
          <p:cNvPicPr>
            <a:picLocks noChangeAspect="1" noChangeArrowheads="1"/>
          </p:cNvPicPr>
          <p:nvPr/>
        </p:nvPicPr>
        <p:blipFill>
          <a:blip r:embed="rId2" cstate="print"/>
          <a:srcRect/>
          <a:stretch>
            <a:fillRect/>
          </a:stretch>
        </p:blipFill>
        <p:spPr bwMode="auto">
          <a:xfrm>
            <a:off x="971600" y="4581128"/>
            <a:ext cx="7467482" cy="1800200"/>
          </a:xfrm>
          <a:prstGeom prst="rect">
            <a:avLst/>
          </a:prstGeom>
          <a:noFill/>
        </p:spPr>
      </p:pic>
      <p:sp>
        <p:nvSpPr>
          <p:cNvPr id="2" name="Прямоугольник 1"/>
          <p:cNvSpPr/>
          <p:nvPr/>
        </p:nvSpPr>
        <p:spPr>
          <a:xfrm>
            <a:off x="1691680" y="116632"/>
            <a:ext cx="5544616" cy="461665"/>
          </a:xfrm>
          <a:prstGeom prst="rect">
            <a:avLst/>
          </a:prstGeo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wrap="square">
            <a:spAutoFit/>
          </a:bodyPr>
          <a:lstStyle/>
          <a:p>
            <a:r>
              <a:rPr lang="ru-RU" sz="2400" cap="all" dirty="0" smtClean="0">
                <a:solidFill>
                  <a:srgbClr val="4E3B30"/>
                </a:solidFill>
                <a:effectLst>
                  <a:reflection blurRad="12700" stA="48000" endA="300" endPos="55000" dir="5400000" sy="-90000" algn="bl" rotWithShape="0"/>
                </a:effectLst>
                <a:latin typeface="Franklin Gothic Medium"/>
                <a:ea typeface="+mj-ea"/>
                <a:cs typeface="+mj-cs"/>
              </a:rPr>
              <a:t>     </a:t>
            </a:r>
            <a:r>
              <a:rPr lang="ru-RU" sz="2400" b="1" cap="all" dirty="0" smtClean="0">
                <a:solidFill>
                  <a:srgbClr val="4E3B30"/>
                </a:solidFill>
                <a:effectLst>
                  <a:reflection blurRad="12700" stA="48000" endA="300" endPos="55000" dir="5400000" sy="-90000" algn="bl" rotWithShape="0"/>
                </a:effectLst>
                <a:latin typeface="Franklin Gothic Medium"/>
                <a:ea typeface="+mj-ea"/>
                <a:cs typeface="+mj-cs"/>
              </a:rPr>
              <a:t>Рентгеноструктурный </a:t>
            </a:r>
            <a:r>
              <a:rPr lang="ru-RU" sz="2400" b="1" cap="all" dirty="0">
                <a:solidFill>
                  <a:srgbClr val="4E3B30"/>
                </a:solidFill>
                <a:effectLst>
                  <a:reflection blurRad="12700" stA="48000" endA="300" endPos="55000" dir="5400000" sy="-90000" algn="bl" rotWithShape="0"/>
                </a:effectLst>
                <a:latin typeface="Franklin Gothic Medium"/>
                <a:ea typeface="+mj-ea"/>
                <a:cs typeface="+mj-cs"/>
              </a:rPr>
              <a:t>анализ</a:t>
            </a:r>
            <a:endParaRPr lang="ru-RU" sz="2400" b="1" dirty="0"/>
          </a:p>
        </p:txBody>
      </p:sp>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1979712" y="188640"/>
            <a:ext cx="5277272" cy="504056"/>
          </a:xfr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a:bodyPr>
          <a:lstStyle/>
          <a:p>
            <a:pPr algn="ctr"/>
            <a:r>
              <a:rPr lang="ru-RU" sz="2400" b="1" dirty="0" smtClean="0"/>
              <a:t>Рентгеноструктурный анализ</a:t>
            </a:r>
            <a:endParaRPr lang="ru-RU" sz="2400" b="1" dirty="0"/>
          </a:p>
        </p:txBody>
      </p:sp>
      <p:sp>
        <p:nvSpPr>
          <p:cNvPr id="3" name="Содержимое 2"/>
          <p:cNvSpPr>
            <a:spLocks noGrp="1"/>
          </p:cNvSpPr>
          <p:nvPr>
            <p:ph idx="1"/>
          </p:nvPr>
        </p:nvSpPr>
        <p:spPr>
          <a:xfrm>
            <a:off x="323528" y="1052736"/>
            <a:ext cx="8229600" cy="5112568"/>
          </a:xfrm>
        </p:spPr>
        <p:txBody>
          <a:bodyPr>
            <a:normAutofit fontScale="85000" lnSpcReduction="10000"/>
          </a:bodyPr>
          <a:lstStyle/>
          <a:p>
            <a:r>
              <a:rPr lang="ru-RU" u="sng" dirty="0" smtClean="0">
                <a:solidFill>
                  <a:schemeClr val="tx1"/>
                </a:solidFill>
              </a:rPr>
              <a:t>Рентгеноструктурный анализ </a:t>
            </a:r>
            <a:r>
              <a:rPr lang="ru-RU" b="1" i="1" dirty="0" smtClean="0"/>
              <a:t>дает возможность установить типы кристаллических решеток металлов и сплавов, а так же их параметры. Определение структуры металлов, размещение атомов в кристаллической решетке и измерение расстояния между ними основано на дифракции рентгеновских лучей  рядами атомов в кристалле, т.к. длина воли этих лучей соизмерима с межатомными расстояниями в кристаллах. Зная длину волн рентгеновских лучей, можно вычислить расстояние между атомами и построить модель расположения атомов.</a:t>
            </a:r>
            <a:endParaRPr lang="ru-RU" b="1" i="1" dirty="0"/>
          </a:p>
        </p:txBody>
      </p:sp>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2195736" y="188640"/>
            <a:ext cx="4536504" cy="504056"/>
          </a:xfr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a:bodyPr>
          <a:lstStyle/>
          <a:p>
            <a:pPr algn="ctr"/>
            <a:r>
              <a:rPr lang="ru-RU" sz="2400" b="1" dirty="0" smtClean="0"/>
              <a:t>Рентгеновский контроль</a:t>
            </a:r>
            <a:endParaRPr lang="ru-RU" sz="2400" b="1" dirty="0"/>
          </a:p>
        </p:txBody>
      </p:sp>
      <p:sp>
        <p:nvSpPr>
          <p:cNvPr id="3" name="Содержимое 2"/>
          <p:cNvSpPr>
            <a:spLocks noGrp="1"/>
          </p:cNvSpPr>
          <p:nvPr>
            <p:ph idx="1"/>
          </p:nvPr>
        </p:nvSpPr>
        <p:spPr>
          <a:xfrm>
            <a:off x="467544" y="1124744"/>
            <a:ext cx="8676456" cy="5733256"/>
          </a:xfrm>
        </p:spPr>
        <p:txBody>
          <a:bodyPr>
            <a:noAutofit/>
          </a:bodyPr>
          <a:lstStyle/>
          <a:p>
            <a:r>
              <a:rPr lang="ru-RU" sz="2400" u="sng" dirty="0" smtClean="0">
                <a:solidFill>
                  <a:schemeClr val="tx1"/>
                </a:solidFill>
              </a:rPr>
              <a:t>Рентгеновский контроль </a:t>
            </a:r>
            <a:r>
              <a:rPr lang="ru-RU" sz="2400" b="1" i="1" dirty="0" smtClean="0"/>
              <a:t>основан на проникновении рентгеновских лучей сквозь тела, непрозрачные для видимого света. Проходя сквозь металлы, рентгеновские лучи частично поглощаются, причем сплошным металлом лучи поглощаются сильнее, чем в тех местах, где находятся газовые, шлаковые включения или трещины. Величину, форму и род этих пороков  можно наблюдать на светящемся экране, установленном по ходу лучей за исследуемой деталью. При установке на место экрана кассеты с фотопластинкой или пленкой получают снимок исследуемого объекта. Рентгеновским исследованием можно обнаружить внутри детали даже микроскопические дефекты .</a:t>
            </a:r>
            <a:endParaRPr lang="ru-RU" sz="2400" b="1" i="1" dirty="0"/>
          </a:p>
        </p:txBody>
      </p:sp>
    </p:spTree>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979712" y="216079"/>
            <a:ext cx="5400600" cy="491654"/>
          </a:xfr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a:noAutofit/>
          </a:bodyPr>
          <a:lstStyle/>
          <a:p>
            <a:r>
              <a:rPr lang="ru-RU" sz="2400" dirty="0" smtClean="0">
                <a:ea typeface="Calibri"/>
                <a:cs typeface="Times New Roman"/>
              </a:rPr>
              <a:t>  Метод радиоактивных изотопов </a:t>
            </a:r>
            <a:endParaRPr lang="ru-RU" sz="2400" dirty="0"/>
          </a:p>
        </p:txBody>
      </p:sp>
      <p:sp>
        <p:nvSpPr>
          <p:cNvPr id="6" name="Текст 5"/>
          <p:cNvSpPr>
            <a:spLocks noGrp="1"/>
          </p:cNvSpPr>
          <p:nvPr>
            <p:ph type="body" idx="2"/>
          </p:nvPr>
        </p:nvSpPr>
        <p:spPr>
          <a:xfrm>
            <a:off x="467544" y="764704"/>
            <a:ext cx="3744416" cy="5544616"/>
          </a:xfrm>
        </p:spPr>
        <p:txBody>
          <a:bodyPr>
            <a:normAutofit/>
          </a:bodyPr>
          <a:lstStyle/>
          <a:p>
            <a:r>
              <a:rPr lang="ru-RU" sz="1800" dirty="0"/>
              <a:t>Метод радиоактивных и изотопов основан на том</a:t>
            </a:r>
            <a:r>
              <a:rPr lang="ru-RU" sz="1800" dirty="0" smtClean="0"/>
              <a:t>,</a:t>
            </a:r>
            <a:r>
              <a:rPr lang="en-US" sz="1800" dirty="0" smtClean="0"/>
              <a:t> </a:t>
            </a:r>
            <a:r>
              <a:rPr lang="ru-RU" sz="1800" dirty="0" smtClean="0"/>
              <a:t>что </a:t>
            </a:r>
            <a:r>
              <a:rPr lang="ru-RU" sz="1800" dirty="0"/>
              <a:t>атомы введенных в металл радиоактивных изотопов претерпевают радиоактивное превращение</a:t>
            </a:r>
            <a:r>
              <a:rPr lang="ru-RU" sz="1800" dirty="0" smtClean="0"/>
              <a:t>,</a:t>
            </a:r>
            <a:r>
              <a:rPr lang="en-US" sz="1800" dirty="0" smtClean="0"/>
              <a:t> </a:t>
            </a:r>
            <a:r>
              <a:rPr lang="ru-RU" sz="1800" dirty="0" err="1" smtClean="0"/>
              <a:t>сопровождающеся</a:t>
            </a:r>
            <a:r>
              <a:rPr lang="ru-RU" sz="1800" dirty="0" smtClean="0"/>
              <a:t> </a:t>
            </a:r>
            <a:r>
              <a:rPr lang="ru-RU" sz="1800" dirty="0"/>
              <a:t>излучением, которое легко обнаружить.</a:t>
            </a:r>
          </a:p>
          <a:p>
            <a:r>
              <a:rPr lang="ru-RU" sz="1800" dirty="0"/>
              <a:t>Излучение радиоактивных изотопов действует на фотопленку, как и свет. </a:t>
            </a:r>
            <a:r>
              <a:rPr lang="ru-RU" sz="1800" dirty="0" smtClean="0"/>
              <a:t>После</a:t>
            </a:r>
            <a:r>
              <a:rPr lang="en-US" sz="1800" dirty="0" smtClean="0"/>
              <a:t> </a:t>
            </a:r>
            <a:r>
              <a:rPr lang="ru-RU" sz="1800" dirty="0" smtClean="0"/>
              <a:t>фотографической </a:t>
            </a:r>
            <a:r>
              <a:rPr lang="ru-RU" sz="1800" dirty="0"/>
              <a:t>обработки получается негатив, который  с помощью микроскопа увеличивают и получают </a:t>
            </a:r>
            <a:r>
              <a:rPr lang="ru-RU" sz="1800" dirty="0" err="1"/>
              <a:t>микрорадиограмму</a:t>
            </a:r>
            <a:r>
              <a:rPr lang="ru-RU" sz="1800" dirty="0"/>
              <a:t>. </a:t>
            </a:r>
          </a:p>
          <a:p>
            <a:r>
              <a:rPr lang="ru-RU" sz="1800" dirty="0"/>
              <a:t>Широкое распространение с помощью меченых атомов получили методы изучения процессов диффузии в сплавах.</a:t>
            </a:r>
          </a:p>
          <a:p>
            <a:endParaRPr lang="en-US" dirty="0" smtClean="0"/>
          </a:p>
        </p:txBody>
      </p:sp>
      <p:pic>
        <p:nvPicPr>
          <p:cNvPr id="7" name="Объект 6"/>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788024" y="1538790"/>
            <a:ext cx="4105639" cy="3978442"/>
          </a:xfrm>
        </p:spPr>
      </p:pic>
    </p:spTree>
    <p:extLst>
      <p:ext uri="{BB962C8B-B14F-4D97-AF65-F5344CB8AC3E}">
        <p14:creationId xmlns:p14="http://schemas.microsoft.com/office/powerpoint/2010/main" val="455309714"/>
      </p:ext>
    </p:extLst>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611560" y="908720"/>
            <a:ext cx="8075241" cy="6048672"/>
          </a:xfrm>
        </p:spPr>
        <p:txBody>
          <a:bodyPr>
            <a:normAutofit fontScale="77500" lnSpcReduction="20000"/>
          </a:bodyPr>
          <a:lstStyle/>
          <a:p>
            <a:pPr>
              <a:buNone/>
            </a:pPr>
            <a:r>
              <a:rPr lang="ru-RU" dirty="0" smtClean="0"/>
              <a:t>     	Применение радиоактивных изотопов(меченых атомов).В металлургии и металловедении радиоактивные изотопы применяют для разных целей. Например, в шлак вводят радиоактивные изотопы фосфора, серы, марганца и изучают скорость перехода этих элементов в металл и скорость восстановления их равновесного распределения между металлом и шлаком в металлургических плавках при изменении температуры или состав шлака. Введение радиоактивного углерода в железо при цементации позволяет изучить скорость диффузии и распределения углерода в нем.</a:t>
            </a:r>
          </a:p>
          <a:p>
            <a:pPr>
              <a:buNone/>
            </a:pPr>
            <a:r>
              <a:rPr lang="ru-RU" dirty="0" smtClean="0"/>
              <a:t>    		 Радиоактивные изотопы помогают следить за износом кладки металлургических печей, деталей машин и т.д. При пользовании радиоактивными изотопами необходимо строго соблюдать правила предосторожности от опасного облучения</a:t>
            </a:r>
          </a:p>
          <a:p>
            <a:endParaRPr lang="ru-RU" dirty="0"/>
          </a:p>
        </p:txBody>
      </p:sp>
      <p:pic>
        <p:nvPicPr>
          <p:cNvPr id="5" name="Рисунок 4"/>
          <p:cNvPicPr>
            <a:picLocks noChangeAspect="1"/>
          </p:cNvPicPr>
          <p:nvPr/>
        </p:nvPicPr>
        <p:blipFill>
          <a:blip r:embed="rId2"/>
          <a:stretch>
            <a:fillRect/>
          </a:stretch>
        </p:blipFill>
        <p:spPr>
          <a:xfrm>
            <a:off x="1972804" y="254765"/>
            <a:ext cx="5352752" cy="648072"/>
          </a:xfrm>
          <a:prstGeom prst="rect">
            <a:avLst/>
          </a:prstGeom>
        </p:spPr>
      </p:pic>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noGrp="1"/>
          </p:cNvSpPr>
          <p:nvPr>
            <p:ph type="ctrTitle"/>
          </p:nvPr>
        </p:nvSpPr>
        <p:spPr>
          <a:xfrm>
            <a:off x="835025" y="5513387"/>
            <a:ext cx="8458200" cy="1222375"/>
          </a:xfrm>
          <a:prstGeom prst="rect">
            <a:avLst/>
          </a:prstGeom>
          <a:noFill/>
        </p:spPr>
        <p:txBody>
          <a:bodyPr wrap="square" anchor="t"/>
          <a:lstStyle>
            <a:lvl1pPr lvl="0">
              <a:defRPr sz="3600" baseline="0">
                <a:solidFill>
                  <a:schemeClr val="tx2"/>
                </a:solidFill>
                <a:latin typeface="Franklin Gothic Medium"/>
              </a:defRPr>
            </a:lvl1pPr>
          </a:lstStyle>
          <a:p>
            <a:pPr lvl="0"/>
            <a:r>
              <a:rPr dirty="0"/>
              <a:t>                     </a:t>
            </a:r>
          </a:p>
        </p:txBody>
      </p:sp>
      <p:sp>
        <p:nvSpPr>
          <p:cNvPr id="3" name="Подзаголовок 2"/>
          <p:cNvSpPr txBox="1">
            <a:spLocks noGrp="1"/>
          </p:cNvSpPr>
          <p:nvPr>
            <p:ph type="subTitle" idx="1"/>
          </p:nvPr>
        </p:nvSpPr>
        <p:spPr>
          <a:xfrm>
            <a:off x="2843808" y="188640"/>
            <a:ext cx="5865912" cy="576064"/>
          </a:xfrm>
          <a:prstGeom prst="rect">
            <a:avLst/>
          </a:prstGeom>
          <a:noFill/>
        </p:spPr>
        <p:txBody>
          <a:bodyPr wrap="square" anchor="b"/>
          <a:lstStyle>
            <a:lvl1pPr lvl="0">
              <a:defRPr/>
            </a:lvl1pPr>
          </a:lstStyle>
          <a:p>
            <a:pPr marL="0" lvl="0" indent="0" algn="l">
              <a:buNone/>
            </a:pPr>
            <a:r>
              <a:rPr sz="2400" dirty="0">
                <a:solidFill>
                  <a:srgbClr val="3A2C24"/>
                </a:solidFill>
              </a:rPr>
              <a:t>                                                                          </a:t>
            </a:r>
            <a:endParaRPr sz="2400" b="1" dirty="0">
              <a:solidFill>
                <a:srgbClr val="3A2C24"/>
              </a:solidFill>
            </a:endParaRPr>
          </a:p>
        </p:txBody>
      </p:sp>
      <p:pic>
        <p:nvPicPr>
          <p:cNvPr id="4" name="Рисунок 3"/>
          <p:cNvPicPr/>
          <p:nvPr/>
        </p:nvPicPr>
        <p:blipFill>
          <a:blip r:embed="rId2" cstate="print"/>
          <a:srcRect/>
          <a:stretch>
            <a:fillRect/>
          </a:stretch>
        </p:blipFill>
        <p:spPr>
          <a:xfrm>
            <a:off x="5064125" y="2132856"/>
            <a:ext cx="3765227" cy="3524547"/>
          </a:xfrm>
          <a:prstGeom prst="rect">
            <a:avLst/>
          </a:prstGeom>
          <a:noFill/>
          <a:ln w="76200">
            <a:solidFill>
              <a:srgbClr val="000000"/>
            </a:solidFill>
          </a:ln>
        </p:spPr>
      </p:pic>
      <p:sp>
        <p:nvSpPr>
          <p:cNvPr id="5" name="Скругленный прямоугольник 4"/>
          <p:cNvSpPr/>
          <p:nvPr/>
        </p:nvSpPr>
        <p:spPr>
          <a:xfrm>
            <a:off x="1979712" y="169400"/>
            <a:ext cx="4896544" cy="595304"/>
          </a:xfrm>
          <a:prstGeom prst="round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ru-RU" sz="3600" cap="all" dirty="0">
                <a:solidFill>
                  <a:srgbClr val="4E3B30"/>
                </a:solidFill>
                <a:effectLst>
                  <a:reflection blurRad="12700" stA="48000" endA="300" endPos="55000" dir="5400000" sy="-90000" algn="bl" rotWithShape="0"/>
                </a:effectLst>
                <a:latin typeface="Franklin Gothic Medium"/>
                <a:ea typeface="+mj-ea"/>
                <a:cs typeface="+mj-cs"/>
              </a:rPr>
              <a:t>ДЕФЕКТОСКОПИЯ</a:t>
            </a:r>
            <a:endParaRPr lang="ru-RU" dirty="0"/>
          </a:p>
        </p:txBody>
      </p:sp>
      <p:sp>
        <p:nvSpPr>
          <p:cNvPr id="8" name="Прямоугольник 7"/>
          <p:cNvSpPr/>
          <p:nvPr/>
        </p:nvSpPr>
        <p:spPr>
          <a:xfrm>
            <a:off x="482206" y="1519348"/>
            <a:ext cx="4176464" cy="5062924"/>
          </a:xfrm>
          <a:prstGeom prst="rect">
            <a:avLst/>
          </a:prstGeom>
        </p:spPr>
        <p:txBody>
          <a:bodyPr wrap="square">
            <a:spAutoFit/>
          </a:bodyPr>
          <a:lstStyle/>
          <a:p>
            <a:pPr lvl="0" algn="ctr">
              <a:spcAft>
                <a:spcPts val="600"/>
              </a:spcAft>
            </a:pPr>
            <a:r>
              <a:rPr lang="ru-RU" sz="3200" b="1" dirty="0" smtClean="0">
                <a:solidFill>
                  <a:prstClr val="black"/>
                </a:solidFill>
              </a:rPr>
              <a:t>Магнитная дефектоскопия </a:t>
            </a:r>
            <a:r>
              <a:rPr lang="ru-RU" sz="3200" b="1" dirty="0">
                <a:solidFill>
                  <a:prstClr val="black"/>
                </a:solidFill>
              </a:rPr>
              <a:t>служит </a:t>
            </a:r>
            <a:endParaRPr lang="ru-RU" sz="3200" b="1" dirty="0" smtClean="0">
              <a:solidFill>
                <a:prstClr val="black"/>
              </a:solidFill>
            </a:endParaRPr>
          </a:p>
          <a:p>
            <a:pPr lvl="0" algn="ctr">
              <a:spcAft>
                <a:spcPts val="600"/>
              </a:spcAft>
            </a:pPr>
            <a:r>
              <a:rPr lang="ru-RU" sz="3200" b="1" dirty="0">
                <a:solidFill>
                  <a:prstClr val="black"/>
                </a:solidFill>
              </a:rPr>
              <a:t> </a:t>
            </a:r>
            <a:r>
              <a:rPr lang="ru-RU" sz="3200" b="1" dirty="0" smtClean="0">
                <a:solidFill>
                  <a:prstClr val="black"/>
                </a:solidFill>
              </a:rPr>
              <a:t> для </a:t>
            </a:r>
            <a:r>
              <a:rPr lang="ru-RU" sz="3200" b="1" dirty="0">
                <a:solidFill>
                  <a:prstClr val="black"/>
                </a:solidFill>
              </a:rPr>
              <a:t>выявления </a:t>
            </a:r>
            <a:r>
              <a:rPr lang="ru-RU" sz="3200" b="1" dirty="0" smtClean="0">
                <a:solidFill>
                  <a:prstClr val="black"/>
                </a:solidFill>
              </a:rPr>
              <a:t>:</a:t>
            </a:r>
          </a:p>
          <a:p>
            <a:pPr marL="457200" lvl="0" indent="-457200">
              <a:spcAft>
                <a:spcPts val="600"/>
              </a:spcAft>
              <a:buFont typeface="Wingdings" panose="05000000000000000000" pitchFamily="2" charset="2"/>
              <a:buChar char="Ø"/>
            </a:pPr>
            <a:r>
              <a:rPr lang="ru-RU" sz="3200" b="1" dirty="0" smtClean="0">
                <a:solidFill>
                  <a:prstClr val="black"/>
                </a:solidFill>
              </a:rPr>
              <a:t>  трещин</a:t>
            </a:r>
            <a:endParaRPr lang="ru-RU" sz="3200" b="1" dirty="0">
              <a:solidFill>
                <a:prstClr val="black"/>
              </a:solidFill>
            </a:endParaRPr>
          </a:p>
          <a:p>
            <a:pPr marL="457200" lvl="0" indent="-457200">
              <a:spcAft>
                <a:spcPts val="600"/>
              </a:spcAft>
              <a:buFont typeface="Wingdings" panose="05000000000000000000" pitchFamily="2" charset="2"/>
              <a:buChar char="Ø"/>
            </a:pPr>
            <a:r>
              <a:rPr lang="ru-RU" sz="3200" b="1" dirty="0" smtClean="0">
                <a:solidFill>
                  <a:prstClr val="black"/>
                </a:solidFill>
              </a:rPr>
              <a:t>  волосовин</a:t>
            </a:r>
            <a:endParaRPr lang="ru-RU" sz="3200" b="1" dirty="0">
              <a:solidFill>
                <a:prstClr val="black"/>
              </a:solidFill>
            </a:endParaRPr>
          </a:p>
          <a:p>
            <a:pPr marL="457200" lvl="0" indent="-457200">
              <a:spcAft>
                <a:spcPts val="600"/>
              </a:spcAft>
              <a:buFont typeface="Wingdings" panose="05000000000000000000" pitchFamily="2" charset="2"/>
              <a:buChar char="Ø"/>
            </a:pPr>
            <a:r>
              <a:rPr lang="ru-RU" sz="3200" b="1" dirty="0" smtClean="0">
                <a:solidFill>
                  <a:prstClr val="black"/>
                </a:solidFill>
              </a:rPr>
              <a:t>  пузырей</a:t>
            </a:r>
            <a:endParaRPr lang="ru-RU" sz="3200" b="1" dirty="0">
              <a:solidFill>
                <a:prstClr val="black"/>
              </a:solidFill>
            </a:endParaRPr>
          </a:p>
          <a:p>
            <a:pPr marL="457200" lvl="0" indent="-457200">
              <a:spcAft>
                <a:spcPts val="600"/>
              </a:spcAft>
              <a:buFont typeface="Wingdings" panose="05000000000000000000" pitchFamily="2" charset="2"/>
              <a:buChar char="Ø"/>
            </a:pPr>
            <a:r>
              <a:rPr lang="ru-RU" sz="3200" b="1" dirty="0" smtClean="0">
                <a:solidFill>
                  <a:prstClr val="black"/>
                </a:solidFill>
              </a:rPr>
              <a:t>  неметаллических </a:t>
            </a:r>
          </a:p>
          <a:p>
            <a:pPr lvl="0">
              <a:spcAft>
                <a:spcPts val="600"/>
              </a:spcAft>
            </a:pPr>
            <a:r>
              <a:rPr lang="ru-RU" sz="3200" b="1" dirty="0">
                <a:solidFill>
                  <a:prstClr val="black"/>
                </a:solidFill>
              </a:rPr>
              <a:t> </a:t>
            </a:r>
            <a:r>
              <a:rPr lang="ru-RU" sz="3200" b="1" dirty="0" smtClean="0">
                <a:solidFill>
                  <a:prstClr val="black"/>
                </a:solidFill>
              </a:rPr>
              <a:t>     включений внутри</a:t>
            </a:r>
          </a:p>
          <a:p>
            <a:pPr lvl="0">
              <a:spcAft>
                <a:spcPts val="600"/>
              </a:spcAft>
            </a:pPr>
            <a:r>
              <a:rPr lang="ru-RU" sz="3200" b="1" dirty="0">
                <a:solidFill>
                  <a:prstClr val="black"/>
                </a:solidFill>
              </a:rPr>
              <a:t> </a:t>
            </a:r>
            <a:r>
              <a:rPr lang="ru-RU" sz="3200" b="1" dirty="0" smtClean="0">
                <a:solidFill>
                  <a:prstClr val="black"/>
                </a:solidFill>
              </a:rPr>
              <a:t>     деталей.</a:t>
            </a:r>
            <a:endParaRPr lang="ru-RU" sz="3200" b="1" dirty="0">
              <a:solidFill>
                <a:prstClr val="black"/>
              </a:solidFill>
            </a:endParaRPr>
          </a:p>
        </p:txBody>
      </p:sp>
      <p:sp>
        <p:nvSpPr>
          <p:cNvPr id="6" name="Прямоугольник 5"/>
          <p:cNvSpPr/>
          <p:nvPr/>
        </p:nvSpPr>
        <p:spPr>
          <a:xfrm>
            <a:off x="1763688" y="984815"/>
            <a:ext cx="5904656" cy="523220"/>
          </a:xfrm>
          <a:prstGeom prst="rect">
            <a:avLst/>
          </a:prstGeom>
        </p:spPr>
        <p:txBody>
          <a:bodyPr wrap="square">
            <a:spAutoFit/>
          </a:bodyPr>
          <a:lstStyle/>
          <a:p>
            <a:pPr lvl="0"/>
            <a:r>
              <a:rPr lang="ru-RU" sz="2800" cap="all" dirty="0" smtClean="0">
                <a:solidFill>
                  <a:srgbClr val="4E3B30"/>
                </a:solidFill>
                <a:effectLst>
                  <a:reflection blurRad="12700" stA="48000" endA="300" endPos="55000" dir="5400000" sy="-90000" algn="bl" rotWithShape="0"/>
                </a:effectLst>
                <a:latin typeface="Franklin Gothic Medium"/>
              </a:rPr>
              <a:t>     </a:t>
            </a:r>
            <a:r>
              <a:rPr lang="ru-RU" sz="2400" cap="all" dirty="0" smtClean="0">
                <a:solidFill>
                  <a:srgbClr val="4E3B30"/>
                </a:solidFill>
                <a:effectLst>
                  <a:reflection blurRad="12700" stA="48000" endA="300" endPos="55000" dir="5400000" sy="-90000" algn="bl" rotWithShape="0"/>
                </a:effectLst>
                <a:latin typeface="Franklin Gothic Medium"/>
              </a:rPr>
              <a:t>МАГНИТНАЯ ДЕФЕКТОСКОПИЯ </a:t>
            </a:r>
            <a:endParaRPr lang="ru-RU" sz="2400" dirty="0">
              <a:solidFill>
                <a:prstClr val="black"/>
              </a:solidFill>
            </a:endParaRPr>
          </a:p>
        </p:txBody>
      </p:sp>
    </p:spTree>
  </p:cSld>
  <p:clrMapOvr>
    <a:masterClrMapping/>
  </p:clrMapOvr>
  <p:transition spd="slow">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txBox="1">
            <a:spLocks noGrp="1"/>
          </p:cNvSpPr>
          <p:nvPr>
            <p:ph idx="1"/>
          </p:nvPr>
        </p:nvSpPr>
        <p:spPr>
          <a:xfrm>
            <a:off x="304800" y="1268760"/>
            <a:ext cx="8686800" cy="4811365"/>
          </a:xfrm>
          <a:prstGeom prst="rect">
            <a:avLst/>
          </a:prstGeom>
          <a:noFill/>
        </p:spPr>
        <p:txBody>
          <a:bodyPr wrap="square" anchor="t">
            <a:normAutofit fontScale="70000" lnSpcReduction="20000"/>
          </a:bodyPr>
          <a:lstStyle>
            <a:lvl1pPr lvl="0">
              <a:defRPr/>
            </a:lvl1pPr>
          </a:lstStyle>
          <a:p>
            <a:pPr lvl="0">
              <a:lnSpc>
                <a:spcPct val="120000"/>
              </a:lnSpc>
              <a:spcAft>
                <a:spcPts val="600"/>
              </a:spcAft>
              <a:buClr>
                <a:srgbClr val="F0A22E"/>
              </a:buClr>
              <a:buNone/>
            </a:pPr>
            <a:r>
              <a:rPr lang="ru-RU" b="1" dirty="0" smtClean="0">
                <a:solidFill>
                  <a:srgbClr val="4E3B30"/>
                </a:solidFill>
              </a:rPr>
              <a:t>      У намагниченных изделий  с пороками магнитные </a:t>
            </a:r>
            <a:r>
              <a:rPr lang="ru-RU" b="1" dirty="0">
                <a:solidFill>
                  <a:srgbClr val="4E3B30"/>
                </a:solidFill>
              </a:rPr>
              <a:t>силовые линии, стремясь обогнуть места пороков, ввиду их пониженной магнитной проницаемости выходят за пределы поверхности изделия и затем входят в него, образуя неоднородное магнитное поле. Поэтому при порошками частицы порошков располагаются над пороком, образуя резко очерченные рисунки.</a:t>
            </a:r>
          </a:p>
          <a:p>
            <a:pPr lvl="0">
              <a:lnSpc>
                <a:spcPct val="120000"/>
              </a:lnSpc>
              <a:spcAft>
                <a:spcPts val="600"/>
              </a:spcAft>
              <a:buNone/>
            </a:pPr>
            <a:endParaRPr lang="ru-RU" b="1" dirty="0" smtClean="0"/>
          </a:p>
          <a:p>
            <a:pPr lvl="0" algn="ctr">
              <a:buNone/>
            </a:pPr>
            <a:r>
              <a:rPr b="1" dirty="0" err="1" smtClean="0"/>
              <a:t>Магнитные</a:t>
            </a:r>
            <a:r>
              <a:rPr b="1" dirty="0" smtClean="0"/>
              <a:t> </a:t>
            </a:r>
            <a:r>
              <a:rPr b="1" dirty="0" err="1"/>
              <a:t>испытания</a:t>
            </a:r>
            <a:r>
              <a:rPr b="1" dirty="0"/>
              <a:t> </a:t>
            </a:r>
            <a:r>
              <a:rPr b="1" dirty="0" err="1" smtClean="0"/>
              <a:t>складываются</a:t>
            </a:r>
            <a:endParaRPr lang="ru-RU" b="1" dirty="0" smtClean="0"/>
          </a:p>
          <a:p>
            <a:pPr lvl="0" algn="ctr">
              <a:buNone/>
            </a:pPr>
            <a:r>
              <a:rPr b="1" dirty="0" smtClean="0"/>
              <a:t> </a:t>
            </a:r>
            <a:r>
              <a:rPr b="1" dirty="0" err="1"/>
              <a:t>из</a:t>
            </a:r>
            <a:r>
              <a:rPr b="1" dirty="0"/>
              <a:t> </a:t>
            </a:r>
            <a:r>
              <a:rPr b="1" dirty="0" err="1"/>
              <a:t>трех</a:t>
            </a:r>
            <a:r>
              <a:rPr b="1" dirty="0"/>
              <a:t> </a:t>
            </a:r>
            <a:r>
              <a:rPr b="1" dirty="0" err="1"/>
              <a:t>основных</a:t>
            </a:r>
            <a:r>
              <a:rPr b="1" dirty="0"/>
              <a:t> </a:t>
            </a:r>
            <a:r>
              <a:rPr b="1" dirty="0" err="1"/>
              <a:t>операций</a:t>
            </a:r>
            <a:r>
              <a:rPr b="1" dirty="0" smtClean="0"/>
              <a:t>:</a:t>
            </a:r>
            <a:endParaRPr lang="ru-RU" b="1" dirty="0" smtClean="0"/>
          </a:p>
          <a:p>
            <a:pPr lvl="0" algn="ctr">
              <a:buNone/>
            </a:pPr>
            <a:endParaRPr lang="ru-RU" b="1" dirty="0" smtClean="0"/>
          </a:p>
          <a:p>
            <a:pPr lvl="0" algn="ctr">
              <a:buNone/>
            </a:pPr>
            <a:r>
              <a:rPr lang="ru-RU" b="1" dirty="0" smtClean="0"/>
              <a:t>* </a:t>
            </a:r>
            <a:r>
              <a:rPr b="1" dirty="0" err="1" smtClean="0"/>
              <a:t>Намагничивани</a:t>
            </a:r>
            <a:r>
              <a:rPr lang="ru-RU" b="1" dirty="0" smtClean="0"/>
              <a:t>е</a:t>
            </a:r>
            <a:r>
              <a:rPr b="1" dirty="0" smtClean="0"/>
              <a:t> </a:t>
            </a:r>
            <a:r>
              <a:rPr b="1" dirty="0" err="1" smtClean="0"/>
              <a:t>изделий</a:t>
            </a:r>
            <a:endParaRPr lang="ru-RU" b="1" dirty="0" smtClean="0"/>
          </a:p>
          <a:p>
            <a:pPr lvl="0" algn="ctr">
              <a:buNone/>
            </a:pPr>
            <a:r>
              <a:rPr lang="ru-RU" b="1" dirty="0" smtClean="0">
                <a:solidFill>
                  <a:srgbClr val="4E3B30"/>
                </a:solidFill>
              </a:rPr>
              <a:t>*</a:t>
            </a:r>
            <a:r>
              <a:rPr lang="ru-RU" b="1" dirty="0" smtClean="0"/>
              <a:t>    </a:t>
            </a:r>
            <a:r>
              <a:rPr b="1" dirty="0" err="1" smtClean="0"/>
              <a:t>Покрыти</a:t>
            </a:r>
            <a:r>
              <a:rPr lang="ru-RU" b="1" dirty="0" smtClean="0"/>
              <a:t>е</a:t>
            </a:r>
            <a:r>
              <a:rPr b="1" dirty="0" smtClean="0"/>
              <a:t> </a:t>
            </a:r>
            <a:r>
              <a:rPr b="1" dirty="0" err="1"/>
              <a:t>их</a:t>
            </a:r>
            <a:r>
              <a:rPr b="1" dirty="0"/>
              <a:t> </a:t>
            </a:r>
            <a:r>
              <a:rPr b="1" dirty="0" err="1"/>
              <a:t>ферромагнитным</a:t>
            </a:r>
            <a:r>
              <a:rPr b="1" dirty="0"/>
              <a:t> </a:t>
            </a:r>
            <a:r>
              <a:rPr b="1" dirty="0" err="1"/>
              <a:t>порошком</a:t>
            </a:r>
            <a:r>
              <a:rPr b="1" dirty="0" smtClean="0"/>
              <a:t>;</a:t>
            </a:r>
            <a:endParaRPr b="1" dirty="0"/>
          </a:p>
          <a:p>
            <a:pPr lvl="0" algn="ctr">
              <a:buNone/>
            </a:pPr>
            <a:r>
              <a:rPr lang="ru-RU" b="1" dirty="0" smtClean="0"/>
              <a:t> </a:t>
            </a:r>
            <a:r>
              <a:rPr lang="ru-RU" b="1" dirty="0">
                <a:solidFill>
                  <a:srgbClr val="4E3B30"/>
                </a:solidFill>
              </a:rPr>
              <a:t>*</a:t>
            </a:r>
            <a:r>
              <a:rPr lang="ru-RU" b="1" dirty="0" smtClean="0"/>
              <a:t>  </a:t>
            </a:r>
            <a:r>
              <a:rPr b="1" dirty="0" err="1" smtClean="0"/>
              <a:t>Наружный</a:t>
            </a:r>
            <a:r>
              <a:rPr b="1" dirty="0" smtClean="0"/>
              <a:t> </a:t>
            </a:r>
            <a:r>
              <a:rPr b="1" dirty="0" err="1"/>
              <a:t>осмотр</a:t>
            </a:r>
            <a:r>
              <a:rPr b="1" dirty="0"/>
              <a:t> и </a:t>
            </a:r>
            <a:r>
              <a:rPr b="1" dirty="0" err="1" smtClean="0"/>
              <a:t>размагничивани</a:t>
            </a:r>
            <a:r>
              <a:rPr lang="ru-RU" b="1" dirty="0" smtClean="0"/>
              <a:t>е</a:t>
            </a:r>
            <a:r>
              <a:rPr b="1" dirty="0" smtClean="0"/>
              <a:t> </a:t>
            </a:r>
            <a:r>
              <a:rPr b="1" dirty="0" err="1"/>
              <a:t>изделий</a:t>
            </a:r>
            <a:r>
              <a:rPr b="1" dirty="0"/>
              <a:t>.</a:t>
            </a:r>
          </a:p>
        </p:txBody>
      </p:sp>
      <p:sp>
        <p:nvSpPr>
          <p:cNvPr id="3" name="Прямоугольник 2"/>
          <p:cNvSpPr/>
          <p:nvPr/>
        </p:nvSpPr>
        <p:spPr>
          <a:xfrm>
            <a:off x="1835696" y="332656"/>
            <a:ext cx="5098504" cy="523220"/>
          </a:xfrm>
          <a:prstGeom prst="rect">
            <a:avLst/>
          </a:prstGeom>
        </p:spPr>
        <p:txBody>
          <a:bodyPr wrap="square">
            <a:spAutoFit/>
          </a:bodyPr>
          <a:lstStyle/>
          <a:p>
            <a:pPr lvl="0"/>
            <a:r>
              <a:rPr lang="ru-RU" sz="2800" cap="all" dirty="0" smtClean="0">
                <a:solidFill>
                  <a:srgbClr val="4E3B30"/>
                </a:solidFill>
                <a:effectLst>
                  <a:reflection blurRad="12700" stA="48000" endA="300" endPos="55000" dir="5400000" sy="-90000" algn="bl" rotWithShape="0"/>
                </a:effectLst>
                <a:latin typeface="Franklin Gothic Medium"/>
              </a:rPr>
              <a:t>МАГНИТНАЯ ДЕФЕКТОСКОПИЯ</a:t>
            </a:r>
            <a:endParaRPr lang="ru-RU" sz="2800" dirty="0">
              <a:solidFill>
                <a:prstClr val="black"/>
              </a:solidFill>
            </a:endParaRPr>
          </a:p>
        </p:txBody>
      </p:sp>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noGrp="1"/>
          </p:cNvSpPr>
          <p:nvPr>
            <p:ph type="title"/>
          </p:nvPr>
        </p:nvSpPr>
        <p:spPr>
          <a:xfrm>
            <a:off x="304800" y="260648"/>
            <a:ext cx="8686800" cy="648072"/>
          </a:xfrm>
          <a:prstGeom prst="rect">
            <a:avLst/>
          </a:prstGeom>
          <a:noFill/>
        </p:spPr>
        <p:txBody>
          <a:bodyPr wrap="square" anchor="ctr">
            <a:normAutofit fontScale="90000"/>
          </a:bodyPr>
          <a:lstStyle>
            <a:lvl1pPr lvl="0">
              <a:defRPr/>
            </a:lvl1pPr>
          </a:lstStyle>
          <a:p>
            <a:pPr lvl="0"/>
            <a:r>
              <a:rPr lang="ru-RU" sz="2800" dirty="0" smtClean="0"/>
              <a:t>                   </a:t>
            </a:r>
            <a:br>
              <a:rPr lang="ru-RU" sz="2800" dirty="0" smtClean="0"/>
            </a:br>
            <a:r>
              <a:rPr lang="ru-RU" sz="2800" dirty="0"/>
              <a:t> </a:t>
            </a:r>
            <a:r>
              <a:rPr lang="ru-RU" sz="2800" dirty="0" smtClean="0"/>
              <a:t>              </a:t>
            </a:r>
            <a:r>
              <a:rPr sz="3100" dirty="0" err="1" smtClean="0"/>
              <a:t>Ультразвуковая</a:t>
            </a:r>
            <a:r>
              <a:rPr sz="3100" dirty="0" smtClean="0"/>
              <a:t> </a:t>
            </a:r>
            <a:r>
              <a:rPr sz="3100" dirty="0" err="1" smtClean="0"/>
              <a:t>дефектоскопия</a:t>
            </a:r>
            <a:r>
              <a:rPr lang="ru-RU" sz="3100" dirty="0" smtClean="0"/>
              <a:t/>
            </a:r>
            <a:br>
              <a:rPr lang="ru-RU" sz="3100" dirty="0" smtClean="0"/>
            </a:br>
            <a:endParaRPr sz="3100" dirty="0"/>
          </a:p>
        </p:txBody>
      </p:sp>
      <p:sp>
        <p:nvSpPr>
          <p:cNvPr id="3" name="Текст 2"/>
          <p:cNvSpPr txBox="1">
            <a:spLocks noGrp="1"/>
          </p:cNvSpPr>
          <p:nvPr>
            <p:ph idx="1"/>
          </p:nvPr>
        </p:nvSpPr>
        <p:spPr>
          <a:xfrm>
            <a:off x="179512" y="1628800"/>
            <a:ext cx="3822575" cy="4896544"/>
          </a:xfrm>
          <a:prstGeom prst="rect">
            <a:avLst/>
          </a:prstGeom>
          <a:noFill/>
        </p:spPr>
        <p:txBody>
          <a:bodyPr wrap="square" anchor="t">
            <a:normAutofit lnSpcReduction="10000"/>
          </a:bodyPr>
          <a:lstStyle>
            <a:lvl1pPr lvl="0">
              <a:defRPr/>
            </a:lvl1pPr>
          </a:lstStyle>
          <a:p>
            <a:pPr lvl="0" algn="ctr">
              <a:buNone/>
            </a:pPr>
            <a:r>
              <a:rPr lang="ru-RU" sz="2000" dirty="0" smtClean="0">
                <a:latin typeface="Franklin Gothic Medium"/>
              </a:rPr>
              <a:t>	</a:t>
            </a:r>
            <a:r>
              <a:rPr lang="ru-RU" sz="2600" dirty="0" smtClean="0">
                <a:latin typeface="Franklin Gothic Medium"/>
              </a:rPr>
              <a:t>Ультразвуковая дефектоскопия </a:t>
            </a:r>
          </a:p>
          <a:p>
            <a:pPr lvl="0" algn="ctr">
              <a:buNone/>
            </a:pPr>
            <a:r>
              <a:rPr lang="ru-RU" sz="2600" dirty="0">
                <a:latin typeface="Franklin Gothic Medium"/>
              </a:rPr>
              <a:t>п</a:t>
            </a:r>
            <a:r>
              <a:rPr sz="2600" dirty="0" err="1" smtClean="0">
                <a:latin typeface="Franklin Gothic Medium"/>
              </a:rPr>
              <a:t>озволяет</a:t>
            </a:r>
            <a:r>
              <a:rPr sz="2600" dirty="0" smtClean="0">
                <a:latin typeface="Franklin Gothic Medium"/>
              </a:rPr>
              <a:t> </a:t>
            </a:r>
            <a:r>
              <a:rPr sz="2600" dirty="0" err="1" smtClean="0">
                <a:latin typeface="Franklin Gothic Medium"/>
              </a:rPr>
              <a:t>исп</a:t>
            </a:r>
            <a:r>
              <a:rPr lang="ru-RU" sz="2600" dirty="0" err="1" smtClean="0">
                <a:latin typeface="Franklin Gothic Medium"/>
              </a:rPr>
              <a:t>ыты</a:t>
            </a:r>
            <a:r>
              <a:rPr sz="2600" dirty="0" err="1" smtClean="0">
                <a:latin typeface="Franklin Gothic Medium"/>
              </a:rPr>
              <a:t>вать</a:t>
            </a:r>
            <a:r>
              <a:rPr lang="ru-RU" sz="2600" dirty="0" smtClean="0">
                <a:latin typeface="Franklin Gothic Medium"/>
              </a:rPr>
              <a:t> </a:t>
            </a:r>
          </a:p>
          <a:p>
            <a:pPr lvl="0" algn="ctr">
              <a:buNone/>
            </a:pPr>
            <a:r>
              <a:rPr lang="ru-RU" sz="2600" dirty="0">
                <a:latin typeface="Franklin Gothic Medium"/>
              </a:rPr>
              <a:t> </a:t>
            </a:r>
            <a:r>
              <a:rPr lang="ru-RU" sz="2600" dirty="0" smtClean="0">
                <a:latin typeface="Franklin Gothic Medium"/>
              </a:rPr>
              <a:t>    любые металлы</a:t>
            </a:r>
            <a:endParaRPr sz="2600" dirty="0">
              <a:latin typeface="Franklin Gothic Medium"/>
            </a:endParaRPr>
          </a:p>
          <a:p>
            <a:pPr lvl="0" algn="ctr">
              <a:buNone/>
            </a:pPr>
            <a:r>
              <a:rPr lang="ru-RU" sz="2600" dirty="0" smtClean="0">
                <a:latin typeface="Franklin Gothic Medium"/>
              </a:rPr>
              <a:t>	(ф</a:t>
            </a:r>
            <a:r>
              <a:rPr sz="2600" dirty="0" err="1" smtClean="0">
                <a:latin typeface="Franklin Gothic Medium"/>
              </a:rPr>
              <a:t>ерромагнитные</a:t>
            </a:r>
            <a:r>
              <a:rPr sz="2600" dirty="0" smtClean="0">
                <a:latin typeface="Franklin Gothic Medium"/>
              </a:rPr>
              <a:t> </a:t>
            </a:r>
            <a:r>
              <a:rPr lang="ru-RU" sz="2600" dirty="0" smtClean="0">
                <a:latin typeface="Franklin Gothic Medium"/>
              </a:rPr>
              <a:t>и п</a:t>
            </a:r>
            <a:r>
              <a:rPr sz="2600" dirty="0" err="1" smtClean="0">
                <a:latin typeface="Franklin Gothic Medium"/>
              </a:rPr>
              <a:t>арамагнитные</a:t>
            </a:r>
            <a:r>
              <a:rPr lang="ru-RU" sz="2600" dirty="0" smtClean="0">
                <a:latin typeface="Franklin Gothic Medium"/>
              </a:rPr>
              <a:t>) </a:t>
            </a:r>
          </a:p>
          <a:p>
            <a:pPr lvl="0" algn="ctr">
              <a:buNone/>
            </a:pPr>
            <a:r>
              <a:rPr lang="ru-RU" sz="2600" dirty="0" smtClean="0">
                <a:latin typeface="Franklin Gothic Medium"/>
              </a:rPr>
              <a:t>и	</a:t>
            </a:r>
            <a:r>
              <a:rPr sz="2600" dirty="0" err="1" smtClean="0">
                <a:latin typeface="Franklin Gothic Medium"/>
              </a:rPr>
              <a:t>выявлять</a:t>
            </a:r>
            <a:r>
              <a:rPr sz="2600" dirty="0" smtClean="0">
                <a:latin typeface="Franklin Gothic Medium"/>
              </a:rPr>
              <a:t> </a:t>
            </a:r>
            <a:r>
              <a:rPr sz="2600" dirty="0" err="1">
                <a:latin typeface="Franklin Gothic Medium"/>
              </a:rPr>
              <a:t>пороки</a:t>
            </a:r>
            <a:r>
              <a:rPr sz="2600" dirty="0">
                <a:latin typeface="Franklin Gothic Medium"/>
              </a:rPr>
              <a:t> </a:t>
            </a:r>
            <a:r>
              <a:rPr lang="ru-RU" sz="2600" dirty="0" smtClean="0">
                <a:latin typeface="Franklin Gothic Medium"/>
              </a:rPr>
              <a:t>в</a:t>
            </a:r>
            <a:r>
              <a:rPr sz="2600" dirty="0" smtClean="0">
                <a:latin typeface="Franklin Gothic Medium"/>
              </a:rPr>
              <a:t> </a:t>
            </a:r>
            <a:r>
              <a:rPr sz="2600" dirty="0" err="1" smtClean="0">
                <a:latin typeface="Franklin Gothic Medium"/>
              </a:rPr>
              <a:t>толще</a:t>
            </a:r>
            <a:r>
              <a:rPr lang="ru-RU" sz="2600" dirty="0">
                <a:latin typeface="Franklin Gothic Medium"/>
              </a:rPr>
              <a:t> </a:t>
            </a:r>
            <a:r>
              <a:rPr lang="ru-RU" sz="2600" dirty="0" smtClean="0">
                <a:latin typeface="Franklin Gothic Medium"/>
              </a:rPr>
              <a:t>металла  </a:t>
            </a:r>
            <a:r>
              <a:rPr sz="2600" dirty="0" err="1" smtClean="0">
                <a:latin typeface="Franklin Gothic Medium"/>
              </a:rPr>
              <a:t>на</a:t>
            </a:r>
            <a:r>
              <a:rPr lang="ru-RU" sz="2600" dirty="0" smtClean="0">
                <a:latin typeface="Franklin Gothic Medium"/>
              </a:rPr>
              <a:t> </a:t>
            </a:r>
            <a:r>
              <a:rPr lang="ru-RU" sz="2600" dirty="0" err="1" smtClean="0">
                <a:latin typeface="Franklin Gothic Medium"/>
              </a:rPr>
              <a:t>зна</a:t>
            </a:r>
            <a:r>
              <a:rPr sz="2600" dirty="0" err="1" smtClean="0">
                <a:latin typeface="Franklin Gothic Medium"/>
              </a:rPr>
              <a:t>чительной</a:t>
            </a:r>
            <a:r>
              <a:rPr sz="2600" dirty="0" smtClean="0">
                <a:latin typeface="Franklin Gothic Medium"/>
              </a:rPr>
              <a:t> </a:t>
            </a:r>
            <a:r>
              <a:rPr sz="2600" dirty="0" err="1">
                <a:latin typeface="Franklin Gothic Medium"/>
              </a:rPr>
              <a:t>глубине</a:t>
            </a:r>
            <a:r>
              <a:rPr sz="2600" dirty="0" smtClean="0">
                <a:latin typeface="Franklin Gothic Medium"/>
              </a:rPr>
              <a:t>,</a:t>
            </a:r>
            <a:r>
              <a:rPr lang="ru-RU" sz="2600" dirty="0" smtClean="0">
                <a:latin typeface="Franklin Gothic Medium"/>
              </a:rPr>
              <a:t> </a:t>
            </a:r>
            <a:r>
              <a:rPr sz="2600" dirty="0" smtClean="0">
                <a:latin typeface="Franklin Gothic Medium"/>
              </a:rPr>
              <a:t> </a:t>
            </a:r>
            <a:r>
              <a:rPr sz="2600" dirty="0" err="1">
                <a:latin typeface="Franklin Gothic Medium"/>
              </a:rPr>
              <a:t>где</a:t>
            </a:r>
            <a:r>
              <a:rPr sz="2600" dirty="0">
                <a:latin typeface="Franklin Gothic Medium"/>
              </a:rPr>
              <a:t> </a:t>
            </a:r>
            <a:r>
              <a:rPr sz="2600" dirty="0" err="1">
                <a:latin typeface="Franklin Gothic Medium"/>
              </a:rPr>
              <a:t>они</a:t>
            </a:r>
            <a:r>
              <a:rPr sz="2600" dirty="0">
                <a:latin typeface="Franklin Gothic Medium"/>
              </a:rPr>
              <a:t> </a:t>
            </a:r>
            <a:r>
              <a:rPr sz="2600" dirty="0" err="1">
                <a:latin typeface="Franklin Gothic Medium"/>
              </a:rPr>
              <a:t>не</a:t>
            </a:r>
            <a:r>
              <a:rPr sz="2600" dirty="0">
                <a:latin typeface="Franklin Gothic Medium"/>
              </a:rPr>
              <a:t> </a:t>
            </a:r>
            <a:r>
              <a:rPr sz="2600" dirty="0" err="1" smtClean="0">
                <a:latin typeface="Franklin Gothic Medium"/>
              </a:rPr>
              <a:t>могут</a:t>
            </a:r>
            <a:r>
              <a:rPr lang="ru-RU" sz="2600" dirty="0" smtClean="0">
                <a:latin typeface="Franklin Gothic Medium"/>
              </a:rPr>
              <a:t> </a:t>
            </a:r>
            <a:r>
              <a:rPr lang="ru-RU" sz="2600" dirty="0" smtClean="0">
                <a:latin typeface="+mj-lt"/>
              </a:rPr>
              <a:t>б</a:t>
            </a:r>
            <a:r>
              <a:rPr sz="2600" dirty="0" err="1" smtClean="0">
                <a:latin typeface="+mj-lt"/>
              </a:rPr>
              <a:t>ыть</a:t>
            </a:r>
            <a:r>
              <a:rPr lang="ru-RU" sz="2600" dirty="0" smtClean="0">
                <a:latin typeface="+mj-lt"/>
              </a:rPr>
              <a:t> </a:t>
            </a:r>
            <a:r>
              <a:rPr sz="2600" dirty="0" err="1" smtClean="0">
                <a:latin typeface="+mj-lt"/>
              </a:rPr>
              <a:t>обнаружены</a:t>
            </a:r>
            <a:r>
              <a:rPr sz="2600" dirty="0" smtClean="0">
                <a:latin typeface="+mj-lt"/>
              </a:rPr>
              <a:t> </a:t>
            </a:r>
            <a:r>
              <a:rPr sz="2600" dirty="0" err="1" smtClean="0">
                <a:latin typeface="+mj-lt"/>
              </a:rPr>
              <a:t>магнитным</a:t>
            </a:r>
            <a:r>
              <a:rPr lang="ru-RU" sz="2600" dirty="0" smtClean="0">
                <a:latin typeface="+mj-lt"/>
              </a:rPr>
              <a:t> </a:t>
            </a:r>
            <a:r>
              <a:rPr sz="2600" dirty="0" smtClean="0">
                <a:latin typeface="+mj-lt"/>
              </a:rPr>
              <a:t> </a:t>
            </a:r>
            <a:r>
              <a:rPr sz="2600" dirty="0" err="1">
                <a:latin typeface="+mj-lt"/>
              </a:rPr>
              <a:t>методом</a:t>
            </a:r>
            <a:r>
              <a:rPr sz="1800" dirty="0"/>
              <a:t>. </a:t>
            </a:r>
          </a:p>
        </p:txBody>
      </p:sp>
      <p:pic>
        <p:nvPicPr>
          <p:cNvPr id="4" name="Рисунок 3"/>
          <p:cNvPicPr/>
          <p:nvPr/>
        </p:nvPicPr>
        <p:blipFill>
          <a:blip r:embed="rId2" cstate="print"/>
          <a:srcRect/>
          <a:stretch>
            <a:fillRect/>
          </a:stretch>
        </p:blipFill>
        <p:spPr>
          <a:xfrm>
            <a:off x="4129087" y="2081212"/>
            <a:ext cx="4618038" cy="3616325"/>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txBox="1">
            <a:spLocks noGrp="1"/>
          </p:cNvSpPr>
          <p:nvPr>
            <p:ph idx="1"/>
          </p:nvPr>
        </p:nvSpPr>
        <p:spPr>
          <a:xfrm>
            <a:off x="196850" y="1196752"/>
            <a:ext cx="4252912" cy="5451698"/>
          </a:xfrm>
          <a:prstGeom prst="rect">
            <a:avLst/>
          </a:prstGeom>
          <a:noFill/>
        </p:spPr>
        <p:txBody>
          <a:bodyPr wrap="square" anchor="t">
            <a:normAutofit fontScale="92500" lnSpcReduction="20000"/>
          </a:bodyPr>
          <a:lstStyle>
            <a:lvl1pPr lvl="0">
              <a:defRPr/>
            </a:lvl1pPr>
          </a:lstStyle>
          <a:p>
            <a:pPr lvl="0">
              <a:buNone/>
            </a:pPr>
            <a:r>
              <a:rPr sz="2400" dirty="0"/>
              <a:t>    </a:t>
            </a:r>
            <a:r>
              <a:rPr lang="ru-RU" sz="2400" dirty="0" smtClean="0"/>
              <a:t>    </a:t>
            </a:r>
          </a:p>
          <a:p>
            <a:pPr lvl="0" algn="ctr">
              <a:buNone/>
            </a:pPr>
            <a:r>
              <a:rPr lang="ru-RU" sz="2400" dirty="0">
                <a:latin typeface="Franklin Gothic Medium"/>
              </a:rPr>
              <a:t> </a:t>
            </a:r>
            <a:r>
              <a:rPr lang="ru-RU" sz="2400" dirty="0" smtClean="0">
                <a:latin typeface="Franklin Gothic Medium"/>
              </a:rPr>
              <a:t>     </a:t>
            </a:r>
            <a:r>
              <a:rPr sz="2800" dirty="0" err="1" smtClean="0">
                <a:latin typeface="Franklin Gothic Medium"/>
              </a:rPr>
              <a:t>Для</a:t>
            </a:r>
            <a:r>
              <a:rPr sz="2800" dirty="0" smtClean="0">
                <a:latin typeface="Franklin Gothic Medium"/>
              </a:rPr>
              <a:t> </a:t>
            </a:r>
            <a:r>
              <a:rPr sz="2800" dirty="0" err="1">
                <a:latin typeface="Franklin Gothic Medium"/>
              </a:rPr>
              <a:t>исследования</a:t>
            </a:r>
            <a:r>
              <a:rPr sz="2800" dirty="0">
                <a:latin typeface="Franklin Gothic Medium"/>
              </a:rPr>
              <a:t> </a:t>
            </a:r>
            <a:r>
              <a:rPr sz="2800" dirty="0" err="1" smtClean="0">
                <a:latin typeface="Franklin Gothic Medium"/>
              </a:rPr>
              <a:t>ме</a:t>
            </a:r>
            <a:r>
              <a:rPr lang="ru-RU" sz="2800" dirty="0" smtClean="0">
                <a:latin typeface="Franklin Gothic Medium"/>
              </a:rPr>
              <a:t>т</a:t>
            </a:r>
            <a:r>
              <a:rPr sz="2800" dirty="0" smtClean="0">
                <a:latin typeface="Franklin Gothic Medium"/>
              </a:rPr>
              <a:t>а</a:t>
            </a:r>
            <a:r>
              <a:rPr lang="ru-RU" sz="2800" dirty="0" smtClean="0">
                <a:latin typeface="Franklin Gothic Medium"/>
              </a:rPr>
              <a:t>л</a:t>
            </a:r>
            <a:r>
              <a:rPr sz="2800" dirty="0" err="1" smtClean="0">
                <a:latin typeface="Franklin Gothic Medium"/>
              </a:rPr>
              <a:t>лов</a:t>
            </a:r>
            <a:r>
              <a:rPr sz="2800" dirty="0" smtClean="0">
                <a:latin typeface="Franklin Gothic Medium"/>
              </a:rPr>
              <a:t> </a:t>
            </a:r>
            <a:r>
              <a:rPr sz="2800" dirty="0" err="1" smtClean="0">
                <a:latin typeface="Franklin Gothic Medium"/>
              </a:rPr>
              <a:t>применяют</a:t>
            </a:r>
            <a:r>
              <a:rPr sz="2800" dirty="0" smtClean="0">
                <a:latin typeface="Franklin Gothic Medium"/>
              </a:rPr>
              <a:t> </a:t>
            </a:r>
            <a:r>
              <a:rPr sz="2800" dirty="0" err="1">
                <a:latin typeface="Franklin Gothic Medium"/>
              </a:rPr>
              <a:t>ультразвуковые</a:t>
            </a:r>
            <a:r>
              <a:rPr sz="2800" dirty="0">
                <a:latin typeface="Franklin Gothic Medium"/>
              </a:rPr>
              <a:t> </a:t>
            </a:r>
            <a:r>
              <a:rPr sz="2800" dirty="0" err="1">
                <a:latin typeface="Franklin Gothic Medium"/>
              </a:rPr>
              <a:t>колебания</a:t>
            </a:r>
            <a:r>
              <a:rPr sz="2800" dirty="0">
                <a:latin typeface="Franklin Gothic Medium"/>
              </a:rPr>
              <a:t> </a:t>
            </a:r>
            <a:r>
              <a:rPr lang="ru-RU" sz="2800" dirty="0" smtClean="0">
                <a:latin typeface="Franklin Gothic Medium"/>
              </a:rPr>
              <a:t>с </a:t>
            </a:r>
            <a:r>
              <a:rPr sz="2800" dirty="0" err="1" smtClean="0">
                <a:latin typeface="Franklin Gothic Medium"/>
              </a:rPr>
              <a:t>частот</a:t>
            </a:r>
            <a:r>
              <a:rPr lang="ru-RU" sz="2800" dirty="0" smtClean="0">
                <a:latin typeface="Franklin Gothic Medium"/>
              </a:rPr>
              <a:t>ой </a:t>
            </a:r>
          </a:p>
          <a:p>
            <a:pPr lvl="0" algn="ctr">
              <a:buNone/>
            </a:pPr>
            <a:r>
              <a:rPr lang="ru-RU" sz="2800" dirty="0">
                <a:latin typeface="Franklin Gothic Medium"/>
              </a:rPr>
              <a:t> </a:t>
            </a:r>
            <a:r>
              <a:rPr lang="ru-RU" sz="2800" dirty="0" smtClean="0">
                <a:latin typeface="Franklin Gothic Medium"/>
              </a:rPr>
              <a:t>  </a:t>
            </a:r>
            <a:r>
              <a:rPr sz="2800" dirty="0" err="1" smtClean="0">
                <a:latin typeface="Franklin Gothic Medium"/>
              </a:rPr>
              <a:t>от</a:t>
            </a:r>
            <a:r>
              <a:rPr sz="2800" dirty="0" smtClean="0">
                <a:latin typeface="Franklin Gothic Medium"/>
              </a:rPr>
              <a:t> </a:t>
            </a:r>
            <a:r>
              <a:rPr sz="2800" dirty="0">
                <a:latin typeface="Franklin Gothic Medium"/>
              </a:rPr>
              <a:t>2 </a:t>
            </a:r>
            <a:r>
              <a:rPr sz="2800" dirty="0" err="1">
                <a:latin typeface="Franklin Gothic Medium"/>
              </a:rPr>
              <a:t>до</a:t>
            </a:r>
            <a:r>
              <a:rPr sz="2800" dirty="0">
                <a:latin typeface="Franklin Gothic Medium"/>
              </a:rPr>
              <a:t> 10 </a:t>
            </a:r>
            <a:r>
              <a:rPr sz="2800" dirty="0" err="1" smtClean="0">
                <a:latin typeface="Franklin Gothic Medium"/>
              </a:rPr>
              <a:t>МГц</a:t>
            </a:r>
            <a:r>
              <a:rPr lang="ru-RU" sz="2800" dirty="0" smtClean="0">
                <a:latin typeface="Franklin Gothic Medium"/>
              </a:rPr>
              <a:t>.</a:t>
            </a:r>
            <a:endParaRPr sz="2800" dirty="0">
              <a:latin typeface="Franklin Gothic Medium"/>
            </a:endParaRPr>
          </a:p>
          <a:p>
            <a:pPr lvl="0" algn="ctr">
              <a:buNone/>
            </a:pPr>
            <a:r>
              <a:rPr sz="2800" dirty="0">
                <a:latin typeface="Franklin Gothic Medium"/>
              </a:rPr>
              <a:t>   </a:t>
            </a:r>
            <a:r>
              <a:rPr sz="2800" dirty="0" smtClean="0"/>
              <a:t> </a:t>
            </a:r>
            <a:r>
              <a:rPr sz="2800" b="1" dirty="0" err="1"/>
              <a:t>При</a:t>
            </a:r>
            <a:r>
              <a:rPr sz="2800" b="1" dirty="0"/>
              <a:t> </a:t>
            </a:r>
            <a:r>
              <a:rPr sz="2800" b="1" dirty="0" err="1"/>
              <a:t>такой</a:t>
            </a:r>
            <a:r>
              <a:rPr sz="2800" b="1" dirty="0"/>
              <a:t> </a:t>
            </a:r>
            <a:r>
              <a:rPr sz="2800" b="1" dirty="0" err="1"/>
              <a:t>частоте</a:t>
            </a:r>
            <a:r>
              <a:rPr sz="2800" b="1" dirty="0"/>
              <a:t> </a:t>
            </a:r>
            <a:r>
              <a:rPr sz="2800" b="1" dirty="0" err="1"/>
              <a:t>колебания</a:t>
            </a:r>
            <a:r>
              <a:rPr sz="2800" b="1" dirty="0"/>
              <a:t> </a:t>
            </a:r>
            <a:r>
              <a:rPr sz="2800" b="1" dirty="0" err="1"/>
              <a:t>распространяются</a:t>
            </a:r>
            <a:r>
              <a:rPr sz="2800" b="1" dirty="0"/>
              <a:t> в </a:t>
            </a:r>
            <a:r>
              <a:rPr sz="2800" b="1" dirty="0" err="1"/>
              <a:t>материале</a:t>
            </a:r>
            <a:r>
              <a:rPr sz="2800" b="1" dirty="0"/>
              <a:t> </a:t>
            </a:r>
            <a:r>
              <a:rPr sz="2800" b="1" dirty="0" err="1" smtClean="0"/>
              <a:t>подобно</a:t>
            </a:r>
            <a:r>
              <a:rPr sz="2800" b="1" dirty="0" smtClean="0"/>
              <a:t> </a:t>
            </a:r>
            <a:r>
              <a:rPr sz="2800" b="1" dirty="0" err="1"/>
              <a:t>лучам</a:t>
            </a:r>
            <a:r>
              <a:rPr sz="2800" b="1" dirty="0"/>
              <a:t>, </a:t>
            </a:r>
            <a:r>
              <a:rPr sz="2800" b="1" dirty="0" err="1"/>
              <a:t>почти</a:t>
            </a:r>
            <a:r>
              <a:rPr sz="2800" b="1" dirty="0"/>
              <a:t> </a:t>
            </a:r>
            <a:r>
              <a:rPr sz="2800" b="1" dirty="0" err="1"/>
              <a:t>не</a:t>
            </a:r>
            <a:r>
              <a:rPr sz="2800" b="1" dirty="0"/>
              <a:t> </a:t>
            </a:r>
            <a:r>
              <a:rPr sz="2800" b="1" dirty="0" err="1"/>
              <a:t>рассеиваясь</a:t>
            </a:r>
            <a:r>
              <a:rPr sz="2800" b="1" dirty="0"/>
              <a:t> </a:t>
            </a:r>
            <a:r>
              <a:rPr sz="2800" b="1" dirty="0" err="1"/>
              <a:t>по</a:t>
            </a:r>
            <a:r>
              <a:rPr sz="2800" b="1" dirty="0"/>
              <a:t> </a:t>
            </a:r>
            <a:r>
              <a:rPr sz="2800" b="1" dirty="0" err="1"/>
              <a:t>сторонам</a:t>
            </a:r>
            <a:r>
              <a:rPr sz="2800" b="1" dirty="0"/>
              <a:t>. </a:t>
            </a:r>
            <a:r>
              <a:rPr sz="2800" b="1" dirty="0" err="1"/>
              <a:t>Ими</a:t>
            </a:r>
            <a:r>
              <a:rPr sz="2800" b="1" dirty="0"/>
              <a:t> </a:t>
            </a:r>
            <a:r>
              <a:rPr sz="2800" b="1" dirty="0" err="1"/>
              <a:t>можно</a:t>
            </a:r>
            <a:r>
              <a:rPr sz="2800" b="1" dirty="0"/>
              <a:t> «</a:t>
            </a:r>
            <a:r>
              <a:rPr sz="2800" b="1" dirty="0" err="1"/>
              <a:t>просвечивать</a:t>
            </a:r>
            <a:r>
              <a:rPr sz="2800" b="1" dirty="0"/>
              <a:t>» </a:t>
            </a:r>
            <a:r>
              <a:rPr sz="2800" b="1" dirty="0" err="1"/>
              <a:t>материалы</a:t>
            </a:r>
            <a:r>
              <a:rPr sz="2800" b="1" dirty="0"/>
              <a:t> </a:t>
            </a:r>
            <a:r>
              <a:rPr sz="2800" b="1" dirty="0" err="1"/>
              <a:t>на</a:t>
            </a:r>
            <a:r>
              <a:rPr sz="2800" b="1" dirty="0"/>
              <a:t> </a:t>
            </a:r>
            <a:r>
              <a:rPr sz="2800" b="1" dirty="0" err="1"/>
              <a:t>глубину</a:t>
            </a:r>
            <a:r>
              <a:rPr sz="2800" b="1" dirty="0"/>
              <a:t> </a:t>
            </a:r>
            <a:r>
              <a:rPr sz="2800" b="1" dirty="0" err="1"/>
              <a:t>свыше</a:t>
            </a:r>
            <a:r>
              <a:rPr sz="2800" b="1" dirty="0"/>
              <a:t> 1 м.</a:t>
            </a:r>
          </a:p>
        </p:txBody>
      </p:sp>
      <p:pic>
        <p:nvPicPr>
          <p:cNvPr id="3" name="Рисунок 2"/>
          <p:cNvPicPr/>
          <p:nvPr/>
        </p:nvPicPr>
        <p:blipFill>
          <a:blip r:embed="rId2" cstate="print"/>
          <a:srcRect/>
          <a:stretch>
            <a:fillRect/>
          </a:stretch>
        </p:blipFill>
        <p:spPr>
          <a:xfrm>
            <a:off x="4451350" y="1492657"/>
            <a:ext cx="4495800" cy="3595687"/>
          </a:xfrm>
          <a:prstGeom prst="rect">
            <a:avLst/>
          </a:prstGeom>
          <a:noFill/>
        </p:spPr>
      </p:pic>
      <p:sp>
        <p:nvSpPr>
          <p:cNvPr id="5" name="Прямоугольник 4"/>
          <p:cNvSpPr/>
          <p:nvPr/>
        </p:nvSpPr>
        <p:spPr>
          <a:xfrm>
            <a:off x="1259632" y="333219"/>
            <a:ext cx="6102781" cy="523220"/>
          </a:xfrm>
          <a:prstGeom prst="rect">
            <a:avLst/>
          </a:prstGeom>
        </p:spPr>
        <p:txBody>
          <a:bodyPr wrap="square">
            <a:spAutoFit/>
          </a:bodyPr>
          <a:lstStyle/>
          <a:p>
            <a:pPr lvl="0"/>
            <a:r>
              <a:rPr lang="ru-RU" dirty="0" smtClean="0">
                <a:effectLst>
                  <a:outerShdw blurRad="38100" dist="38100" dir="2700000" algn="tl">
                    <a:srgbClr val="000000">
                      <a:alpha val="43137"/>
                    </a:srgbClr>
                  </a:outerShdw>
                </a:effectLst>
              </a:rPr>
              <a:t>  </a:t>
            </a:r>
            <a:r>
              <a:rPr lang="ru-RU" sz="2800" cap="all" dirty="0">
                <a:solidFill>
                  <a:srgbClr val="4E3B30"/>
                </a:solidFill>
                <a:effectLst>
                  <a:reflection blurRad="12700" stA="48000" endA="300" endPos="55000" dir="5400000" sy="-90000" algn="bl" rotWithShape="0"/>
                </a:effectLst>
                <a:latin typeface="Franklin Gothic Medium"/>
              </a:rPr>
              <a:t>УЛЬТРАЗВУКОВАЯ </a:t>
            </a:r>
            <a:r>
              <a:rPr lang="ru-RU" sz="2800" cap="all" dirty="0" smtClean="0">
                <a:solidFill>
                  <a:srgbClr val="4E3B30"/>
                </a:solidFill>
                <a:effectLst>
                  <a:reflection blurRad="12700" stA="48000" endA="300" endPos="55000" dir="5400000" sy="-90000" algn="bl" rotWithShape="0"/>
                </a:effectLst>
                <a:latin typeface="Franklin Gothic Medium"/>
              </a:rPr>
              <a:t>ДЕФЕКТОСКОПИЯ</a:t>
            </a:r>
            <a:endParaRPr lang="ru-RU" sz="2800" dirty="0">
              <a:solidFill>
                <a:prstClr val="black"/>
              </a:solidFill>
            </a:endParaRPr>
          </a:p>
        </p:txBody>
      </p:sp>
    </p:spTree>
  </p:cSld>
  <p:clrMapOvr>
    <a:masterClrMapping/>
  </p:clrMapOvr>
  <p:transition spd="slow">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txBox="1">
            <a:spLocks noGrp="1"/>
          </p:cNvSpPr>
          <p:nvPr>
            <p:ph idx="1"/>
          </p:nvPr>
        </p:nvSpPr>
        <p:spPr>
          <a:xfrm>
            <a:off x="323528" y="1488840"/>
            <a:ext cx="3802062" cy="6732587"/>
          </a:xfrm>
          <a:prstGeom prst="rect">
            <a:avLst/>
          </a:prstGeom>
          <a:noFill/>
        </p:spPr>
        <p:txBody>
          <a:bodyPr wrap="square" anchor="t"/>
          <a:lstStyle>
            <a:lvl1pPr lvl="0">
              <a:defRPr/>
            </a:lvl1pPr>
          </a:lstStyle>
          <a:p>
            <a:pPr lvl="0" algn="ctr">
              <a:buNone/>
            </a:pPr>
            <a:r>
              <a:rPr dirty="0"/>
              <a:t>   </a:t>
            </a:r>
            <a:r>
              <a:rPr sz="2400" b="1" dirty="0" err="1"/>
              <a:t>Ультразвук</a:t>
            </a:r>
            <a:r>
              <a:rPr sz="2400" b="1" dirty="0"/>
              <a:t> </a:t>
            </a:r>
            <a:r>
              <a:rPr sz="2400" b="1" dirty="0" err="1"/>
              <a:t>отражается</a:t>
            </a:r>
            <a:r>
              <a:rPr sz="2400" b="1" dirty="0"/>
              <a:t> </a:t>
            </a:r>
            <a:r>
              <a:rPr sz="2400" b="1" dirty="0" err="1"/>
              <a:t>на</a:t>
            </a:r>
            <a:r>
              <a:rPr sz="2400" b="1" dirty="0"/>
              <a:t> </a:t>
            </a:r>
            <a:r>
              <a:rPr sz="2400" b="1" dirty="0" err="1"/>
              <a:t>поверхности</a:t>
            </a:r>
            <a:r>
              <a:rPr sz="2400" b="1" dirty="0"/>
              <a:t> </a:t>
            </a:r>
            <a:r>
              <a:rPr sz="2400" b="1" dirty="0" err="1"/>
              <a:t>раздела</a:t>
            </a:r>
            <a:r>
              <a:rPr sz="2400" b="1" dirty="0"/>
              <a:t> </a:t>
            </a:r>
            <a:r>
              <a:rPr sz="2400" b="1" dirty="0" err="1"/>
              <a:t>разнородных</a:t>
            </a:r>
            <a:r>
              <a:rPr sz="2400" b="1" dirty="0"/>
              <a:t> </a:t>
            </a:r>
            <a:r>
              <a:rPr sz="2400" b="1" dirty="0" err="1" smtClean="0"/>
              <a:t>сред</a:t>
            </a:r>
            <a:r>
              <a:rPr lang="ru-RU" sz="2400" b="1" dirty="0" smtClean="0"/>
              <a:t>.</a:t>
            </a:r>
            <a:r>
              <a:rPr sz="2400" b="1" dirty="0" smtClean="0"/>
              <a:t> </a:t>
            </a:r>
            <a:r>
              <a:rPr sz="2400" b="1" dirty="0" err="1" smtClean="0"/>
              <a:t>Поэтому</a:t>
            </a:r>
            <a:r>
              <a:rPr lang="ru-RU" sz="2400" b="1" dirty="0" smtClean="0"/>
              <a:t>, распространяясь в металле, </a:t>
            </a:r>
            <a:r>
              <a:rPr sz="2400" b="1" dirty="0" smtClean="0"/>
              <a:t> </a:t>
            </a:r>
            <a:r>
              <a:rPr sz="2400" b="1" dirty="0" err="1"/>
              <a:t>ультразвук</a:t>
            </a:r>
            <a:r>
              <a:rPr sz="2400" b="1" dirty="0"/>
              <a:t> </a:t>
            </a:r>
            <a:endParaRPr lang="ru-RU" sz="2400" b="1" dirty="0" smtClean="0"/>
          </a:p>
          <a:p>
            <a:pPr lvl="0" algn="ctr">
              <a:buNone/>
            </a:pPr>
            <a:r>
              <a:rPr lang="ru-RU" sz="2400" b="1" dirty="0"/>
              <a:t> </a:t>
            </a:r>
            <a:r>
              <a:rPr lang="ru-RU" sz="2400" b="1" dirty="0" smtClean="0"/>
              <a:t>   </a:t>
            </a:r>
            <a:r>
              <a:rPr sz="2400" b="1" dirty="0" err="1" smtClean="0"/>
              <a:t>не</a:t>
            </a:r>
            <a:r>
              <a:rPr sz="2400" b="1" dirty="0" smtClean="0"/>
              <a:t> </a:t>
            </a:r>
            <a:r>
              <a:rPr sz="2400" b="1" dirty="0" err="1"/>
              <a:t>проходит</a:t>
            </a:r>
            <a:r>
              <a:rPr sz="2400" b="1" dirty="0"/>
              <a:t> </a:t>
            </a:r>
            <a:r>
              <a:rPr sz="2400" b="1" dirty="0" err="1"/>
              <a:t>через</a:t>
            </a:r>
            <a:r>
              <a:rPr sz="2400" b="1" dirty="0"/>
              <a:t> </a:t>
            </a:r>
            <a:r>
              <a:rPr sz="2400" b="1" dirty="0" err="1"/>
              <a:t>трещины</a:t>
            </a:r>
            <a:r>
              <a:rPr sz="2400" b="1" dirty="0"/>
              <a:t> , </a:t>
            </a:r>
            <a:r>
              <a:rPr sz="2400" b="1" dirty="0" err="1"/>
              <a:t>раковины</a:t>
            </a:r>
            <a:r>
              <a:rPr sz="2400" b="1" dirty="0"/>
              <a:t>, </a:t>
            </a:r>
            <a:r>
              <a:rPr lang="ru-RU" sz="2400" b="1" dirty="0" smtClean="0"/>
              <a:t>неметаллические </a:t>
            </a:r>
            <a:r>
              <a:rPr sz="2400" b="1" dirty="0" err="1" smtClean="0"/>
              <a:t>включ</a:t>
            </a:r>
            <a:r>
              <a:rPr lang="ru-RU" sz="2400" b="1" dirty="0" err="1" smtClean="0"/>
              <a:t>ени</a:t>
            </a:r>
            <a:r>
              <a:rPr sz="2400" b="1" dirty="0" smtClean="0"/>
              <a:t>я</a:t>
            </a:r>
            <a:r>
              <a:rPr sz="2400" b="1" dirty="0"/>
              <a:t>, </a:t>
            </a:r>
            <a:r>
              <a:rPr sz="2400" b="1" dirty="0" err="1"/>
              <a:t>образуя</a:t>
            </a:r>
            <a:r>
              <a:rPr sz="2400" b="1" dirty="0"/>
              <a:t> </a:t>
            </a:r>
            <a:r>
              <a:rPr sz="2400" b="1" dirty="0" err="1"/>
              <a:t>акустическую</a:t>
            </a:r>
            <a:r>
              <a:rPr sz="2400" b="1" dirty="0"/>
              <a:t> </a:t>
            </a:r>
            <a:r>
              <a:rPr sz="2400" b="1" dirty="0" err="1"/>
              <a:t>тень</a:t>
            </a:r>
            <a:r>
              <a:rPr sz="2400" b="1" dirty="0"/>
              <a:t>.</a:t>
            </a:r>
          </a:p>
        </p:txBody>
      </p:sp>
      <p:pic>
        <p:nvPicPr>
          <p:cNvPr id="3" name="Рисунок 2"/>
          <p:cNvPicPr/>
          <p:nvPr/>
        </p:nvPicPr>
        <p:blipFill>
          <a:blip r:embed="rId3" cstate="print"/>
          <a:srcRect/>
          <a:stretch>
            <a:fillRect/>
          </a:stretch>
        </p:blipFill>
        <p:spPr>
          <a:xfrm>
            <a:off x="4499992" y="1484784"/>
            <a:ext cx="4014015" cy="4585122"/>
          </a:xfrm>
          <a:prstGeom prst="rect">
            <a:avLst/>
          </a:prstGeom>
          <a:noFill/>
        </p:spPr>
      </p:pic>
      <p:sp>
        <p:nvSpPr>
          <p:cNvPr id="4" name="Прямоугольник 3"/>
          <p:cNvSpPr/>
          <p:nvPr/>
        </p:nvSpPr>
        <p:spPr>
          <a:xfrm>
            <a:off x="1547664" y="332656"/>
            <a:ext cx="6192688" cy="523220"/>
          </a:xfrm>
          <a:prstGeom prst="rect">
            <a:avLst/>
          </a:prstGeom>
        </p:spPr>
        <p:txBody>
          <a:bodyPr wrap="square">
            <a:spAutoFit/>
          </a:bodyPr>
          <a:lstStyle/>
          <a:p>
            <a:r>
              <a:rPr lang="ru-RU" sz="2800" cap="all" dirty="0" smtClean="0">
                <a:solidFill>
                  <a:srgbClr val="4E3B30"/>
                </a:solidFill>
                <a:effectLst>
                  <a:reflection blurRad="12700" stA="48000" endA="300" endPos="55000" dir="5400000" sy="-90000" algn="bl" rotWithShape="0"/>
                </a:effectLst>
                <a:latin typeface="Franklin Gothic Medium"/>
                <a:ea typeface="+mj-ea"/>
                <a:cs typeface="+mj-cs"/>
              </a:rPr>
              <a:t>УЛЬТРАЗВУКОВАЯ ДЕФЕКТОСКОПИЯ</a:t>
            </a:r>
            <a:endParaRPr lang="ru-RU" sz="2800" dirty="0"/>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16632"/>
            <a:ext cx="8686800" cy="1008112"/>
          </a:xfrm>
        </p:spPr>
        <p:txBody>
          <a:bodyPr/>
          <a:lstStyle/>
          <a:p>
            <a:r>
              <a:rPr lang="ru-RU" dirty="0" smtClean="0"/>
              <a:t>                        Содержание.</a:t>
            </a:r>
            <a:endParaRPr lang="ru-RU" dirty="0"/>
          </a:p>
        </p:txBody>
      </p:sp>
      <p:sp>
        <p:nvSpPr>
          <p:cNvPr id="3" name="Объект 2"/>
          <p:cNvSpPr>
            <a:spLocks noGrp="1"/>
          </p:cNvSpPr>
          <p:nvPr>
            <p:ph idx="1"/>
          </p:nvPr>
        </p:nvSpPr>
        <p:spPr/>
        <p:txBody>
          <a:bodyPr/>
          <a:lstStyle/>
          <a:p>
            <a:endParaRPr lang="ru-RU" dirty="0" smtClean="0"/>
          </a:p>
          <a:p>
            <a:endParaRPr lang="ru-RU" dirty="0" smtClean="0"/>
          </a:p>
          <a:p>
            <a:endParaRPr lang="ru-RU" dirty="0"/>
          </a:p>
        </p:txBody>
      </p:sp>
      <p:graphicFrame>
        <p:nvGraphicFramePr>
          <p:cNvPr id="4" name="Схема 3"/>
          <p:cNvGraphicFramePr/>
          <p:nvPr>
            <p:extLst>
              <p:ext uri="{D42A27DB-BD31-4B8C-83A1-F6EECF244321}">
                <p14:modId xmlns:p14="http://schemas.microsoft.com/office/powerpoint/2010/main" val="1178371785"/>
              </p:ext>
            </p:extLst>
          </p:nvPr>
        </p:nvGraphicFramePr>
        <p:xfrm>
          <a:off x="755576" y="1554162"/>
          <a:ext cx="7992888" cy="4651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9779083"/>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188640"/>
            <a:ext cx="6643464" cy="838200"/>
          </a:xfrm>
        </p:spPr>
        <p:txBody>
          <a:bodyPr>
            <a:normAutofit/>
          </a:bodyPr>
          <a:lstStyle/>
          <a:p>
            <a:pPr algn="ctr"/>
            <a:r>
              <a:rPr lang="ru-RU" sz="2800" dirty="0" smtClean="0"/>
              <a:t>Использованная литература</a:t>
            </a:r>
            <a:endParaRPr lang="ru-RU" sz="2800" dirty="0"/>
          </a:p>
        </p:txBody>
      </p:sp>
      <p:sp>
        <p:nvSpPr>
          <p:cNvPr id="3" name="Объект 2"/>
          <p:cNvSpPr>
            <a:spLocks noGrp="1"/>
          </p:cNvSpPr>
          <p:nvPr>
            <p:ph idx="1"/>
          </p:nvPr>
        </p:nvSpPr>
        <p:spPr/>
        <p:txBody>
          <a:bodyPr>
            <a:normAutofit/>
          </a:bodyPr>
          <a:lstStyle/>
          <a:p>
            <a:pPr marL="0" lvl="0" indent="0">
              <a:lnSpc>
                <a:spcPct val="150000"/>
              </a:lnSpc>
              <a:buClr>
                <a:srgbClr val="F0A22E"/>
              </a:buClr>
              <a:buNone/>
              <a:tabLst>
                <a:tab pos="504825" algn="l"/>
              </a:tabLst>
            </a:pPr>
            <a:r>
              <a:rPr lang="ru-RU" sz="3100" dirty="0" smtClean="0">
                <a:latin typeface="Times New Roman" panose="02020603050405020304" pitchFamily="18" charset="0"/>
                <a:ea typeface="Times New Roman" panose="02020603050405020304" pitchFamily="18" charset="0"/>
              </a:rPr>
              <a:t> </a:t>
            </a:r>
            <a:r>
              <a:rPr lang="ru-RU" sz="2000" dirty="0" smtClean="0">
                <a:latin typeface="Times New Roman" panose="02020603050405020304" pitchFamily="18" charset="0"/>
                <a:ea typeface="Times New Roman" panose="02020603050405020304" pitchFamily="18" charset="0"/>
              </a:rPr>
              <a:t>1. </a:t>
            </a:r>
            <a:r>
              <a:rPr lang="ru-RU" sz="2000" kern="1800" dirty="0">
                <a:solidFill>
                  <a:srgbClr val="000000"/>
                </a:solidFill>
                <a:latin typeface="Times New Roman" panose="02020603050405020304" pitchFamily="18" charset="0"/>
                <a:ea typeface="Times New Roman" panose="02020603050405020304" pitchFamily="18" charset="0"/>
              </a:rPr>
              <a:t>Солнцев Ю.П., Вологжанина С.А., </a:t>
            </a:r>
            <a:r>
              <a:rPr lang="ru-RU" sz="2000" kern="1800" dirty="0" err="1">
                <a:solidFill>
                  <a:srgbClr val="000000"/>
                </a:solidFill>
                <a:latin typeface="Times New Roman" panose="02020603050405020304" pitchFamily="18" charset="0"/>
                <a:ea typeface="Times New Roman" panose="02020603050405020304" pitchFamily="18" charset="0"/>
              </a:rPr>
              <a:t>Иголкин</a:t>
            </a:r>
            <a:r>
              <a:rPr lang="ru-RU" sz="2000" kern="1800" dirty="0">
                <a:solidFill>
                  <a:srgbClr val="000000"/>
                </a:solidFill>
                <a:latin typeface="Times New Roman" panose="02020603050405020304" pitchFamily="18" charset="0"/>
                <a:ea typeface="Times New Roman" panose="02020603050405020304" pitchFamily="18" charset="0"/>
              </a:rPr>
              <a:t> А.Ф</a:t>
            </a:r>
            <a:r>
              <a:rPr lang="ru-RU" sz="2000" kern="1800" dirty="0" smtClean="0">
                <a:solidFill>
                  <a:srgbClr val="000000"/>
                </a:solidFill>
                <a:latin typeface="Times New Roman" panose="02020603050405020304" pitchFamily="18" charset="0"/>
                <a:ea typeface="Times New Roman" panose="02020603050405020304" pitchFamily="18" charset="0"/>
              </a:rPr>
              <a:t>. </a:t>
            </a:r>
            <a:r>
              <a:rPr lang="ru-RU" sz="2000" dirty="0">
                <a:solidFill>
                  <a:srgbClr val="4E3B30"/>
                </a:solidFill>
                <a:latin typeface="Times New Roman" panose="02020603050405020304" pitchFamily="18" charset="0"/>
                <a:ea typeface="Times New Roman" panose="02020603050405020304" pitchFamily="18" charset="0"/>
              </a:rPr>
              <a:t>«Материаловедение»,  </a:t>
            </a:r>
            <a:r>
              <a:rPr lang="ru-RU" sz="2000" dirty="0" smtClean="0">
                <a:solidFill>
                  <a:srgbClr val="4E3B30"/>
                </a:solidFill>
                <a:latin typeface="Times New Roman" panose="02020603050405020304" pitchFamily="18" charset="0"/>
                <a:ea typeface="Times New Roman" panose="02020603050405020304" pitchFamily="18" charset="0"/>
              </a:rPr>
              <a:t>   </a:t>
            </a:r>
          </a:p>
          <a:p>
            <a:pPr marL="0" lvl="0" indent="0">
              <a:lnSpc>
                <a:spcPct val="150000"/>
              </a:lnSpc>
              <a:buClr>
                <a:srgbClr val="F0A22E"/>
              </a:buClr>
              <a:buNone/>
              <a:tabLst>
                <a:tab pos="504825" algn="l"/>
              </a:tabLst>
            </a:pPr>
            <a:r>
              <a:rPr lang="ru-RU" sz="2000" dirty="0">
                <a:solidFill>
                  <a:srgbClr val="4E3B30"/>
                </a:solidFill>
                <a:latin typeface="Times New Roman" panose="02020603050405020304" pitchFamily="18" charset="0"/>
                <a:ea typeface="Times New Roman" panose="02020603050405020304" pitchFamily="18" charset="0"/>
              </a:rPr>
              <a:t> </a:t>
            </a:r>
            <a:r>
              <a:rPr lang="ru-RU" sz="2000" dirty="0" smtClean="0">
                <a:solidFill>
                  <a:srgbClr val="4E3B30"/>
                </a:solidFill>
                <a:latin typeface="Times New Roman" panose="02020603050405020304" pitchFamily="18" charset="0"/>
                <a:ea typeface="Times New Roman" panose="02020603050405020304" pitchFamily="18" charset="0"/>
              </a:rPr>
              <a:t>      М</a:t>
            </a:r>
            <a:r>
              <a:rPr lang="ru-RU" sz="2000" dirty="0">
                <a:solidFill>
                  <a:srgbClr val="4E3B30"/>
                </a:solidFill>
                <a:latin typeface="Times New Roman" panose="02020603050405020304" pitchFamily="18" charset="0"/>
                <a:ea typeface="Times New Roman" panose="02020603050405020304" pitchFamily="18" charset="0"/>
              </a:rPr>
              <a:t>., издательский  центр </a:t>
            </a:r>
            <a:r>
              <a:rPr lang="ru-RU" sz="2000" dirty="0" smtClean="0">
                <a:solidFill>
                  <a:srgbClr val="4E3B30"/>
                </a:solidFill>
                <a:latin typeface="Times New Roman" panose="02020603050405020304" pitchFamily="18" charset="0"/>
                <a:ea typeface="Times New Roman" panose="02020603050405020304" pitchFamily="18" charset="0"/>
              </a:rPr>
              <a:t>«</a:t>
            </a:r>
            <a:r>
              <a:rPr lang="ru-RU" sz="2000" dirty="0">
                <a:solidFill>
                  <a:srgbClr val="4E3B30"/>
                </a:solidFill>
                <a:latin typeface="Times New Roman" panose="02020603050405020304" pitchFamily="18" charset="0"/>
                <a:ea typeface="Times New Roman" panose="02020603050405020304" pitchFamily="18" charset="0"/>
              </a:rPr>
              <a:t>Академия», </a:t>
            </a:r>
            <a:r>
              <a:rPr lang="ru-RU" sz="2000" dirty="0" smtClean="0">
                <a:solidFill>
                  <a:srgbClr val="4E3B30"/>
                </a:solidFill>
                <a:latin typeface="Times New Roman" panose="02020603050405020304" pitchFamily="18" charset="0"/>
                <a:ea typeface="Times New Roman" panose="02020603050405020304" pitchFamily="18" charset="0"/>
              </a:rPr>
              <a:t>2016 </a:t>
            </a:r>
            <a:r>
              <a:rPr lang="ru-RU" sz="2000" dirty="0">
                <a:solidFill>
                  <a:srgbClr val="4E3B30"/>
                </a:solidFill>
                <a:latin typeface="Times New Roman" panose="02020603050405020304" pitchFamily="18" charset="0"/>
                <a:ea typeface="Times New Roman" panose="02020603050405020304" pitchFamily="18" charset="0"/>
              </a:rPr>
              <a:t>год</a:t>
            </a:r>
          </a:p>
          <a:p>
            <a:pPr marL="0" lvl="0" indent="0">
              <a:lnSpc>
                <a:spcPct val="150000"/>
              </a:lnSpc>
              <a:buClr>
                <a:srgbClr val="F0A22E"/>
              </a:buClr>
              <a:buNone/>
              <a:tabLst>
                <a:tab pos="504825" algn="l"/>
              </a:tabLst>
            </a:pPr>
            <a:r>
              <a:rPr lang="ru-RU" sz="2000" dirty="0" smtClean="0">
                <a:latin typeface="Times New Roman" panose="02020603050405020304" pitchFamily="18" charset="0"/>
                <a:ea typeface="Times New Roman" panose="02020603050405020304" pitchFamily="18" charset="0"/>
              </a:rPr>
              <a:t>  2.   А.М</a:t>
            </a:r>
            <a:r>
              <a:rPr lang="ru-RU" sz="2000" dirty="0">
                <a:latin typeface="Times New Roman" panose="02020603050405020304" pitchFamily="18" charset="0"/>
                <a:ea typeface="Times New Roman" panose="02020603050405020304" pitchFamily="18" charset="0"/>
              </a:rPr>
              <a:t>. </a:t>
            </a:r>
            <a:r>
              <a:rPr lang="ru-RU" sz="2000" dirty="0" err="1">
                <a:latin typeface="Times New Roman" panose="02020603050405020304" pitchFamily="18" charset="0"/>
                <a:ea typeface="Times New Roman" panose="02020603050405020304" pitchFamily="18" charset="0"/>
              </a:rPr>
              <a:t>Адаскин</a:t>
            </a:r>
            <a:r>
              <a:rPr lang="ru-RU" sz="2000" dirty="0">
                <a:latin typeface="Times New Roman" panose="02020603050405020304" pitchFamily="18" charset="0"/>
                <a:ea typeface="Times New Roman" panose="02020603050405020304" pitchFamily="18" charset="0"/>
              </a:rPr>
              <a:t>,  В.М. Зуев  «Материаловедение»,  М., </a:t>
            </a:r>
            <a:r>
              <a:rPr lang="ru-RU" sz="2000" dirty="0">
                <a:solidFill>
                  <a:srgbClr val="4E3B30"/>
                </a:solidFill>
                <a:latin typeface="Times New Roman" panose="02020603050405020304" pitchFamily="18" charset="0"/>
                <a:ea typeface="Times New Roman" panose="02020603050405020304" pitchFamily="18" charset="0"/>
              </a:rPr>
              <a:t>издательский  </a:t>
            </a:r>
            <a:r>
              <a:rPr lang="ru-RU" sz="2000" dirty="0" smtClean="0">
                <a:solidFill>
                  <a:srgbClr val="4E3B30"/>
                </a:solidFill>
                <a:latin typeface="Times New Roman" panose="02020603050405020304" pitchFamily="18" charset="0"/>
                <a:ea typeface="Times New Roman" panose="02020603050405020304" pitchFamily="18" charset="0"/>
              </a:rPr>
              <a:t>  </a:t>
            </a:r>
          </a:p>
          <a:p>
            <a:pPr marL="0" lvl="0" indent="0">
              <a:lnSpc>
                <a:spcPct val="150000"/>
              </a:lnSpc>
              <a:buClr>
                <a:srgbClr val="F0A22E"/>
              </a:buClr>
              <a:buNone/>
              <a:tabLst>
                <a:tab pos="504825" algn="l"/>
              </a:tabLst>
            </a:pPr>
            <a:r>
              <a:rPr lang="ru-RU" sz="2000" dirty="0">
                <a:solidFill>
                  <a:srgbClr val="4E3B30"/>
                </a:solidFill>
                <a:latin typeface="Times New Roman" panose="02020603050405020304" pitchFamily="18" charset="0"/>
                <a:ea typeface="Times New Roman" panose="02020603050405020304" pitchFamily="18" charset="0"/>
              </a:rPr>
              <a:t> </a:t>
            </a:r>
            <a:r>
              <a:rPr lang="ru-RU" sz="2000" dirty="0" smtClean="0">
                <a:solidFill>
                  <a:srgbClr val="4E3B30"/>
                </a:solidFill>
                <a:latin typeface="Times New Roman" panose="02020603050405020304" pitchFamily="18" charset="0"/>
                <a:ea typeface="Times New Roman" panose="02020603050405020304" pitchFamily="18" charset="0"/>
              </a:rPr>
              <a:t>     центр «</a:t>
            </a:r>
            <a:r>
              <a:rPr lang="ru-RU" sz="2000" dirty="0">
                <a:solidFill>
                  <a:srgbClr val="4E3B30"/>
                </a:solidFill>
                <a:latin typeface="Times New Roman" panose="02020603050405020304" pitchFamily="18" charset="0"/>
                <a:ea typeface="Times New Roman" panose="02020603050405020304" pitchFamily="18" charset="0"/>
              </a:rPr>
              <a:t>Академия»,</a:t>
            </a:r>
            <a:r>
              <a:rPr lang="ru-RU" sz="2000" dirty="0" smtClean="0">
                <a:latin typeface="Times New Roman" panose="02020603050405020304" pitchFamily="18" charset="0"/>
                <a:ea typeface="Times New Roman" panose="02020603050405020304" pitchFamily="18" charset="0"/>
              </a:rPr>
              <a:t> 2014 год</a:t>
            </a:r>
          </a:p>
          <a:p>
            <a:pPr marL="0" lvl="0" indent="0">
              <a:lnSpc>
                <a:spcPct val="150000"/>
              </a:lnSpc>
              <a:buClr>
                <a:srgbClr val="F0A22E"/>
              </a:buClr>
              <a:buNone/>
              <a:tabLst>
                <a:tab pos="504825" algn="l"/>
              </a:tabLst>
            </a:pPr>
            <a:r>
              <a:rPr lang="ru-RU" sz="2000" dirty="0" smtClean="0">
                <a:latin typeface="Times New Roman" panose="02020603050405020304" pitchFamily="18" charset="0"/>
                <a:ea typeface="Times New Roman" panose="02020603050405020304" pitchFamily="18" charset="0"/>
              </a:rPr>
              <a:t>  3. </a:t>
            </a:r>
            <a:r>
              <a:rPr lang="ru-RU" sz="2000" dirty="0">
                <a:latin typeface="Times New Roman" panose="02020603050405020304" pitchFamily="18" charset="0"/>
                <a:ea typeface="Times New Roman" panose="02020603050405020304" pitchFamily="18" charset="0"/>
              </a:rPr>
              <a:t>Моряков </a:t>
            </a:r>
            <a:r>
              <a:rPr lang="ru-RU" sz="2000" dirty="0" smtClean="0">
                <a:latin typeface="Times New Roman" panose="02020603050405020304" pitchFamily="18" charset="0"/>
                <a:ea typeface="Times New Roman" panose="02020603050405020304" pitchFamily="18" charset="0"/>
              </a:rPr>
              <a:t>О.С </a:t>
            </a:r>
            <a:r>
              <a:rPr lang="ru-RU" sz="2000" dirty="0">
                <a:solidFill>
                  <a:srgbClr val="4E3B30"/>
                </a:solidFill>
                <a:latin typeface="Times New Roman" panose="02020603050405020304" pitchFamily="18" charset="0"/>
                <a:ea typeface="Times New Roman" panose="02020603050405020304" pitchFamily="18" charset="0"/>
              </a:rPr>
              <a:t>«Материаловедение»,  М., издательский    </a:t>
            </a:r>
          </a:p>
          <a:p>
            <a:pPr marL="0" lvl="0" indent="0">
              <a:lnSpc>
                <a:spcPct val="150000"/>
              </a:lnSpc>
              <a:buClr>
                <a:srgbClr val="F0A22E"/>
              </a:buClr>
              <a:buNone/>
              <a:tabLst>
                <a:tab pos="504825" algn="l"/>
              </a:tabLst>
            </a:pPr>
            <a:r>
              <a:rPr lang="ru-RU" sz="2000" dirty="0">
                <a:solidFill>
                  <a:srgbClr val="4E3B30"/>
                </a:solidFill>
                <a:latin typeface="Times New Roman" panose="02020603050405020304" pitchFamily="18" charset="0"/>
                <a:ea typeface="Times New Roman" panose="02020603050405020304" pitchFamily="18" charset="0"/>
              </a:rPr>
              <a:t>      центр «Академия», </a:t>
            </a:r>
            <a:r>
              <a:rPr lang="ru-RU" sz="2000" dirty="0" smtClean="0">
                <a:solidFill>
                  <a:srgbClr val="4E3B30"/>
                </a:solidFill>
                <a:latin typeface="Times New Roman" panose="02020603050405020304" pitchFamily="18" charset="0"/>
                <a:ea typeface="Times New Roman" panose="02020603050405020304" pitchFamily="18" charset="0"/>
              </a:rPr>
              <a:t>2008 </a:t>
            </a:r>
            <a:r>
              <a:rPr lang="ru-RU" sz="2000" dirty="0">
                <a:solidFill>
                  <a:srgbClr val="4E3B30"/>
                </a:solidFill>
                <a:latin typeface="Times New Roman" panose="02020603050405020304" pitchFamily="18" charset="0"/>
                <a:ea typeface="Times New Roman" panose="02020603050405020304" pitchFamily="18" charset="0"/>
              </a:rPr>
              <a:t>год</a:t>
            </a:r>
          </a:p>
          <a:p>
            <a:pPr marL="0" indent="0">
              <a:lnSpc>
                <a:spcPct val="150000"/>
              </a:lnSpc>
              <a:spcAft>
                <a:spcPts val="0"/>
              </a:spcAft>
              <a:buNone/>
            </a:pPr>
            <a:r>
              <a:rPr lang="ru-RU" sz="2000" dirty="0" smtClean="0">
                <a:latin typeface="Times New Roman" panose="02020603050405020304" pitchFamily="18" charset="0"/>
                <a:ea typeface="Times New Roman" panose="02020603050405020304" pitchFamily="18" charset="0"/>
              </a:rPr>
              <a:t>  4.   </a:t>
            </a:r>
            <a:r>
              <a:rPr lang="ru-RU" sz="2000" dirty="0">
                <a:latin typeface="Times New Roman" panose="02020603050405020304" pitchFamily="18" charset="0"/>
                <a:ea typeface="Times New Roman" panose="02020603050405020304" pitchFamily="18" charset="0"/>
              </a:rPr>
              <a:t>В.М. Никифоров  «Технология  металлов  и  </a:t>
            </a:r>
            <a:r>
              <a:rPr lang="ru-RU" sz="2000" dirty="0" smtClean="0">
                <a:latin typeface="Times New Roman" panose="02020603050405020304" pitchFamily="18" charset="0"/>
                <a:ea typeface="Times New Roman" panose="02020603050405020304" pitchFamily="18" charset="0"/>
              </a:rPr>
              <a:t>  конструкционные  </a:t>
            </a:r>
          </a:p>
          <a:p>
            <a:pPr marL="0" indent="0">
              <a:lnSpc>
                <a:spcPct val="150000"/>
              </a:lnSpc>
              <a:spcBef>
                <a:spcPts val="0"/>
              </a:spcBef>
              <a:spcAft>
                <a:spcPts val="0"/>
              </a:spcAft>
              <a:buNone/>
            </a:pPr>
            <a:r>
              <a:rPr lang="ru-RU" sz="2000" dirty="0">
                <a:latin typeface="Times New Roman" panose="02020603050405020304" pitchFamily="18" charset="0"/>
                <a:ea typeface="Times New Roman" panose="02020603050405020304" pitchFamily="18" charset="0"/>
              </a:rPr>
              <a:t> </a:t>
            </a:r>
            <a:r>
              <a:rPr lang="ru-RU" sz="2000" dirty="0" smtClean="0">
                <a:latin typeface="Times New Roman" panose="02020603050405020304" pitchFamily="18" charset="0"/>
                <a:ea typeface="Times New Roman" panose="02020603050405020304" pitchFamily="18" charset="0"/>
              </a:rPr>
              <a:t>       материалы», </a:t>
            </a:r>
            <a:r>
              <a:rPr lang="ru-RU" sz="2000" dirty="0">
                <a:latin typeface="Times New Roman" panose="02020603050405020304" pitchFamily="18" charset="0"/>
                <a:ea typeface="Times New Roman" panose="02020603050405020304" pitchFamily="18" charset="0"/>
              </a:rPr>
              <a:t>Л.,   «Политехника»,  </a:t>
            </a:r>
            <a:r>
              <a:rPr lang="ru-RU" sz="2000" dirty="0" smtClean="0">
                <a:latin typeface="Times New Roman" panose="02020603050405020304" pitchFamily="18" charset="0"/>
                <a:ea typeface="Times New Roman" panose="02020603050405020304" pitchFamily="18" charset="0"/>
              </a:rPr>
              <a:t>2003 </a:t>
            </a:r>
            <a:r>
              <a:rPr lang="ru-RU" sz="2000" dirty="0">
                <a:latin typeface="Times New Roman" panose="02020603050405020304" pitchFamily="18" charset="0"/>
                <a:ea typeface="Times New Roman" panose="02020603050405020304" pitchFamily="18" charset="0"/>
              </a:rPr>
              <a:t>год</a:t>
            </a:r>
          </a:p>
          <a:p>
            <a:endParaRPr lang="ru-RU" dirty="0"/>
          </a:p>
        </p:txBody>
      </p:sp>
    </p:spTree>
    <p:extLst>
      <p:ext uri="{BB962C8B-B14F-4D97-AF65-F5344CB8AC3E}">
        <p14:creationId xmlns:p14="http://schemas.microsoft.com/office/powerpoint/2010/main" val="258870711"/>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r>
              <a:rPr lang="ru-RU" dirty="0" smtClean="0"/>
              <a:t>  </a:t>
            </a:r>
            <a:r>
              <a:rPr lang="ru-RU" sz="3600" dirty="0" smtClean="0"/>
              <a:t>Спасибо</a:t>
            </a:r>
          </a:p>
          <a:p>
            <a:pPr marL="0" indent="0" algn="ctr">
              <a:buNone/>
            </a:pPr>
            <a:r>
              <a:rPr lang="ru-RU" sz="3600" dirty="0" smtClean="0"/>
              <a:t> за просмотр.</a:t>
            </a:r>
          </a:p>
          <a:p>
            <a:pPr marL="0" indent="0" algn="ctr">
              <a:buNone/>
            </a:pPr>
            <a:endParaRPr lang="ru-RU" dirty="0"/>
          </a:p>
          <a:p>
            <a:pPr marL="0" indent="0" algn="ctr">
              <a:buNone/>
            </a:pPr>
            <a:endParaRPr lang="ru-RU" dirty="0" smtClean="0"/>
          </a:p>
          <a:p>
            <a:pPr marL="0" indent="0" algn="ctr">
              <a:buNone/>
            </a:pPr>
            <a:endParaRPr lang="ru-RU" dirty="0"/>
          </a:p>
          <a:p>
            <a:pPr marL="0" indent="0" algn="ctr">
              <a:buNone/>
            </a:pPr>
            <a:endParaRPr lang="ru-RU" dirty="0" smtClean="0"/>
          </a:p>
          <a:p>
            <a:pPr marL="0" indent="0" algn="ctr">
              <a:buNone/>
            </a:pPr>
            <a:r>
              <a:rPr lang="ru-RU" dirty="0" smtClean="0"/>
              <a:t>2019 год</a:t>
            </a:r>
            <a:endParaRPr lang="ru-RU" dirty="0"/>
          </a:p>
        </p:txBody>
      </p:sp>
    </p:spTree>
    <p:extLst>
      <p:ext uri="{BB962C8B-B14F-4D97-AF65-F5344CB8AC3E}">
        <p14:creationId xmlns:p14="http://schemas.microsoft.com/office/powerpoint/2010/main" val="3258894920"/>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404664"/>
          </a:xfrm>
        </p:spPr>
        <p:txBody>
          <a:bodyPr>
            <a:normAutofit fontScale="90000"/>
          </a:bodyPr>
          <a:lstStyle/>
          <a:p>
            <a:r>
              <a:rPr lang="ru-RU" sz="2800" dirty="0" smtClean="0"/>
              <a:t>                     </a:t>
            </a:r>
            <a:endParaRPr lang="ru-RU" sz="2700" dirty="0"/>
          </a:p>
        </p:txBody>
      </p:sp>
      <p:sp>
        <p:nvSpPr>
          <p:cNvPr id="3" name="Объект 2"/>
          <p:cNvSpPr>
            <a:spLocks noGrp="1"/>
          </p:cNvSpPr>
          <p:nvPr>
            <p:ph idx="1"/>
          </p:nvPr>
        </p:nvSpPr>
        <p:spPr>
          <a:xfrm>
            <a:off x="179512" y="1196752"/>
            <a:ext cx="8712968" cy="4680520"/>
          </a:xfrm>
        </p:spPr>
        <p:txBody>
          <a:bodyPr>
            <a:normAutofit fontScale="92500" lnSpcReduction="10000"/>
          </a:bodyPr>
          <a:lstStyle/>
          <a:p>
            <a:pPr algn="ctr"/>
            <a:r>
              <a:rPr lang="ru-RU" b="1" dirty="0" smtClean="0"/>
              <a:t>Макроструктурой</a:t>
            </a:r>
            <a:r>
              <a:rPr lang="ru-RU" dirty="0" smtClean="0"/>
              <a:t> называют строение металла, видимое без увеличения или при небольшом увеличении (до 10-30 раз) с помощью лупы.</a:t>
            </a:r>
            <a:br>
              <a:rPr lang="ru-RU" dirty="0" smtClean="0"/>
            </a:br>
            <a:r>
              <a:rPr lang="ru-RU" dirty="0" smtClean="0"/>
              <a:t>Макроструктуру можно исследовать непосредственно на поверхности металла (отливок, поковок), в изломе или на макрошлифе.</a:t>
            </a:r>
            <a:br>
              <a:rPr lang="ru-RU" dirty="0" smtClean="0"/>
            </a:br>
            <a:r>
              <a:rPr lang="ru-RU" dirty="0" smtClean="0"/>
              <a:t>Для </a:t>
            </a:r>
            <a:r>
              <a:rPr lang="ru-RU" dirty="0" err="1" smtClean="0"/>
              <a:t>макроанализа</a:t>
            </a:r>
            <a:r>
              <a:rPr lang="ru-RU" dirty="0" smtClean="0"/>
              <a:t> приготовляют образец – шлиф или излом, по которому выявляют макроструктуру – строение металла или сплава, видимое невооруженным глазом или в лупу.</a:t>
            </a:r>
            <a:endParaRPr lang="ru-RU" dirty="0"/>
          </a:p>
        </p:txBody>
      </p:sp>
      <p:sp>
        <p:nvSpPr>
          <p:cNvPr id="5" name="Скругленный прямоугольник 4"/>
          <p:cNvSpPr/>
          <p:nvPr/>
        </p:nvSpPr>
        <p:spPr>
          <a:xfrm>
            <a:off x="1619672" y="188640"/>
            <a:ext cx="5328592" cy="476672"/>
          </a:xfrm>
          <a:prstGeom prst="roundRect">
            <a:avLst/>
          </a:prstGeom>
          <a:solidFill>
            <a:schemeClr val="accent6">
              <a:lumMod val="40000"/>
              <a:lumOff val="6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ru-RU" sz="2400" cap="all" dirty="0">
                <a:solidFill>
                  <a:srgbClr val="4E3B30"/>
                </a:solidFill>
                <a:effectLst>
                  <a:reflection blurRad="12700" stA="48000" endA="300" endPos="55000" dir="5400000" sy="-90000" algn="bl" rotWithShape="0"/>
                </a:effectLst>
                <a:latin typeface="Franklin Gothic Medium"/>
                <a:ea typeface="+mj-ea"/>
                <a:cs typeface="+mj-cs"/>
              </a:rPr>
              <a:t>Макроскопический анализ</a:t>
            </a:r>
            <a:endParaRPr lang="ru-RU" sz="2400" dirty="0"/>
          </a:p>
        </p:txBody>
      </p:sp>
    </p:spTree>
    <p:extLst>
      <p:ext uri="{BB962C8B-B14F-4D97-AF65-F5344CB8AC3E}">
        <p14:creationId xmlns:p14="http://schemas.microsoft.com/office/powerpoint/2010/main" val="424395591"/>
      </p:ext>
    </p:extLst>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323528" y="0"/>
            <a:ext cx="7524750" cy="620713"/>
          </a:xfrm>
        </p:spPr>
        <p:txBody>
          <a:bodyPr>
            <a:normAutofit/>
          </a:bodyPr>
          <a:lstStyle/>
          <a:p>
            <a:r>
              <a:rPr lang="ru-RU" sz="2800" dirty="0" smtClean="0">
                <a:solidFill>
                  <a:srgbClr val="4E3B30"/>
                </a:solidFill>
              </a:rPr>
              <a:t>                </a:t>
            </a:r>
            <a:endParaRPr lang="ru-RU" sz="2400" dirty="0"/>
          </a:p>
        </p:txBody>
      </p:sp>
      <p:pic>
        <p:nvPicPr>
          <p:cNvPr id="4" name="Объект 3"/>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683568" y="3356992"/>
            <a:ext cx="3665141" cy="2160240"/>
          </a:xfrm>
          <a:prstGeom prst="roundRect">
            <a:avLst>
              <a:gd name="adj" fmla="val 8594"/>
            </a:avLst>
          </a:prstGeom>
          <a:solidFill>
            <a:srgbClr val="FFFFFF">
              <a:shade val="85000"/>
            </a:srgbClr>
          </a:solidFill>
          <a:ln w="19050">
            <a:solidFill>
              <a:schemeClr val="tx1"/>
            </a:solidFill>
          </a:ln>
          <a:effectLst>
            <a:reflection blurRad="12700" stA="38000" endPos="28000" dist="5000" dir="5400000" sy="-100000" algn="bl" rotWithShape="0"/>
          </a:effectLst>
        </p:spPr>
      </p:pic>
      <p:sp>
        <p:nvSpPr>
          <p:cNvPr id="8" name="Текст 7"/>
          <p:cNvSpPr>
            <a:spLocks noGrp="1"/>
          </p:cNvSpPr>
          <p:nvPr>
            <p:ph type="body" sz="quarter" idx="4294967295"/>
          </p:nvPr>
        </p:nvSpPr>
        <p:spPr>
          <a:xfrm>
            <a:off x="-180528" y="5745600"/>
            <a:ext cx="5184576" cy="936104"/>
          </a:xfrm>
        </p:spPr>
        <p:txBody>
          <a:bodyPr>
            <a:normAutofit fontScale="62500" lnSpcReduction="20000"/>
          </a:bodyPr>
          <a:lstStyle/>
          <a:p>
            <a:pPr algn="l"/>
            <a:r>
              <a:rPr lang="ru-RU" dirty="0" smtClean="0">
                <a:solidFill>
                  <a:schemeClr val="tx1"/>
                </a:solidFill>
              </a:rPr>
              <a:t>                 Макроструктура:</a:t>
            </a:r>
            <a:br>
              <a:rPr lang="ru-RU" dirty="0" smtClean="0">
                <a:solidFill>
                  <a:schemeClr val="tx1"/>
                </a:solidFill>
              </a:rPr>
            </a:br>
            <a:r>
              <a:rPr lang="ru-RU" dirty="0" smtClean="0">
                <a:solidFill>
                  <a:schemeClr val="tx1"/>
                </a:solidFill>
              </a:rPr>
              <a:t>          а) излом слитка сурьмы</a:t>
            </a:r>
            <a:br>
              <a:rPr lang="ru-RU" dirty="0" smtClean="0">
                <a:solidFill>
                  <a:schemeClr val="tx1"/>
                </a:solidFill>
              </a:rPr>
            </a:br>
            <a:r>
              <a:rPr lang="ru-RU" dirty="0" smtClean="0">
                <a:solidFill>
                  <a:schemeClr val="tx1"/>
                </a:solidFill>
              </a:rPr>
              <a:t>  б) макроструктура сварного соединения </a:t>
            </a:r>
            <a:endParaRPr lang="ru-RU" dirty="0">
              <a:solidFill>
                <a:schemeClr val="tx1"/>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0884" y="3356992"/>
            <a:ext cx="2855686" cy="2127766"/>
          </a:xfrm>
          <a:prstGeom prst="roundRect">
            <a:avLst>
              <a:gd name="adj" fmla="val 8594"/>
            </a:avLst>
          </a:prstGeom>
          <a:solidFill>
            <a:srgbClr val="FFFFFF">
              <a:shade val="85000"/>
            </a:srgbClr>
          </a:solidFill>
          <a:ln w="19050">
            <a:solidFill>
              <a:schemeClr val="tx1"/>
            </a:solidFill>
          </a:ln>
          <a:effectLst>
            <a:reflection blurRad="12700" stA="38000" endPos="28000" dist="5000" dir="5400000" sy="-100000" algn="bl" rotWithShape="0"/>
          </a:effectLst>
        </p:spPr>
      </p:pic>
      <p:sp>
        <p:nvSpPr>
          <p:cNvPr id="7" name="TextBox 6"/>
          <p:cNvSpPr txBox="1"/>
          <p:nvPr/>
        </p:nvSpPr>
        <p:spPr>
          <a:xfrm>
            <a:off x="5292080" y="5710079"/>
            <a:ext cx="3672408" cy="923330"/>
          </a:xfrm>
          <a:prstGeom prst="rect">
            <a:avLst/>
          </a:prstGeom>
          <a:noFill/>
        </p:spPr>
        <p:txBody>
          <a:bodyPr wrap="square" rtlCol="0">
            <a:spAutoFit/>
          </a:bodyPr>
          <a:lstStyle/>
          <a:p>
            <a:r>
              <a:rPr lang="ru-RU" dirty="0" smtClean="0"/>
              <a:t>  Сурьма </a:t>
            </a:r>
            <a:r>
              <a:rPr lang="ru-RU" dirty="0"/>
              <a:t>- твердый металл </a:t>
            </a:r>
            <a:r>
              <a:rPr lang="ru-RU" dirty="0" smtClean="0"/>
              <a:t>     серебристо-белого </a:t>
            </a:r>
            <a:r>
              <a:rPr lang="ru-RU" dirty="0"/>
              <a:t>цвета с </a:t>
            </a:r>
            <a:r>
              <a:rPr lang="ru-RU" dirty="0" smtClean="0"/>
              <a:t>   синеватым </a:t>
            </a:r>
            <a:r>
              <a:rPr lang="ru-RU" dirty="0"/>
              <a:t>отливом</a:t>
            </a:r>
          </a:p>
        </p:txBody>
      </p:sp>
      <p:sp>
        <p:nvSpPr>
          <p:cNvPr id="6" name="Прямоугольник 5"/>
          <p:cNvSpPr/>
          <p:nvPr/>
        </p:nvSpPr>
        <p:spPr>
          <a:xfrm>
            <a:off x="0" y="836712"/>
            <a:ext cx="9144000" cy="2246769"/>
          </a:xfrm>
          <a:prstGeom prst="rect">
            <a:avLst/>
          </a:prstGeom>
        </p:spPr>
        <p:txBody>
          <a:bodyPr wrap="square">
            <a:spAutoFit/>
          </a:bodyPr>
          <a:lstStyle/>
          <a:p>
            <a:r>
              <a:rPr lang="ru-RU" dirty="0" smtClean="0"/>
              <a:t>	                                                 </a:t>
            </a:r>
            <a:r>
              <a:rPr lang="ru-RU" sz="2000" b="1" dirty="0" smtClean="0"/>
              <a:t>ИЗЛОМ.</a:t>
            </a:r>
          </a:p>
          <a:p>
            <a:r>
              <a:rPr lang="ru-RU" sz="2000" dirty="0" smtClean="0"/>
              <a:t>Наиболее простым методом выявления строения металла является изучение излома. В отличие от аморфного тела металлы имеют зернистый (кристаллический) излом (показ. </a:t>
            </a:r>
            <a:r>
              <a:rPr lang="ru-RU" sz="2000" dirty="0"/>
              <a:t>н</a:t>
            </a:r>
            <a:r>
              <a:rPr lang="ru-RU" sz="2000" dirty="0" smtClean="0"/>
              <a:t>а рис.). В большинстве случаев чем мельче зерно в изломе, тем выше механические свойства металла. По излому можно судить о размере зерна, особенностях листья и термической обработки , а также выявить  отдельные дефекты.</a:t>
            </a:r>
            <a:endParaRPr lang="ru-RU" sz="2000" dirty="0"/>
          </a:p>
        </p:txBody>
      </p:sp>
      <p:pic>
        <p:nvPicPr>
          <p:cNvPr id="3" name="Рисунок 2"/>
          <p:cNvPicPr>
            <a:picLocks noChangeAspect="1"/>
          </p:cNvPicPr>
          <p:nvPr/>
        </p:nvPicPr>
        <p:blipFill>
          <a:blip r:embed="rId4"/>
          <a:stretch>
            <a:fillRect/>
          </a:stretch>
        </p:blipFill>
        <p:spPr>
          <a:xfrm>
            <a:off x="1895624" y="188640"/>
            <a:ext cx="5352752" cy="755970"/>
          </a:xfrm>
          <a:prstGeom prst="rect">
            <a:avLst/>
          </a:prstGeom>
        </p:spPr>
      </p:pic>
    </p:spTree>
    <p:extLst>
      <p:ext uri="{BB962C8B-B14F-4D97-AF65-F5344CB8AC3E}">
        <p14:creationId xmlns:p14="http://schemas.microsoft.com/office/powerpoint/2010/main" val="429806911"/>
      </p:ext>
    </p:extLst>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stretch>
            <a:fillRect/>
          </a:stretch>
        </p:blipFill>
        <p:spPr>
          <a:xfrm>
            <a:off x="2051720" y="248407"/>
            <a:ext cx="5352752" cy="725487"/>
          </a:xfrm>
          <a:prstGeom prst="rect">
            <a:avLst/>
          </a:prstGeom>
        </p:spPr>
      </p:pic>
      <p:sp>
        <p:nvSpPr>
          <p:cNvPr id="4" name="Заголовок 3"/>
          <p:cNvSpPr>
            <a:spLocks noGrp="1"/>
          </p:cNvSpPr>
          <p:nvPr>
            <p:ph type="title"/>
          </p:nvPr>
        </p:nvSpPr>
        <p:spPr>
          <a:xfrm>
            <a:off x="3203848" y="973894"/>
            <a:ext cx="1872208" cy="438882"/>
          </a:xfrm>
        </p:spPr>
        <p:txBody>
          <a:bodyPr>
            <a:noAutofit/>
          </a:bodyPr>
          <a:lstStyle/>
          <a:p>
            <a:r>
              <a:rPr lang="ru-RU" sz="1800" b="1" cap="none" dirty="0" smtClean="0"/>
              <a:t>МАКРОШЛИФЫ </a:t>
            </a:r>
            <a:endParaRPr lang="ru-RU" sz="1800" b="1" cap="none" dirty="0"/>
          </a:p>
        </p:txBody>
      </p:sp>
      <p:sp>
        <p:nvSpPr>
          <p:cNvPr id="5" name="Объект 4"/>
          <p:cNvSpPr>
            <a:spLocks noGrp="1"/>
          </p:cNvSpPr>
          <p:nvPr>
            <p:ph idx="1"/>
          </p:nvPr>
        </p:nvSpPr>
        <p:spPr/>
        <p:txBody>
          <a:bodyPr>
            <a:normAutofit fontScale="77500" lnSpcReduction="20000"/>
          </a:bodyPr>
          <a:lstStyle/>
          <a:p>
            <a:pPr fontAlgn="base"/>
            <a:r>
              <a:rPr lang="ru-RU" dirty="0" smtClean="0"/>
              <a:t>Поверхность, подлежащую макроанализу, изучают непосредственно (по виду излома) или шлифуют и подвергают травлению специальными реактивами. На шлифованной поверхности не должно быть загрязнений, следов масла и тому подобного. Поэтому ее перед травлением протирают ватой, смоченной в спирте. Подготовленный образец называют </a:t>
            </a:r>
            <a:r>
              <a:rPr lang="ru-RU" i="1" dirty="0" smtClean="0"/>
              <a:t>макрошлифом</a:t>
            </a:r>
            <a:r>
              <a:rPr lang="ru-RU" dirty="0" smtClean="0"/>
              <a:t>.</a:t>
            </a:r>
          </a:p>
          <a:p>
            <a:pPr fontAlgn="base"/>
            <a:r>
              <a:rPr lang="ru-RU" dirty="0" smtClean="0"/>
              <a:t>Большое значение для успешного выполнения макроанализа имеет правильный выбор наиболее характерного для изучаемой детали сечения или излома.</a:t>
            </a:r>
          </a:p>
          <a:p>
            <a:pPr fontAlgn="base"/>
            <a:r>
              <a:rPr lang="ru-RU" dirty="0" smtClean="0"/>
              <a:t>Способы макроанализа являются различными в зависимости от состава сплава и поставленной задачи.</a:t>
            </a:r>
          </a:p>
          <a:p>
            <a:endParaRPr lang="ru-RU" dirty="0"/>
          </a:p>
        </p:txBody>
      </p:sp>
      <p:sp>
        <p:nvSpPr>
          <p:cNvPr id="6" name="Стрелка влево 5">
            <a:hlinkClick r:id="rId3" action="ppaction://hlinksldjump"/>
          </p:cNvPr>
          <p:cNvSpPr/>
          <p:nvPr/>
        </p:nvSpPr>
        <p:spPr>
          <a:xfrm>
            <a:off x="8135888" y="5921896"/>
            <a:ext cx="1008112" cy="9361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Tree>
    <p:extLst>
      <p:ext uri="{BB962C8B-B14F-4D97-AF65-F5344CB8AC3E}">
        <p14:creationId xmlns:p14="http://schemas.microsoft.com/office/powerpoint/2010/main" val="16300798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96752"/>
            <a:ext cx="4608512" cy="5184576"/>
          </a:xfrm>
        </p:spPr>
        <p:txBody>
          <a:bodyPr>
            <a:normAutofit fontScale="92500"/>
          </a:bodyPr>
          <a:lstStyle/>
          <a:p>
            <a:r>
              <a:rPr lang="ru-RU" sz="2400" dirty="0"/>
              <a:t>Более  тонким  методом  исследования  структуры  и  пороков  металлов  является  </a:t>
            </a:r>
            <a:r>
              <a:rPr lang="ru-RU" sz="2400" b="1" dirty="0"/>
              <a:t>микроанализ</a:t>
            </a:r>
            <a:r>
              <a:rPr lang="ru-RU" sz="2400" dirty="0"/>
              <a:t>,  т. е. изучение  структуры  металлов  при  больших  увеличениях  с  помощью  металлографического  микроскопа.</a:t>
            </a:r>
            <a:r>
              <a:rPr lang="ru-RU" sz="2400" i="1" dirty="0"/>
              <a:t> </a:t>
            </a:r>
            <a:endParaRPr lang="ru-RU" sz="2400" i="1" dirty="0" smtClean="0"/>
          </a:p>
          <a:p>
            <a:r>
              <a:rPr lang="ru-RU" sz="2400" b="1" i="1" dirty="0" smtClean="0"/>
              <a:t>Микроструктурный </a:t>
            </a:r>
            <a:r>
              <a:rPr lang="ru-RU" sz="2400" b="1" i="1" dirty="0"/>
              <a:t>анализ </a:t>
            </a:r>
            <a:r>
              <a:rPr lang="ru-RU" sz="2400" i="1" dirty="0"/>
              <a:t>– </a:t>
            </a:r>
            <a:r>
              <a:rPr lang="ru-RU" sz="2400" dirty="0"/>
              <a:t>изучение поверхности при помощи световых микроскопов. Увеличение </a:t>
            </a:r>
            <a:r>
              <a:rPr lang="ru-RU" sz="2400" i="1" dirty="0"/>
              <a:t>–</a:t>
            </a:r>
            <a:r>
              <a:rPr lang="ru-RU" sz="2400" dirty="0"/>
              <a:t> 50…2000 раз. Позволяет обнаружить элементы структуры размером до 0,2 мкм.</a:t>
            </a:r>
          </a:p>
          <a:p>
            <a:endParaRPr lang="ru-RU" sz="1800" dirty="0"/>
          </a:p>
        </p:txBody>
      </p:sp>
      <p:pic>
        <p:nvPicPr>
          <p:cNvPr id="3077" name="Picture 5" descr="C:\Users\Z\Desktop\33.jpg"/>
          <p:cNvPicPr>
            <a:picLocks noChangeAspect="1" noChangeArrowheads="1"/>
          </p:cNvPicPr>
          <p:nvPr/>
        </p:nvPicPr>
        <p:blipFill>
          <a:blip r:embed="rId2" cstate="print"/>
          <a:srcRect/>
          <a:stretch>
            <a:fillRect/>
          </a:stretch>
        </p:blipFill>
        <p:spPr bwMode="auto">
          <a:xfrm>
            <a:off x="5508104" y="1196752"/>
            <a:ext cx="2880320" cy="4882143"/>
          </a:xfrm>
          <a:prstGeom prst="rect">
            <a:avLst/>
          </a:prstGeom>
          <a:noFill/>
        </p:spPr>
      </p:pic>
      <p:pic>
        <p:nvPicPr>
          <p:cNvPr id="2" name="Рисунок 1"/>
          <p:cNvPicPr>
            <a:picLocks noChangeAspect="1"/>
          </p:cNvPicPr>
          <p:nvPr/>
        </p:nvPicPr>
        <p:blipFill>
          <a:blip r:embed="rId3"/>
          <a:stretch>
            <a:fillRect/>
          </a:stretch>
        </p:blipFill>
        <p:spPr>
          <a:xfrm>
            <a:off x="1403648" y="116632"/>
            <a:ext cx="5998984" cy="75597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3151" y="944610"/>
            <a:ext cx="8840850" cy="6444830"/>
          </a:xfrm>
        </p:spPr>
        <p:txBody>
          <a:bodyPr>
            <a:normAutofit/>
          </a:bodyPr>
          <a:lstStyle/>
          <a:p>
            <a:pPr>
              <a:spcBef>
                <a:spcPts val="600"/>
              </a:spcBef>
              <a:spcAft>
                <a:spcPts val="600"/>
              </a:spcAft>
            </a:pPr>
            <a:r>
              <a:rPr lang="ru-RU" sz="2200" cap="none" dirty="0" smtClean="0">
                <a:ln w="0"/>
                <a:solidFill>
                  <a:schemeClr val="tx1"/>
                </a:solidFill>
                <a:effectLst>
                  <a:outerShdw blurRad="38100" dist="19050" dir="2700000" algn="tl" rotWithShape="0">
                    <a:schemeClr val="dk1">
                      <a:alpha val="40000"/>
                    </a:schemeClr>
                  </a:outerShdw>
                </a:effectLst>
              </a:rPr>
              <a:t>         Для  изучения  </a:t>
            </a:r>
            <a:r>
              <a:rPr lang="ru-RU" sz="2200" cap="none" dirty="0">
                <a:ln w="0"/>
                <a:solidFill>
                  <a:schemeClr val="tx1"/>
                </a:solidFill>
                <a:effectLst>
                  <a:outerShdw blurRad="38100" dist="19050" dir="2700000" algn="tl" rotWithShape="0">
                    <a:schemeClr val="dk1">
                      <a:alpha val="40000"/>
                    </a:schemeClr>
                  </a:outerShdw>
                </a:effectLst>
              </a:rPr>
              <a:t>микроструктуры  также  приготавливаются  шлифы  </a:t>
            </a:r>
            <a:r>
              <a:rPr lang="ru-RU" sz="2200" cap="none" dirty="0" smtClean="0">
                <a:ln w="0"/>
                <a:solidFill>
                  <a:schemeClr val="tx1"/>
                </a:solidFill>
                <a:effectLst>
                  <a:outerShdw blurRad="38100" dist="19050" dir="2700000" algn="tl" rotWithShape="0">
                    <a:schemeClr val="dk1">
                      <a:alpha val="40000"/>
                    </a:schemeClr>
                  </a:outerShdw>
                </a:effectLst>
              </a:rPr>
              <a:t>-  микрошлифы</a:t>
            </a:r>
            <a:r>
              <a:rPr lang="ru-RU" sz="2200" cap="none" dirty="0">
                <a:ln w="0"/>
                <a:solidFill>
                  <a:schemeClr val="tx1"/>
                </a:solidFill>
                <a:effectLst>
                  <a:outerShdw blurRad="38100" dist="19050" dir="2700000" algn="tl" rotWithShape="0">
                    <a:schemeClr val="dk1">
                      <a:alpha val="40000"/>
                    </a:schemeClr>
                  </a:outerShdw>
                </a:effectLst>
              </a:rPr>
              <a:t>,  но  после  шлифования  дополнительно  производится  полирование  до  зеркального  блеска,  затем  производят  травление  шлифа</a:t>
            </a:r>
            <a:r>
              <a:rPr lang="ru-RU" sz="2200" cap="none" dirty="0" smtClean="0">
                <a:ln w="0"/>
                <a:solidFill>
                  <a:schemeClr val="tx1"/>
                </a:solidFill>
                <a:effectLst>
                  <a:outerShdw blurRad="38100" dist="19050" dir="2700000" algn="tl" rotWithShape="0">
                    <a:schemeClr val="dk1">
                      <a:alpha val="40000"/>
                    </a:schemeClr>
                  </a:outerShdw>
                </a:effectLst>
              </a:rPr>
              <a:t>.</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a:ln w="0"/>
                <a:solidFill>
                  <a:schemeClr val="tx1"/>
                </a:solidFill>
                <a:effectLst>
                  <a:outerShdw blurRad="38100" dist="19050" dir="2700000" algn="tl" rotWithShape="0">
                    <a:schemeClr val="dk1">
                      <a:alpha val="40000"/>
                    </a:schemeClr>
                  </a:outerShdw>
                </a:effectLst>
              </a:rPr>
              <a:t/>
            </a:r>
            <a:br>
              <a:rPr lang="ru-RU" sz="2200" cap="none" dirty="0">
                <a:ln w="0"/>
                <a:solidFill>
                  <a:schemeClr val="tx1"/>
                </a:solidFill>
                <a:effectLst>
                  <a:outerShdw blurRad="38100" dist="19050" dir="2700000" algn="tl" rotWithShape="0">
                    <a:schemeClr val="dk1">
                      <a:alpha val="40000"/>
                    </a:schemeClr>
                  </a:outerShdw>
                </a:effectLst>
              </a:rPr>
            </a:br>
            <a:r>
              <a:rPr lang="ru-RU" sz="2200" cap="none" dirty="0" smtClean="0">
                <a:ln w="0"/>
                <a:solidFill>
                  <a:schemeClr val="tx1"/>
                </a:solidFill>
                <a:effectLst>
                  <a:outerShdw blurRad="38100" dist="19050" dir="2700000" algn="tl" rotWithShape="0">
                    <a:schemeClr val="dk1">
                      <a:alpha val="40000"/>
                    </a:schemeClr>
                  </a:outerShdw>
                </a:effectLst>
              </a:rPr>
              <a:t>           Микроанализ  </a:t>
            </a:r>
            <a:r>
              <a:rPr lang="ru-RU" sz="2200" cap="none" dirty="0">
                <a:ln w="0"/>
                <a:solidFill>
                  <a:schemeClr val="tx1"/>
                </a:solidFill>
                <a:effectLst>
                  <a:outerShdw blurRad="38100" dist="19050" dir="2700000" algn="tl" rotWithShape="0">
                    <a:schemeClr val="dk1">
                      <a:alpha val="40000"/>
                    </a:schemeClr>
                  </a:outerShdw>
                </a:effectLst>
              </a:rPr>
              <a:t>позволяет  </a:t>
            </a:r>
            <a:r>
              <a:rPr lang="ru-RU" sz="2200" cap="none" dirty="0" smtClean="0">
                <a:ln w="0"/>
                <a:solidFill>
                  <a:schemeClr val="tx1"/>
                </a:solidFill>
                <a:effectLst>
                  <a:outerShdw blurRad="38100" dist="19050" dir="2700000" algn="tl" rotWithShape="0">
                    <a:schemeClr val="dk1">
                      <a:alpha val="40000"/>
                    </a:schemeClr>
                  </a:outerShdw>
                </a:effectLst>
              </a:rPr>
              <a:t>выявить :</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a:ln w="0"/>
                <a:solidFill>
                  <a:schemeClr val="tx1"/>
                </a:solidFill>
                <a:effectLst>
                  <a:outerShdw blurRad="38100" dist="19050" dir="2700000" algn="tl" rotWithShape="0">
                    <a:schemeClr val="dk1">
                      <a:alpha val="40000"/>
                    </a:schemeClr>
                  </a:outerShdw>
                </a:effectLst>
              </a:rPr>
              <a:t/>
            </a:r>
            <a:br>
              <a:rPr lang="ru-RU" sz="2200" cap="none" dirty="0">
                <a:ln w="0"/>
                <a:solidFill>
                  <a:schemeClr val="tx1"/>
                </a:solidFill>
                <a:effectLst>
                  <a:outerShdw blurRad="38100" dist="19050" dir="2700000" algn="tl" rotWithShape="0">
                    <a:schemeClr val="dk1">
                      <a:alpha val="40000"/>
                    </a:schemeClr>
                  </a:outerShdw>
                </a:effectLst>
              </a:rPr>
            </a:br>
            <a:r>
              <a:rPr lang="ru-RU" sz="2200" cap="none" dirty="0" smtClean="0">
                <a:ln w="0"/>
                <a:solidFill>
                  <a:schemeClr val="tx1"/>
                </a:solidFill>
                <a:effectLst>
                  <a:outerShdw blurRad="38100" dist="19050" dir="2700000" algn="tl" rotWithShape="0">
                    <a:schemeClr val="dk1">
                      <a:alpha val="40000"/>
                    </a:schemeClr>
                  </a:outerShdw>
                </a:effectLst>
              </a:rPr>
              <a:t>    величину</a:t>
            </a:r>
            <a:r>
              <a:rPr lang="ru-RU" sz="2200" cap="none" dirty="0">
                <a:ln w="0"/>
                <a:solidFill>
                  <a:schemeClr val="tx1"/>
                </a:solidFill>
                <a:effectLst>
                  <a:outerShdw blurRad="38100" dist="19050" dir="2700000" algn="tl" rotWithShape="0">
                    <a:schemeClr val="dk1">
                      <a:alpha val="40000"/>
                    </a:schemeClr>
                  </a:outerShdw>
                </a:effectLst>
              </a:rPr>
              <a:t>,  форму  и  расположение  </a:t>
            </a:r>
            <a:r>
              <a:rPr lang="ru-RU" sz="2200" cap="none" dirty="0" smtClean="0">
                <a:ln w="0"/>
                <a:solidFill>
                  <a:schemeClr val="tx1"/>
                </a:solidFill>
                <a:effectLst>
                  <a:outerShdw blurRad="38100" dist="19050" dir="2700000" algn="tl" rotWithShape="0">
                    <a:schemeClr val="dk1">
                      <a:alpha val="40000"/>
                    </a:schemeClr>
                  </a:outerShdw>
                </a:effectLst>
              </a:rPr>
              <a:t>зёрен</a:t>
            </a:r>
            <a:br>
              <a:rPr lang="ru-RU" sz="2200" cap="none" dirty="0" smtClean="0">
                <a:ln w="0"/>
                <a:solidFill>
                  <a:schemeClr val="tx1"/>
                </a:solidFill>
                <a:effectLst>
                  <a:outerShdw blurRad="38100" dist="19050" dir="2700000" algn="tl" rotWithShape="0">
                    <a:schemeClr val="dk1">
                      <a:alpha val="40000"/>
                    </a:schemeClr>
                  </a:outerShdw>
                </a:effectLst>
              </a:rPr>
            </a:br>
            <a:r>
              <a:rPr lang="en-US" sz="2200" cap="none" dirty="0" smtClean="0">
                <a:ln w="0"/>
                <a:solidFill>
                  <a:schemeClr val="tx1"/>
                </a:solidFill>
                <a:effectLst>
                  <a:outerShdw blurRad="38100" dist="19050" dir="2700000" algn="tl" rotWithShape="0">
                    <a:schemeClr val="dk1">
                      <a:alpha val="40000"/>
                    </a:schemeClr>
                  </a:outerShdw>
                </a:effectLst>
              </a:rPr>
              <a:t> </a:t>
            </a:r>
            <a:r>
              <a:rPr lang="ru-RU" sz="2200" cap="none" dirty="0" smtClean="0">
                <a:ln w="0"/>
                <a:solidFill>
                  <a:schemeClr val="tx1"/>
                </a:solidFill>
                <a:effectLst>
                  <a:outerShdw blurRad="38100" dist="19050" dir="2700000" algn="tl" rotWithShape="0">
                    <a:schemeClr val="dk1">
                      <a:alpha val="40000"/>
                    </a:schemeClr>
                  </a:outerShdw>
                </a:effectLst>
              </a:rPr>
              <a:t>   отдельные  </a:t>
            </a:r>
            <a:r>
              <a:rPr lang="ru-RU" sz="2200" cap="none" dirty="0">
                <a:ln w="0"/>
                <a:solidFill>
                  <a:schemeClr val="tx1"/>
                </a:solidFill>
                <a:effectLst>
                  <a:outerShdw blurRad="38100" dist="19050" dir="2700000" algn="tl" rotWithShape="0">
                    <a:schemeClr val="dk1">
                      <a:alpha val="40000"/>
                    </a:schemeClr>
                  </a:outerShdw>
                </a:effectLst>
              </a:rPr>
              <a:t>структурные  составляющие  сплава</a:t>
            </a:r>
            <a:r>
              <a:rPr lang="ru-RU" sz="2200" cap="none" dirty="0" smtClean="0">
                <a:ln w="0"/>
                <a:solidFill>
                  <a:schemeClr val="tx1"/>
                </a:solidFill>
                <a:effectLst>
                  <a:outerShdw blurRad="38100" dist="19050" dir="2700000" algn="tl" rotWithShape="0">
                    <a:schemeClr val="dk1">
                      <a:alpha val="40000"/>
                    </a:schemeClr>
                  </a:outerShdw>
                </a:effectLst>
              </a:rPr>
              <a:t>,</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a:ln w="0"/>
                <a:solidFill>
                  <a:schemeClr val="tx1"/>
                </a:solidFill>
                <a:effectLst>
                  <a:outerShdw blurRad="38100" dist="19050" dir="2700000" algn="tl" rotWithShape="0">
                    <a:schemeClr val="dk1">
                      <a:alpha val="40000"/>
                    </a:schemeClr>
                  </a:outerShdw>
                </a:effectLst>
              </a:rPr>
              <a:t> </a:t>
            </a:r>
            <a:r>
              <a:rPr lang="ru-RU" sz="2200" cap="none" dirty="0" smtClean="0">
                <a:ln w="0"/>
                <a:solidFill>
                  <a:schemeClr val="tx1"/>
                </a:solidFill>
                <a:effectLst>
                  <a:outerShdw blurRad="38100" dist="19050" dir="2700000" algn="tl" rotWithShape="0">
                    <a:schemeClr val="dk1">
                      <a:alpha val="40000"/>
                    </a:schemeClr>
                  </a:outerShdw>
                </a:effectLst>
              </a:rPr>
              <a:t>    </a:t>
            </a:r>
            <a:r>
              <a:rPr lang="ru-RU" sz="2200" cap="none" dirty="0">
                <a:ln w="0"/>
                <a:solidFill>
                  <a:schemeClr val="tx1"/>
                </a:solidFill>
                <a:effectLst>
                  <a:outerShdw blurRad="38100" dist="19050" dir="2700000" algn="tl" rotWithShape="0">
                    <a:schemeClr val="dk1">
                      <a:alpha val="40000"/>
                    </a:schemeClr>
                  </a:outerShdw>
                </a:effectLst>
              </a:rPr>
              <a:t>на  основании  которых  можно  определить </a:t>
            </a:r>
            <a:r>
              <a:rPr lang="ru-RU" sz="2200" cap="none" dirty="0" smtClean="0">
                <a:ln w="0"/>
                <a:solidFill>
                  <a:schemeClr val="tx1"/>
                </a:solidFill>
                <a:effectLst>
                  <a:outerShdw blurRad="38100" dist="19050" dir="2700000" algn="tl" rotWithShape="0">
                    <a:schemeClr val="dk1">
                      <a:alpha val="40000"/>
                    </a:schemeClr>
                  </a:outerShdw>
                </a:effectLst>
              </a:rPr>
              <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a:ln w="0"/>
                <a:solidFill>
                  <a:schemeClr val="tx1"/>
                </a:solidFill>
                <a:effectLst>
                  <a:outerShdw blurRad="38100" dist="19050" dir="2700000" algn="tl" rotWithShape="0">
                    <a:schemeClr val="dk1">
                      <a:alpha val="40000"/>
                    </a:schemeClr>
                  </a:outerShdw>
                </a:effectLst>
              </a:rPr>
              <a:t> </a:t>
            </a:r>
            <a:r>
              <a:rPr lang="ru-RU" sz="2200" cap="none" dirty="0" smtClean="0">
                <a:ln w="0"/>
                <a:solidFill>
                  <a:schemeClr val="tx1"/>
                </a:solidFill>
                <a:effectLst>
                  <a:outerShdw blurRad="38100" dist="19050" dir="2700000" algn="tl" rotWithShape="0">
                    <a:schemeClr val="dk1">
                      <a:alpha val="40000"/>
                    </a:schemeClr>
                  </a:outerShdw>
                </a:effectLst>
              </a:rPr>
              <a:t>    </a:t>
            </a:r>
            <a:r>
              <a:rPr lang="ru-RU" sz="2200" cap="none" dirty="0">
                <a:ln w="0"/>
                <a:solidFill>
                  <a:schemeClr val="tx1"/>
                </a:solidFill>
                <a:effectLst>
                  <a:outerShdw blurRad="38100" dist="19050" dir="2700000" algn="tl" rotWithShape="0">
                    <a:schemeClr val="dk1">
                      <a:alpha val="40000"/>
                    </a:schemeClr>
                  </a:outerShdw>
                </a:effectLst>
              </a:rPr>
              <a:t>химический  состав  отожженных  </a:t>
            </a:r>
            <a:r>
              <a:rPr lang="ru-RU" sz="2200" cap="none" dirty="0" smtClean="0">
                <a:ln w="0"/>
                <a:solidFill>
                  <a:schemeClr val="tx1"/>
                </a:solidFill>
                <a:effectLst>
                  <a:outerShdw blurRad="38100" dist="19050" dir="2700000" algn="tl" rotWithShape="0">
                    <a:schemeClr val="dk1">
                      <a:alpha val="40000"/>
                    </a:schemeClr>
                  </a:outerShdw>
                </a:effectLst>
              </a:rPr>
              <a:t>углеродистых сталей</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smtClean="0">
                <a:ln w="0"/>
                <a:solidFill>
                  <a:schemeClr val="tx1"/>
                </a:solidFill>
                <a:effectLst>
                  <a:outerShdw blurRad="38100" dist="19050" dir="2700000" algn="tl" rotWithShape="0">
                    <a:schemeClr val="dk1">
                      <a:alpha val="40000"/>
                    </a:schemeClr>
                  </a:outerShdw>
                </a:effectLst>
              </a:rPr>
              <a:t>    </a:t>
            </a:r>
            <a:r>
              <a:rPr lang="en-US" sz="2200" cap="none" dirty="0" smtClean="0">
                <a:ln w="0"/>
                <a:solidFill>
                  <a:schemeClr val="tx1"/>
                </a:solidFill>
                <a:effectLst>
                  <a:outerShdw blurRad="38100" dist="19050" dir="2700000" algn="tl" rotWithShape="0">
                    <a:schemeClr val="dk1">
                      <a:alpha val="40000"/>
                    </a:schemeClr>
                  </a:outerShdw>
                </a:effectLst>
              </a:rPr>
              <a:t> </a:t>
            </a:r>
            <a:r>
              <a:rPr lang="ru-RU" sz="2200" cap="none" dirty="0" smtClean="0">
                <a:ln w="0"/>
                <a:solidFill>
                  <a:schemeClr val="tx1"/>
                </a:solidFill>
                <a:effectLst>
                  <a:outerShdw blurRad="38100" dist="19050" dir="2700000" algn="tl" rotWithShape="0">
                    <a:schemeClr val="dk1">
                      <a:alpha val="40000"/>
                    </a:schemeClr>
                  </a:outerShdw>
                </a:effectLst>
              </a:rPr>
              <a:t>качество  </a:t>
            </a:r>
            <a:r>
              <a:rPr lang="ru-RU" sz="2200" cap="none" dirty="0">
                <a:ln w="0"/>
                <a:solidFill>
                  <a:schemeClr val="tx1"/>
                </a:solidFill>
                <a:effectLst>
                  <a:outerShdw blurRad="38100" dist="19050" dir="2700000" algn="tl" rotWithShape="0">
                    <a:schemeClr val="dk1">
                      <a:alpha val="40000"/>
                    </a:schemeClr>
                  </a:outerShdw>
                </a:effectLst>
              </a:rPr>
              <a:t>тепловой  обработки, </a:t>
            </a:r>
            <a:r>
              <a:rPr lang="ru-RU" sz="2200" cap="none" dirty="0" smtClean="0">
                <a:ln w="0"/>
                <a:solidFill>
                  <a:schemeClr val="tx1"/>
                </a:solidFill>
                <a:effectLst>
                  <a:outerShdw blurRad="38100" dist="19050" dir="2700000" algn="tl" rotWithShape="0">
                    <a:schemeClr val="dk1">
                      <a:alpha val="40000"/>
                    </a:schemeClr>
                  </a:outerShdw>
                </a:effectLst>
              </a:rPr>
              <a:t>например</a:t>
            </a:r>
            <a:r>
              <a:rPr lang="ru-RU" sz="2200" cap="none" dirty="0">
                <a:ln w="0"/>
                <a:solidFill>
                  <a:schemeClr val="tx1"/>
                </a:solidFill>
                <a:effectLst>
                  <a:outerShdw blurRad="38100" dist="19050" dir="2700000" algn="tl" rotWithShape="0">
                    <a:schemeClr val="dk1">
                      <a:alpha val="40000"/>
                    </a:schemeClr>
                  </a:outerShdw>
                </a:effectLst>
              </a:rPr>
              <a:t>,  </a:t>
            </a:r>
            <a:r>
              <a:rPr lang="ru-RU" sz="2200" cap="none" dirty="0" smtClean="0">
                <a:ln w="0"/>
                <a:solidFill>
                  <a:schemeClr val="tx1"/>
                </a:solidFill>
                <a:effectLst>
                  <a:outerShdw blurRad="38100" dist="19050" dir="2700000" algn="tl" rotWithShape="0">
                    <a:schemeClr val="dk1">
                      <a:alpha val="40000"/>
                    </a:schemeClr>
                  </a:outerShdw>
                </a:effectLst>
              </a:rPr>
              <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a:ln w="0"/>
                <a:solidFill>
                  <a:schemeClr val="tx1"/>
                </a:solidFill>
                <a:effectLst>
                  <a:outerShdw blurRad="38100" dist="19050" dir="2700000" algn="tl" rotWithShape="0">
                    <a:schemeClr val="dk1">
                      <a:alpha val="40000"/>
                    </a:schemeClr>
                  </a:outerShdw>
                </a:effectLst>
              </a:rPr>
              <a:t> </a:t>
            </a:r>
            <a:r>
              <a:rPr lang="ru-RU" sz="2200" cap="none" dirty="0" smtClean="0">
                <a:ln w="0"/>
                <a:solidFill>
                  <a:schemeClr val="tx1"/>
                </a:solidFill>
                <a:effectLst>
                  <a:outerShdw blurRad="38100" dist="19050" dir="2700000" algn="tl" rotWithShape="0">
                    <a:schemeClr val="dk1">
                      <a:alpha val="40000"/>
                    </a:schemeClr>
                  </a:outerShdw>
                </a:effectLst>
              </a:rPr>
              <a:t>    глубину  </a:t>
            </a:r>
            <a:r>
              <a:rPr lang="ru-RU" sz="2200" cap="none" dirty="0">
                <a:ln w="0"/>
                <a:solidFill>
                  <a:schemeClr val="tx1"/>
                </a:solidFill>
                <a:effectLst>
                  <a:outerShdw blurRad="38100" dist="19050" dir="2700000" algn="tl" rotWithShape="0">
                    <a:schemeClr val="dk1">
                      <a:alpha val="40000"/>
                    </a:schemeClr>
                  </a:outerShdw>
                </a:effectLst>
              </a:rPr>
              <a:t>проникновения  </a:t>
            </a:r>
            <a:r>
              <a:rPr lang="ru-RU" sz="2200" cap="none" dirty="0" smtClean="0">
                <a:ln w="0"/>
                <a:solidFill>
                  <a:schemeClr val="tx1"/>
                </a:solidFill>
                <a:effectLst>
                  <a:outerShdw blurRad="38100" dist="19050" dir="2700000" algn="tl" rotWithShape="0">
                    <a:schemeClr val="dk1">
                      <a:alpha val="40000"/>
                    </a:schemeClr>
                  </a:outerShdw>
                </a:effectLst>
              </a:rPr>
              <a:t>закалки</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smtClean="0">
                <a:ln w="0"/>
                <a:solidFill>
                  <a:schemeClr val="tx1"/>
                </a:solidFill>
                <a:effectLst>
                  <a:outerShdw blurRad="38100" dist="19050" dir="2700000" algn="tl" rotWithShape="0">
                    <a:schemeClr val="dk1">
                      <a:alpha val="40000"/>
                    </a:schemeClr>
                  </a:outerShdw>
                </a:effectLst>
              </a:rPr>
              <a:t>    такие  </a:t>
            </a:r>
            <a:r>
              <a:rPr lang="ru-RU" sz="2200" cap="none" dirty="0">
                <a:ln w="0"/>
                <a:solidFill>
                  <a:schemeClr val="tx1"/>
                </a:solidFill>
                <a:effectLst>
                  <a:outerShdw blurRad="38100" dist="19050" dir="2700000" algn="tl" rotWithShape="0">
                    <a:schemeClr val="dk1">
                      <a:alpha val="40000"/>
                    </a:schemeClr>
                  </a:outerShdw>
                </a:effectLst>
              </a:rPr>
              <a:t>дефекты,  как  пережог,  обезуглероживание</a:t>
            </a:r>
            <a:r>
              <a:rPr lang="ru-RU" sz="2200" cap="none" dirty="0" smtClean="0">
                <a:ln w="0"/>
                <a:solidFill>
                  <a:schemeClr val="tx1"/>
                </a:solidFill>
                <a:effectLst>
                  <a:outerShdw blurRad="38100" dist="19050" dir="2700000" algn="tl" rotWithShape="0">
                    <a:schemeClr val="dk1">
                      <a:alpha val="40000"/>
                    </a:schemeClr>
                  </a:outerShdw>
                </a:effectLst>
              </a:rPr>
              <a:t>,</a:t>
            </a:r>
            <a:br>
              <a:rPr lang="ru-RU" sz="2200" cap="none" dirty="0" smtClean="0">
                <a:ln w="0"/>
                <a:solidFill>
                  <a:schemeClr val="tx1"/>
                </a:solidFill>
                <a:effectLst>
                  <a:outerShdw blurRad="38100" dist="19050" dir="2700000" algn="tl" rotWithShape="0">
                    <a:schemeClr val="dk1">
                      <a:alpha val="40000"/>
                    </a:schemeClr>
                  </a:outerShdw>
                </a:effectLst>
              </a:rPr>
            </a:br>
            <a:r>
              <a:rPr lang="ru-RU" sz="2200" cap="none" dirty="0" smtClean="0">
                <a:ln w="0"/>
                <a:solidFill>
                  <a:schemeClr val="tx1"/>
                </a:solidFill>
                <a:effectLst>
                  <a:outerShdw blurRad="38100" dist="19050" dir="2700000" algn="tl" rotWithShape="0">
                    <a:schemeClr val="dk1">
                      <a:alpha val="40000"/>
                    </a:schemeClr>
                  </a:outerShdw>
                </a:effectLst>
              </a:rPr>
              <a:t>     </a:t>
            </a:r>
            <a:r>
              <a:rPr lang="ru-RU" sz="2200" cap="none" dirty="0">
                <a:ln w="0"/>
                <a:solidFill>
                  <a:schemeClr val="tx1"/>
                </a:solidFill>
                <a:effectLst>
                  <a:outerShdw blurRad="38100" dist="19050" dir="2700000" algn="tl" rotWithShape="0">
                    <a:schemeClr val="dk1">
                      <a:alpha val="40000"/>
                    </a:schemeClr>
                  </a:outerShdw>
                </a:effectLst>
              </a:rPr>
              <a:t>наличие  неметаллических  </a:t>
            </a:r>
            <a:r>
              <a:rPr lang="ru-RU" sz="2200" cap="none" dirty="0" smtClean="0">
                <a:ln w="0"/>
                <a:solidFill>
                  <a:schemeClr val="tx1"/>
                </a:solidFill>
                <a:effectLst>
                  <a:outerShdw blurRad="38100" dist="19050" dir="2700000" algn="tl" rotWithShape="0">
                    <a:schemeClr val="dk1">
                      <a:alpha val="40000"/>
                    </a:schemeClr>
                  </a:outerShdw>
                </a:effectLst>
              </a:rPr>
              <a:t>включений.</a:t>
            </a:r>
            <a:r>
              <a:rPr lang="ru-RU" sz="2200" cap="none" dirty="0">
                <a:ln w="0"/>
                <a:solidFill>
                  <a:schemeClr val="tx1"/>
                </a:solidFill>
                <a:effectLst>
                  <a:outerShdw blurRad="38100" dist="19050" dir="2700000" algn="tl" rotWithShape="0">
                    <a:schemeClr val="dk1">
                      <a:alpha val="40000"/>
                    </a:schemeClr>
                  </a:outerShdw>
                </a:effectLst>
              </a:rPr>
              <a:t/>
            </a:r>
            <a:br>
              <a:rPr lang="ru-RU" sz="2200" cap="none" dirty="0">
                <a:ln w="0"/>
                <a:solidFill>
                  <a:schemeClr val="tx1"/>
                </a:solidFill>
                <a:effectLst>
                  <a:outerShdw blurRad="38100" dist="19050" dir="2700000" algn="tl" rotWithShape="0">
                    <a:schemeClr val="dk1">
                      <a:alpha val="40000"/>
                    </a:schemeClr>
                  </a:outerShdw>
                </a:effectLst>
              </a:rPr>
            </a:br>
            <a:r>
              <a:rPr lang="ru-RU" sz="1800" dirty="0"/>
              <a:t> </a:t>
            </a:r>
            <a:br>
              <a:rPr lang="ru-RU" sz="1800" dirty="0"/>
            </a:br>
            <a:r>
              <a:rPr lang="ru-RU" sz="1800" dirty="0"/>
              <a:t/>
            </a:r>
            <a:br>
              <a:rPr lang="ru-RU" sz="1800" dirty="0"/>
            </a:br>
            <a:r>
              <a:rPr lang="ru-RU" sz="1800" dirty="0"/>
              <a:t> </a:t>
            </a:r>
            <a:br>
              <a:rPr lang="ru-RU" sz="1800" dirty="0"/>
            </a:br>
            <a:r>
              <a:rPr lang="ru-RU" sz="1800" dirty="0" smtClean="0"/>
              <a:t> </a:t>
            </a:r>
            <a:endParaRPr lang="ru-RU" sz="1800" dirty="0"/>
          </a:p>
        </p:txBody>
      </p:sp>
      <p:pic>
        <p:nvPicPr>
          <p:cNvPr id="3" name="Рисунок 2"/>
          <p:cNvPicPr>
            <a:picLocks noChangeAspect="1"/>
          </p:cNvPicPr>
          <p:nvPr/>
        </p:nvPicPr>
        <p:blipFill>
          <a:blip r:embed="rId2"/>
          <a:stretch>
            <a:fillRect/>
          </a:stretch>
        </p:blipFill>
        <p:spPr>
          <a:xfrm>
            <a:off x="1691680" y="188640"/>
            <a:ext cx="5998984" cy="755970"/>
          </a:xfrm>
          <a:prstGeom prst="rect">
            <a:avLst/>
          </a:prstGeom>
        </p:spPr>
      </p:pic>
      <p:sp>
        <p:nvSpPr>
          <p:cNvPr id="4" name="Пятно 1 3"/>
          <p:cNvSpPr/>
          <p:nvPr/>
        </p:nvSpPr>
        <p:spPr>
          <a:xfrm>
            <a:off x="322296" y="3562151"/>
            <a:ext cx="213809" cy="144016"/>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a:stretch>
            <a:fillRect/>
          </a:stretch>
        </p:blipFill>
        <p:spPr>
          <a:xfrm>
            <a:off x="322296" y="3954857"/>
            <a:ext cx="237765" cy="170703"/>
          </a:xfrm>
          <a:prstGeom prst="rect">
            <a:avLst/>
          </a:prstGeom>
        </p:spPr>
      </p:pic>
      <p:pic>
        <p:nvPicPr>
          <p:cNvPr id="7" name="Рисунок 6"/>
          <p:cNvPicPr>
            <a:picLocks noChangeAspect="1"/>
          </p:cNvPicPr>
          <p:nvPr/>
        </p:nvPicPr>
        <p:blipFill>
          <a:blip r:embed="rId3"/>
          <a:stretch>
            <a:fillRect/>
          </a:stretch>
        </p:blipFill>
        <p:spPr>
          <a:xfrm>
            <a:off x="310319" y="4943681"/>
            <a:ext cx="237765" cy="170703"/>
          </a:xfrm>
          <a:prstGeom prst="rect">
            <a:avLst/>
          </a:prstGeom>
        </p:spPr>
      </p:pic>
      <p:pic>
        <p:nvPicPr>
          <p:cNvPr id="8" name="Рисунок 7"/>
          <p:cNvPicPr>
            <a:picLocks noChangeAspect="1"/>
          </p:cNvPicPr>
          <p:nvPr/>
        </p:nvPicPr>
        <p:blipFill>
          <a:blip r:embed="rId3"/>
          <a:stretch>
            <a:fillRect/>
          </a:stretch>
        </p:blipFill>
        <p:spPr>
          <a:xfrm>
            <a:off x="303151" y="5586797"/>
            <a:ext cx="237765" cy="170703"/>
          </a:xfrm>
          <a:prstGeom prst="rect">
            <a:avLst/>
          </a:prstGeom>
        </p:spPr>
      </p:pic>
      <p:pic>
        <p:nvPicPr>
          <p:cNvPr id="9" name="Рисунок 8"/>
          <p:cNvPicPr>
            <a:picLocks noChangeAspect="1"/>
          </p:cNvPicPr>
          <p:nvPr/>
        </p:nvPicPr>
        <p:blipFill>
          <a:blip r:embed="rId4"/>
          <a:stretch>
            <a:fillRect/>
          </a:stretch>
        </p:blipFill>
        <p:spPr>
          <a:xfrm>
            <a:off x="6506420" y="2924944"/>
            <a:ext cx="2368548" cy="2376264"/>
          </a:xfrm>
          <a:prstGeom prst="rect">
            <a:avLst/>
          </a:prstGeom>
        </p:spPr>
      </p:pic>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04664"/>
            <a:ext cx="8712968" cy="6297634"/>
          </a:xfrm>
        </p:spPr>
        <p:txBody>
          <a:bodyPr>
            <a:normAutofit fontScale="90000"/>
          </a:bodyPr>
          <a:lstStyle/>
          <a:p>
            <a:pPr algn="ctr" fontAlgn="ctr"/>
            <a:r>
              <a:rPr lang="ru-RU" sz="1800" i="1" dirty="0"/>
              <a:t> </a:t>
            </a:r>
            <a:r>
              <a:rPr lang="en-US" sz="1800" i="1" dirty="0" smtClean="0"/>
              <a:t>     </a:t>
            </a:r>
            <a:r>
              <a:rPr lang="ru-RU" sz="1800" i="1" dirty="0" smtClean="0"/>
              <a:t/>
            </a:r>
            <a:br>
              <a:rPr lang="ru-RU" sz="1800" i="1" dirty="0" smtClean="0"/>
            </a:br>
            <a:r>
              <a:rPr lang="ru-RU" sz="1800" i="1" dirty="0" smtClean="0"/>
              <a:t/>
            </a:r>
            <a:br>
              <a:rPr lang="ru-RU" sz="1800" i="1" dirty="0" smtClean="0"/>
            </a:br>
            <a:r>
              <a:rPr lang="ru-RU" sz="1800" i="1" dirty="0" smtClean="0"/>
              <a:t/>
            </a:r>
            <a:br>
              <a:rPr lang="ru-RU" sz="1800" i="1" dirty="0" smtClean="0"/>
            </a:br>
            <a:r>
              <a:rPr lang="en-US" sz="2000" i="1" dirty="0" smtClean="0"/>
              <a:t> </a:t>
            </a:r>
            <a:r>
              <a:rPr lang="ru-RU" sz="2000" i="1" dirty="0" smtClean="0"/>
              <a:t/>
            </a:r>
            <a:br>
              <a:rPr lang="ru-RU" sz="2000" i="1" dirty="0" smtClean="0"/>
            </a:br>
            <a:r>
              <a:rPr lang="ru-RU" sz="2000" cap="none" dirty="0" smtClean="0">
                <a:ln w="0"/>
                <a:solidFill>
                  <a:schemeClr val="tx1"/>
                </a:solidFill>
                <a:effectLst/>
              </a:rPr>
              <a:t>Металлографический  микроскоп  рассматривает  металл  в  отражённом  свете,  чем  и  отличается  от  биологического  микроскопа,  где  предмет  рассматривается  в  проходящем  свете.  Значительно  большее  увеличение  можно  получить  при  помощи  электронного  микроскопа,  в  котором  лучи  света  заменены  потоком  электронов  (увеличение  достигается  при  этом  до  100 000 раз).</a:t>
            </a:r>
            <a:br>
              <a:rPr lang="ru-RU" sz="2000" cap="none" dirty="0" smtClean="0">
                <a:ln w="0"/>
                <a:solidFill>
                  <a:schemeClr val="tx1"/>
                </a:solidFill>
                <a:effectLst/>
              </a:rPr>
            </a:br>
            <a:r>
              <a:rPr lang="ru-RU" sz="2000" cap="none" dirty="0" smtClean="0">
                <a:ln w="0"/>
                <a:solidFill>
                  <a:schemeClr val="tx1"/>
                </a:solidFill>
                <a:effectLst/>
              </a:rPr>
              <a:t> Широко применяют электронные микроскопы, в которых поток электронов проходит через изучаемый объект. Изображение является результатом неодинакового рассеяния электронов на объекте. </a:t>
            </a:r>
            <a:br>
              <a:rPr lang="ru-RU" sz="2000" cap="none" dirty="0" smtClean="0">
                <a:ln w="0"/>
                <a:solidFill>
                  <a:schemeClr val="tx1"/>
                </a:solidFill>
                <a:effectLst/>
              </a:rPr>
            </a:br>
            <a:r>
              <a:rPr lang="ru-RU" sz="2000" cap="none" dirty="0">
                <a:ln w="0"/>
                <a:solidFill>
                  <a:schemeClr val="tx1"/>
                </a:solidFill>
                <a:effectLst/>
              </a:rPr>
              <a:t> </a:t>
            </a:r>
            <a:r>
              <a:rPr lang="ru-RU" sz="2000" cap="none" dirty="0" smtClean="0">
                <a:ln w="0"/>
                <a:solidFill>
                  <a:schemeClr val="tx1"/>
                </a:solidFill>
                <a:effectLst/>
              </a:rPr>
              <a:t>           </a:t>
            </a:r>
            <a:r>
              <a:rPr lang="ru-RU" sz="2000" b="1" cap="none" dirty="0" smtClean="0">
                <a:ln w="0"/>
                <a:solidFill>
                  <a:schemeClr val="tx1"/>
                </a:solidFill>
                <a:effectLst/>
              </a:rPr>
              <a:t>Различают косвенные и прямые методы исследования.</a:t>
            </a:r>
            <a:br>
              <a:rPr lang="ru-RU" sz="2000" b="1" cap="none" dirty="0" smtClean="0">
                <a:ln w="0"/>
                <a:solidFill>
                  <a:schemeClr val="tx1"/>
                </a:solidFill>
                <a:effectLst/>
              </a:rPr>
            </a:br>
            <a:r>
              <a:rPr lang="ru-RU" sz="2000" cap="none" dirty="0" smtClean="0">
                <a:ln w="0"/>
                <a:solidFill>
                  <a:schemeClr val="tx1"/>
                </a:solidFill>
                <a:effectLst/>
              </a:rPr>
              <a:t>	При косвенном методе изучают не сам объект, а его отпечаток – кварцевый или угольный слепок (реплику), отображающую рельеф микрошлифа, для предупреждения вторичного излучения, искажающего картину.</a:t>
            </a:r>
            <a:br>
              <a:rPr lang="ru-RU" sz="2000" cap="none" dirty="0" smtClean="0">
                <a:ln w="0"/>
                <a:solidFill>
                  <a:schemeClr val="tx1"/>
                </a:solidFill>
                <a:effectLst/>
              </a:rPr>
            </a:br>
            <a:r>
              <a:rPr lang="ru-RU" sz="2000" cap="none" dirty="0" smtClean="0">
                <a:ln w="0"/>
                <a:solidFill>
                  <a:schemeClr val="tx1"/>
                </a:solidFill>
                <a:effectLst/>
              </a:rPr>
              <a:t>	При прямом методе изучают тонкие металлические фольги, толщиной до 300 нм, на просвет. Фольги получают непосредственно из изучаемого металла.</a:t>
            </a:r>
            <a:br>
              <a:rPr lang="ru-RU" sz="2000" cap="none" dirty="0" smtClean="0">
                <a:ln w="0"/>
                <a:solidFill>
                  <a:schemeClr val="tx1"/>
                </a:solidFill>
                <a:effectLst/>
              </a:rPr>
            </a:br>
            <a:r>
              <a:rPr lang="ru-RU" sz="2000" cap="none" dirty="0" smtClean="0">
                <a:ln w="0"/>
                <a:solidFill>
                  <a:schemeClr val="tx1"/>
                </a:solidFill>
                <a:effectLst/>
              </a:rPr>
              <a:t>Растровые микроскопы. Изображение создается за счет вторичной эмиссии электронов, излучаемых поверхностью, на которую падает непрерывно перемещающийся по этой поверхности поток первичных электронов. Изучается непосредственно поверхность металла. Разрешающая способность несколько ниже, чем у просвечивающих микроскопов.</a:t>
            </a:r>
            <a:br>
              <a:rPr lang="ru-RU" sz="2000" cap="none" dirty="0" smtClean="0">
                <a:ln w="0"/>
                <a:solidFill>
                  <a:schemeClr val="tx1"/>
                </a:solidFill>
                <a:effectLst/>
              </a:rPr>
            </a:br>
            <a:r>
              <a:rPr lang="ru-RU" sz="1800" dirty="0" smtClean="0"/>
              <a:t/>
            </a:r>
            <a:br>
              <a:rPr lang="ru-RU" sz="1800" dirty="0" smtClean="0"/>
            </a:br>
            <a:endParaRPr lang="ru-RU" sz="1600" dirty="0">
              <a:solidFill>
                <a:schemeClr val="tx2">
                  <a:lumMod val="50000"/>
                </a:schemeClr>
              </a:solidFill>
            </a:endParaRPr>
          </a:p>
        </p:txBody>
      </p:sp>
      <p:pic>
        <p:nvPicPr>
          <p:cNvPr id="3" name="Рисунок 2"/>
          <p:cNvPicPr>
            <a:picLocks noChangeAspect="1"/>
          </p:cNvPicPr>
          <p:nvPr/>
        </p:nvPicPr>
        <p:blipFill>
          <a:blip r:embed="rId2"/>
          <a:stretch>
            <a:fillRect/>
          </a:stretch>
        </p:blipFill>
        <p:spPr>
          <a:xfrm>
            <a:off x="1763688" y="260648"/>
            <a:ext cx="5998984" cy="755970"/>
          </a:xfrm>
          <a:prstGeom prst="rect">
            <a:avLst/>
          </a:prstGeom>
        </p:spPr>
      </p:pic>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188640"/>
            <a:ext cx="5976664" cy="504056"/>
          </a:xfrm>
          <a:solidFill>
            <a:schemeClr val="accent6">
              <a:lumMod val="40000"/>
              <a:lumOff val="60000"/>
            </a:schemeClr>
          </a:solidFill>
        </p:spPr>
        <p:style>
          <a:lnRef idx="2">
            <a:schemeClr val="accent1"/>
          </a:lnRef>
          <a:fillRef idx="1">
            <a:schemeClr val="lt1"/>
          </a:fillRef>
          <a:effectRef idx="0">
            <a:schemeClr val="accent1"/>
          </a:effectRef>
          <a:fontRef idx="minor">
            <a:schemeClr val="dk1"/>
          </a:fontRef>
        </p:style>
        <p:txBody>
          <a:bodyPr>
            <a:normAutofit/>
          </a:bodyPr>
          <a:lstStyle/>
          <a:p>
            <a:r>
              <a:rPr lang="ru-RU" sz="2400" b="1" dirty="0" smtClean="0"/>
              <a:t>        Рентгеноструктурный анализ</a:t>
            </a:r>
            <a:endParaRPr lang="ru-RU" sz="2400" b="1" dirty="0"/>
          </a:p>
        </p:txBody>
      </p:sp>
      <p:sp>
        <p:nvSpPr>
          <p:cNvPr id="3" name="Содержимое 2"/>
          <p:cNvSpPr>
            <a:spLocks noGrp="1"/>
          </p:cNvSpPr>
          <p:nvPr>
            <p:ph idx="1"/>
          </p:nvPr>
        </p:nvSpPr>
        <p:spPr/>
        <p:txBody>
          <a:bodyPr>
            <a:normAutofit fontScale="85000" lnSpcReduction="10000"/>
          </a:bodyPr>
          <a:lstStyle/>
          <a:p>
            <a:r>
              <a:rPr lang="ru-RU" u="sng" dirty="0" smtClean="0">
                <a:solidFill>
                  <a:schemeClr val="tx1"/>
                </a:solidFill>
              </a:rPr>
              <a:t>Рентгеноструктурный анализ </a:t>
            </a:r>
            <a:r>
              <a:rPr lang="ru-RU" dirty="0" smtClean="0"/>
              <a:t>применяют для использования внутреннего строения кристаллов, т.е. расположение атомов в кристаллической решетке.</a:t>
            </a:r>
          </a:p>
          <a:p>
            <a:r>
              <a:rPr lang="ru-RU" dirty="0" smtClean="0"/>
              <a:t>Для этого используют рентгеновские лучи, образующиеся в рентгеновской трубке при торможении быстродвижущихся электронов на ее аноде.</a:t>
            </a:r>
          </a:p>
          <a:p>
            <a:r>
              <a:rPr lang="ru-RU" dirty="0" smtClean="0"/>
              <a:t>Рентгеновские лучи представляют собой электромагнитные колебания с очень малой длиной волны- от 0.2 до 0.0005 Нм(от 2 до 0.005 А)</a:t>
            </a:r>
            <a:endParaRPr lang="ru-RU" dirty="0"/>
          </a:p>
        </p:txBody>
      </p:sp>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208</TotalTime>
  <Words>821</Words>
  <Application>Microsoft Office PowerPoint</Application>
  <PresentationFormat>Экран (4:3)</PresentationFormat>
  <Paragraphs>99</Paragraphs>
  <Slides>21</Slides>
  <Notes>2</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21</vt:i4>
      </vt:variant>
    </vt:vector>
  </HeadingPairs>
  <TitlesOfParts>
    <vt:vector size="29" baseType="lpstr">
      <vt:lpstr>Arial Black</vt:lpstr>
      <vt:lpstr>Calibri</vt:lpstr>
      <vt:lpstr>Franklin Gothic Book</vt:lpstr>
      <vt:lpstr>Franklin Gothic Medium</vt:lpstr>
      <vt:lpstr>Times New Roman</vt:lpstr>
      <vt:lpstr>Wingdings</vt:lpstr>
      <vt:lpstr>Wingdings 2</vt:lpstr>
      <vt:lpstr>Трек</vt:lpstr>
      <vt:lpstr>                                                                                                                                             Выполнили студенты                                                                                                                           группы ТР-171        2019 год </vt:lpstr>
      <vt:lpstr>                        Содержание.</vt:lpstr>
      <vt:lpstr>                     </vt:lpstr>
      <vt:lpstr>                </vt:lpstr>
      <vt:lpstr>МАКРОШЛИФЫ </vt:lpstr>
      <vt:lpstr>Презентация PowerPoint</vt:lpstr>
      <vt:lpstr>         Для  изучения  микроструктуры  также  приготавливаются  шлифы  -  микрошлифы,  но  после  шлифования  дополнительно  производится  полирование  до  зеркального  блеска,  затем  производят  травление  шлифа.             Микроанализ  позволяет  выявить :      величину,  форму  и  расположение  зёрен     отдельные  структурные  составляющие  сплава,      на  основании  которых  можно  определить       химический  состав  отожженных  углеродистых сталей      качество  тепловой  обработки, например,        глубину  проникновения  закалки     такие  дефекты,  как  пережог,  обезуглероживание,      наличие  неметаллических  включений.       </vt:lpstr>
      <vt:lpstr>           Металлографический  микроскоп  рассматривает  металл  в  отражённом  свете,  чем  и  отличается  от  биологического  микроскопа,  где  предмет  рассматривается  в  проходящем  свете.  Значительно  большее  увеличение  можно  получить  при  помощи  электронного  микроскопа,  в  котором  лучи  света  заменены  потоком  электронов  (увеличение  достигается  при  этом  до  100 000 раз).  Широко применяют электронные микроскопы, в которых поток электронов проходит через изучаемый объект. Изображение является результатом неодинакового рассеяния электронов на объекте.              Различают косвенные и прямые методы исследования.  При косвенном методе изучают не сам объект, а его отпечаток – кварцевый или угольный слепок (реплику), отображающую рельеф микрошлифа, для предупреждения вторичного излучения, искажающего картину.  При прямом методе изучают тонкие металлические фольги, толщиной до 300 нм, на просвет. Фольги получают непосредственно из изучаемого металла. Растровые микроскопы. Изображение создается за счет вторичной эмиссии электронов, излучаемых поверхностью, на которую падает непрерывно перемещающийся по этой поверхности поток первичных электронов. Изучается непосредственно поверхность металла. Разрешающая способность несколько ниже, чем у просвечивающих микроскопов.  </vt:lpstr>
      <vt:lpstr>        Рентгеноструктурный анализ</vt:lpstr>
      <vt:lpstr>Презентация PowerPoint</vt:lpstr>
      <vt:lpstr>Рентгеноструктурный анализ</vt:lpstr>
      <vt:lpstr>Рентгеновский контроль</vt:lpstr>
      <vt:lpstr>  Метод радиоактивных изотопов </vt:lpstr>
      <vt:lpstr>Презентация PowerPoint</vt:lpstr>
      <vt:lpstr>                     </vt:lpstr>
      <vt:lpstr>Презентация PowerPoint</vt:lpstr>
      <vt:lpstr>                                   Ультразвуковая дефектоскопия </vt:lpstr>
      <vt:lpstr>Презентация PowerPoint</vt:lpstr>
      <vt:lpstr>Презентация PowerPoint</vt:lpstr>
      <vt:lpstr>Использованная литература</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ДЕФЕКТОСКОПИЯ</dc:title>
  <dc:creator>кристинка</dc:creator>
  <cp:lastModifiedBy>Пользователь</cp:lastModifiedBy>
  <cp:revision>32</cp:revision>
  <dcterms:modified xsi:type="dcterms:W3CDTF">2019-12-15T22:20:06Z</dcterms:modified>
</cp:coreProperties>
</file>