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>
        <p:scale>
          <a:sx n="89" d="100"/>
          <a:sy n="89" d="100"/>
        </p:scale>
        <p:origin x="-1362" y="18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430ED-2804-409F-94FE-F61CABE5471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60A1D-7818-4022-A2AC-4B7A52386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7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60A1D-7818-4022-A2AC-4B7A52386E7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40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0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4" y="8543926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2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5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4" y="8543926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6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6682" y="251523"/>
            <a:ext cx="5829300" cy="196003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 проводить закаливание детей дома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4704" y="3059832"/>
            <a:ext cx="5160640" cy="26642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закаливание детей дошкольного возрас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3059832"/>
            <a:ext cx="4896544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68005" y="8100392"/>
            <a:ext cx="544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Клуб здоровых детей  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3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323528"/>
            <a:ext cx="6192688" cy="7488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572" y="290814"/>
            <a:ext cx="6192688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i="1" u="sng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i="1" u="sng" dirty="0" smtClean="0">
                <a:solidFill>
                  <a:srgbClr val="0070C0"/>
                </a:solidFill>
              </a:rPr>
              <a:t>Закаливание </a:t>
            </a:r>
            <a:r>
              <a:rPr lang="ru-RU" sz="1600" i="1" u="sng" dirty="0">
                <a:solidFill>
                  <a:srgbClr val="0070C0"/>
                </a:solidFill>
              </a:rPr>
              <a:t>детей дошкольного </a:t>
            </a:r>
            <a:r>
              <a:rPr lang="ru-RU" sz="1600" i="1" u="sng" dirty="0" smtClean="0">
                <a:solidFill>
                  <a:srgbClr val="0070C0"/>
                </a:solidFill>
              </a:rPr>
              <a:t>возраста</a:t>
            </a:r>
            <a:r>
              <a:rPr lang="ru-RU" sz="1600" u="sng" dirty="0" smtClean="0">
                <a:solidFill>
                  <a:srgbClr val="0070C0"/>
                </a:solidFill>
              </a:rPr>
              <a:t>. </a:t>
            </a:r>
            <a:r>
              <a:rPr lang="ru-RU" sz="1600" dirty="0" smtClean="0">
                <a:solidFill>
                  <a:srgbClr val="0070C0"/>
                </a:solidFill>
              </a:rPr>
              <a:t>— </a:t>
            </a:r>
            <a:r>
              <a:rPr lang="ru-RU" sz="1600" dirty="0">
                <a:solidFill>
                  <a:srgbClr val="0070C0"/>
                </a:solidFill>
              </a:rPr>
              <a:t>это развитие способности </a:t>
            </a:r>
            <a:r>
              <a:rPr lang="ru-RU" sz="1600" dirty="0" smtClean="0">
                <a:solidFill>
                  <a:srgbClr val="0070C0"/>
                </a:solidFill>
              </a:rPr>
              <a:t>организма  реагировать на изменения </a:t>
            </a:r>
            <a:r>
              <a:rPr lang="ru-RU" sz="1600" dirty="0">
                <a:solidFill>
                  <a:srgbClr val="0070C0"/>
                </a:solidFill>
              </a:rPr>
              <a:t>температуры с помощью терморегуляции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1600" i="1" u="sng" dirty="0" smtClean="0">
                <a:solidFill>
                  <a:srgbClr val="0070C0"/>
                </a:solidFill>
              </a:rPr>
              <a:t>Польза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Влияние закаливания на здоровье ребенка: улучшение кровотока и нормализация давления; повышение интенсивности обмена веществ; увеличение жизненной емкости легких; укрепление костно-мышечной системы; улучшение состояния </a:t>
            </a:r>
            <a:r>
              <a:rPr lang="ru-RU" sz="1600" dirty="0" smtClean="0">
                <a:solidFill>
                  <a:srgbClr val="0070C0"/>
                </a:solidFill>
              </a:rPr>
              <a:t>кожного покрова; </a:t>
            </a:r>
            <a:r>
              <a:rPr lang="ru-RU" sz="1600" dirty="0">
                <a:solidFill>
                  <a:srgbClr val="0070C0"/>
                </a:solidFill>
              </a:rPr>
              <a:t>укрепление иммунной системы; развитие стрессоустойчивости. Закаленные дети: более приспособлены к внезапным переменам погоды, неблагоприятному климату; быстрее адаптируются при поступлении </a:t>
            </a:r>
            <a:r>
              <a:rPr lang="ru-RU" sz="1600" dirty="0" smtClean="0">
                <a:solidFill>
                  <a:srgbClr val="0070C0"/>
                </a:solidFill>
              </a:rPr>
              <a:t>в </a:t>
            </a:r>
            <a:r>
              <a:rPr lang="ru-RU" sz="1600" dirty="0">
                <a:solidFill>
                  <a:srgbClr val="0070C0"/>
                </a:solidFill>
              </a:rPr>
              <a:t>школу; легче переносят сезонные инфекции и другие заболевания; реже болеют и быстрее </a:t>
            </a:r>
            <a:r>
              <a:rPr lang="ru-RU" sz="1600" dirty="0" smtClean="0">
                <a:solidFill>
                  <a:srgbClr val="0070C0"/>
                </a:solidFill>
              </a:rPr>
              <a:t>выздоравливают.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Закаливание водой, воздухом и солнцем лучше начинать летом, когда сама природа способствует </a:t>
            </a:r>
            <a:r>
              <a:rPr lang="ru-RU" sz="1600" dirty="0" err="1" smtClean="0">
                <a:solidFill>
                  <a:srgbClr val="0070C0"/>
                </a:solidFill>
              </a:rPr>
              <a:t>укреплениюздоровья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людей   </a:t>
            </a:r>
            <a:r>
              <a:rPr lang="ru-RU" sz="1600" dirty="0" smtClean="0">
                <a:solidFill>
                  <a:srgbClr val="0070C0"/>
                </a:solidFill>
              </a:rPr>
              <a:t>здоровья </a:t>
            </a:r>
            <a:r>
              <a:rPr lang="ru-RU" sz="1600" dirty="0" smtClean="0">
                <a:solidFill>
                  <a:srgbClr val="0070C0"/>
                </a:solidFill>
              </a:rPr>
              <a:t>детей.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                     </a:t>
            </a:r>
            <a:r>
              <a:rPr lang="ru-RU" sz="1600" dirty="0">
                <a:solidFill>
                  <a:srgbClr val="0070C0"/>
                </a:solidFill>
              </a:rPr>
              <a:t>Благоприятное значение 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                       свежего воздуха, солнца и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                                            чистых природных вод 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                                           никто </a:t>
            </a:r>
            <a:r>
              <a:rPr lang="ru-RU" sz="1600" dirty="0">
                <a:solidFill>
                  <a:srgbClr val="0070C0"/>
                </a:solidFill>
              </a:rPr>
              <a:t>не </a:t>
            </a:r>
            <a:r>
              <a:rPr lang="ru-RU" sz="1600" dirty="0" smtClean="0">
                <a:solidFill>
                  <a:srgbClr val="0070C0"/>
                </a:solidFill>
              </a:rPr>
              <a:t>отрицает. Но    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                                               холодные обтирания, или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                                           обливания не начинают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           в тот момент, когда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                  ребенок заболел - речь  </a:t>
            </a:r>
            <a:endParaRPr lang="en-US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должна идти о лечении,  Правильное закаливание дошкольников – не короткая компания, это образ жизни, отношение человека </a:t>
            </a:r>
            <a:r>
              <a:rPr lang="ru-RU" sz="1600" dirty="0">
                <a:solidFill>
                  <a:srgbClr val="0070C0"/>
                </a:solidFill>
              </a:rPr>
              <a:t> своему здоровью.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                 </a:t>
            </a:r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36792" t="37668" r="36684" b="28659"/>
          <a:stretch/>
        </p:blipFill>
        <p:spPr bwMode="auto">
          <a:xfrm>
            <a:off x="404664" y="4932040"/>
            <a:ext cx="3168352" cy="1944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970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323528"/>
            <a:ext cx="6408712" cy="71287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93851"/>
            <a:ext cx="6408712" cy="781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Многое в формировании полезных привычек зависит от родителей, показывают ли они своим примером, как хорошо быть крепкими и выносливыми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1600" i="1" u="sng" dirty="0">
                <a:solidFill>
                  <a:srgbClr val="0070C0"/>
                </a:solidFill>
              </a:rPr>
              <a:t>Общие принципы и правила закаливания детского организма: </a:t>
            </a:r>
            <a:endParaRPr lang="ru-RU" sz="1600" i="1" u="sng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Постепенность</a:t>
            </a:r>
            <a:r>
              <a:rPr lang="ru-RU" sz="1600" dirty="0">
                <a:solidFill>
                  <a:srgbClr val="0070C0"/>
                </a:solidFill>
              </a:rPr>
              <a:t>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Систематичность..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Учет возрастных и других индивидуальных особенностей.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Последовательность.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Комплексный </a:t>
            </a:r>
            <a:r>
              <a:rPr lang="ru-RU" sz="1600" dirty="0">
                <a:solidFill>
                  <a:srgbClr val="0070C0"/>
                </a:solidFill>
              </a:rPr>
              <a:t>подход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algn="ctr" fontAlgn="base"/>
            <a:r>
              <a:rPr lang="ru-RU" sz="1600" i="1" u="sng" dirty="0">
                <a:solidFill>
                  <a:srgbClr val="0070C0"/>
                </a:solidFill>
              </a:rPr>
              <a:t>Обзор средств и методов </a:t>
            </a:r>
            <a:r>
              <a:rPr lang="ru-RU" sz="1600" dirty="0">
                <a:solidFill>
                  <a:srgbClr val="0070C0"/>
                </a:solidFill>
              </a:rPr>
              <a:t>закаливания детского организма Наибольшее воздействие на организм человека оказывают главные компоненты природы</a:t>
            </a:r>
            <a:r>
              <a:rPr lang="ru-RU" sz="1600" dirty="0" smtClean="0">
                <a:solidFill>
                  <a:srgbClr val="0070C0"/>
                </a:solidFill>
              </a:rPr>
              <a:t>:</a:t>
            </a:r>
          </a:p>
          <a:p>
            <a:pPr algn="ctr" fontAlgn="base"/>
            <a:endParaRPr lang="ru-RU" sz="1600" dirty="0" smtClean="0">
              <a:solidFill>
                <a:srgbClr val="0070C0"/>
              </a:solidFill>
            </a:endParaRPr>
          </a:p>
          <a:p>
            <a:pPr algn="ctr" fontAlgn="base"/>
            <a:endParaRPr lang="ru-RU" sz="1600" dirty="0">
              <a:solidFill>
                <a:srgbClr val="0070C0"/>
              </a:solidFill>
            </a:endParaRPr>
          </a:p>
          <a:p>
            <a:pPr algn="ctr" fontAlgn="base"/>
            <a:endParaRPr lang="ru-RU" sz="1600" dirty="0" smtClean="0">
              <a:solidFill>
                <a:srgbClr val="0070C0"/>
              </a:solidFill>
            </a:endParaRPr>
          </a:p>
          <a:p>
            <a:pPr algn="ctr" fontAlgn="base"/>
            <a:endParaRPr lang="ru-RU" sz="1600" dirty="0">
              <a:solidFill>
                <a:srgbClr val="0070C0"/>
              </a:solidFill>
            </a:endParaRPr>
          </a:p>
          <a:p>
            <a:pPr algn="ctr" fontAlgn="base"/>
            <a:r>
              <a:rPr lang="ru-RU" sz="1600" dirty="0" smtClean="0">
                <a:solidFill>
                  <a:srgbClr val="0070C0"/>
                </a:solidFill>
              </a:rPr>
              <a:t> </a:t>
            </a:r>
          </a:p>
          <a:p>
            <a:pPr algn="ctr" fontAlgn="base"/>
            <a:r>
              <a:rPr lang="ru-RU" sz="1600" b="1" dirty="0" smtClean="0">
                <a:solidFill>
                  <a:srgbClr val="0070C0"/>
                </a:solidFill>
              </a:rPr>
              <a:t>Вода</a:t>
            </a:r>
            <a:r>
              <a:rPr lang="ru-RU" sz="1600" dirty="0">
                <a:solidFill>
                  <a:srgbClr val="0070C0"/>
                </a:solidFill>
              </a:rPr>
              <a:t>. Это доступное, </a:t>
            </a:r>
            <a:r>
              <a:rPr lang="ru-RU" sz="1600" dirty="0" smtClean="0">
                <a:solidFill>
                  <a:srgbClr val="0070C0"/>
                </a:solidFill>
              </a:rPr>
              <a:t>неиссякаемое </a:t>
            </a:r>
            <a:r>
              <a:rPr lang="ru-RU" sz="1600" dirty="0">
                <a:solidFill>
                  <a:srgbClr val="0070C0"/>
                </a:solidFill>
              </a:rPr>
              <a:t>средство закаливания.  она оказывает на терморегуляцию более мощное воздействие, чем воздух. Как только человек погружает ноги в холодную воду, у него через минуту начинает снижаться температура слизистой оболочки полости носа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algn="ctr" fontAlgn="base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b="1" dirty="0">
                <a:solidFill>
                  <a:srgbClr val="0070C0"/>
                </a:solidFill>
              </a:rPr>
              <a:t>Закаливание воздухом </a:t>
            </a:r>
            <a:r>
              <a:rPr lang="ru-RU" sz="1600" dirty="0">
                <a:solidFill>
                  <a:srgbClr val="0070C0"/>
                </a:solidFill>
              </a:rPr>
              <a:t>— это постепенное </a:t>
            </a:r>
            <a:r>
              <a:rPr lang="ru-RU" sz="1600" dirty="0" smtClean="0">
                <a:solidFill>
                  <a:srgbClr val="0070C0"/>
                </a:solidFill>
              </a:rPr>
              <a:t> увеличение </a:t>
            </a:r>
            <a:r>
              <a:rPr lang="ru-RU" sz="1600" dirty="0">
                <a:solidFill>
                  <a:srgbClr val="0070C0"/>
                </a:solidFill>
              </a:rPr>
              <a:t>раздражения рецепторов в коже и слизистых холодным воздухом. В таком случае организм становится устойчивее к температурным колебаниям. </a:t>
            </a:r>
            <a:r>
              <a:rPr lang="ru-RU" sz="1600" b="1" dirty="0">
                <a:solidFill>
                  <a:srgbClr val="0070C0"/>
                </a:solidFill>
              </a:rPr>
              <a:t>Солнечный свет. </a:t>
            </a:r>
            <a:r>
              <a:rPr lang="ru-RU" sz="1600" dirty="0">
                <a:solidFill>
                  <a:srgbClr val="0070C0"/>
                </a:solidFill>
              </a:rPr>
              <a:t>при разумном  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 algn="ctr" fontAlgn="base">
              <a:buFont typeface="Arial" panose="020B0604020202020204" pitchFamily="34" charset="0"/>
              <a:buChar char="•"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images.myshared.ru/4/36522/slide_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38" r="3073" b="13412"/>
          <a:stretch/>
        </p:blipFill>
        <p:spPr bwMode="auto">
          <a:xfrm>
            <a:off x="908720" y="3871652"/>
            <a:ext cx="5040560" cy="11323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7469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0"/>
            <a:ext cx="6408712" cy="7488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251520"/>
            <a:ext cx="6408712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1600" dirty="0" smtClean="0">
                <a:solidFill>
                  <a:srgbClr val="0070C0"/>
                </a:solidFill>
              </a:rPr>
              <a:t>пользовании </a:t>
            </a:r>
            <a:r>
              <a:rPr lang="ru-RU" sz="1600" dirty="0">
                <a:solidFill>
                  <a:srgbClr val="0070C0"/>
                </a:solidFill>
              </a:rPr>
              <a:t>помогает закаливанию организма. Ребенок после солнечных ванн лучше себя чувствует, хорошо спит. Ультрафиолет необходим для выработки витаминов и нормализации обмена веществ.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 fontAlgn="base"/>
            <a:r>
              <a:rPr lang="ru-RU" sz="1600" dirty="0" smtClean="0">
                <a:solidFill>
                  <a:srgbClr val="0070C0"/>
                </a:solidFill>
              </a:rPr>
              <a:t>С </a:t>
            </a:r>
            <a:r>
              <a:rPr lang="ru-RU" sz="1600" dirty="0">
                <a:solidFill>
                  <a:srgbClr val="0070C0"/>
                </a:solidFill>
              </a:rPr>
              <a:t>высотой давление и температура падают, меньше становится кислорода. Когда закаливание детей дошкольного возраста связано с подъемом на холм, в гору, спуском с обрыва к водоему, то укрепляется дыхательная система, активизируются обмен веществ </a:t>
            </a:r>
            <a:r>
              <a:rPr lang="ru-RU" sz="1600" dirty="0" smtClean="0">
                <a:solidFill>
                  <a:srgbClr val="0070C0"/>
                </a:solidFill>
              </a:rPr>
              <a:t>и </a:t>
            </a:r>
            <a:r>
              <a:rPr lang="ru-RU" sz="1600" dirty="0">
                <a:solidFill>
                  <a:srgbClr val="0070C0"/>
                </a:solidFill>
              </a:rPr>
              <a:t>терморегуляция.</a:t>
            </a:r>
          </a:p>
          <a:p>
            <a:pPr algn="ctr" fontAlgn="base"/>
            <a:r>
              <a:rPr lang="ru-RU" sz="1600" dirty="0" smtClean="0"/>
              <a:t> </a:t>
            </a:r>
            <a:r>
              <a:rPr lang="ru-RU" sz="1600" dirty="0">
                <a:solidFill>
                  <a:srgbClr val="0070C0"/>
                </a:solidFill>
              </a:rPr>
              <a:t>Хождение босиком по траве, земле, песку и гальке — развлечение для </a:t>
            </a:r>
            <a:r>
              <a:rPr lang="ru-RU" sz="1600" dirty="0" smtClean="0">
                <a:solidFill>
                  <a:srgbClr val="0070C0"/>
                </a:solidFill>
              </a:rPr>
              <a:t>детей, но </a:t>
            </a:r>
            <a:r>
              <a:rPr lang="ru-RU" sz="1600" dirty="0">
                <a:solidFill>
                  <a:srgbClr val="0070C0"/>
                </a:solidFill>
              </a:rPr>
              <a:t>это еще и важное средство закаливания и оздоровления. Происходит раздражение рефлексогенных зон на подошве, связанных с </a:t>
            </a:r>
            <a:r>
              <a:rPr lang="ru-RU" sz="1600" dirty="0" smtClean="0">
                <a:solidFill>
                  <a:srgbClr val="0070C0"/>
                </a:solidFill>
              </a:rPr>
              <a:t>внутренними </a:t>
            </a:r>
            <a:endParaRPr lang="ru-RU" sz="1600" dirty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органами детей.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Методы </a:t>
            </a:r>
            <a:r>
              <a:rPr lang="ru-RU" sz="1600" b="1" dirty="0">
                <a:solidFill>
                  <a:srgbClr val="0070C0"/>
                </a:solidFill>
              </a:rPr>
              <a:t>и приемы закаливания</a:t>
            </a:r>
            <a:r>
              <a:rPr lang="ru-RU" sz="1600" dirty="0">
                <a:solidFill>
                  <a:srgbClr val="0070C0"/>
                </a:solidFill>
              </a:rPr>
              <a:t>: </a:t>
            </a:r>
          </a:p>
          <a:p>
            <a:r>
              <a:rPr lang="ru-RU" sz="1600" dirty="0">
                <a:solidFill>
                  <a:srgbClr val="0070C0"/>
                </a:solidFill>
              </a:rPr>
              <a:t>1. Водные процедуры: </a:t>
            </a:r>
            <a:r>
              <a:rPr lang="ru-RU" sz="1600" dirty="0" smtClean="0">
                <a:solidFill>
                  <a:srgbClr val="0070C0"/>
                </a:solidFill>
              </a:rPr>
              <a:t>умывания</a:t>
            </a:r>
            <a:r>
              <a:rPr lang="ru-RU" sz="1600" dirty="0">
                <a:solidFill>
                  <a:srgbClr val="0070C0"/>
                </a:solidFill>
              </a:rPr>
              <a:t>; обливания стоп; обтирания; общее обливание и душ; купание в море, озере, реке</a:t>
            </a:r>
            <a:r>
              <a:rPr lang="ru-RU" sz="1600" dirty="0" smtClean="0">
                <a:solidFill>
                  <a:srgbClr val="0070C0"/>
                </a:solidFill>
              </a:rPr>
              <a:t>; </a:t>
            </a:r>
            <a:endParaRPr lang="ru-RU" sz="1600" dirty="0">
              <a:solidFill>
                <a:srgbClr val="0070C0"/>
              </a:solidFill>
            </a:endParaRPr>
          </a:p>
          <a:p>
            <a:r>
              <a:rPr lang="ru-RU" sz="1600" dirty="0">
                <a:solidFill>
                  <a:srgbClr val="0070C0"/>
                </a:solidFill>
              </a:rPr>
              <a:t>2. Ежедневные прогулки на свежем воздухе. </a:t>
            </a:r>
          </a:p>
          <a:p>
            <a:r>
              <a:rPr lang="ru-RU" sz="1600" dirty="0">
                <a:solidFill>
                  <a:srgbClr val="0070C0"/>
                </a:solidFill>
              </a:rPr>
              <a:t>3. Воздушные ванны. </a:t>
            </a:r>
            <a:r>
              <a:rPr lang="ru-RU" sz="1600" dirty="0" smtClean="0">
                <a:solidFill>
                  <a:srgbClr val="0070C0"/>
                </a:solidFill>
              </a:rPr>
              <a:t>4</a:t>
            </a:r>
            <a:r>
              <a:rPr lang="ru-RU" sz="1600" dirty="0">
                <a:solidFill>
                  <a:srgbClr val="0070C0"/>
                </a:solidFill>
              </a:rPr>
              <a:t>. Солнечные ванны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1600" b="1" i="1" dirty="0">
                <a:solidFill>
                  <a:srgbClr val="0070C0"/>
                </a:solidFill>
              </a:rPr>
              <a:t>Закаливание водой: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Подходящие по температуре и интенсивности водные процедуры хорошо воздействуют на ребенка. Закаливание водой </a:t>
            </a:r>
            <a:r>
              <a:rPr lang="ru-RU" sz="1600" dirty="0" smtClean="0">
                <a:solidFill>
                  <a:srgbClr val="0070C0"/>
                </a:solidFill>
              </a:rPr>
              <a:t>бодрит,  </a:t>
            </a:r>
            <a:r>
              <a:rPr lang="ru-RU" sz="1600" dirty="0">
                <a:solidFill>
                  <a:srgbClr val="0070C0"/>
                </a:solidFill>
              </a:rPr>
              <a:t>улучшает аппетит и сон. Крайне нежелательно длительное охлаждение при купании, когда  ребенок бледнеет, у него синеют губы и появляется озноб. Температура воды для купания  должна быть +</a:t>
            </a:r>
            <a:r>
              <a:rPr lang="ru-RU" sz="1600" dirty="0" smtClean="0">
                <a:solidFill>
                  <a:srgbClr val="0070C0"/>
                </a:solidFill>
              </a:rPr>
              <a:t>37°С. Для </a:t>
            </a:r>
            <a:r>
              <a:rPr lang="ru-RU" sz="1600" dirty="0">
                <a:solidFill>
                  <a:srgbClr val="0070C0"/>
                </a:solidFill>
              </a:rPr>
              <a:t>более старших детей — ее можно, со временем постепенно понижать на 0,5°С, тем самым закаляя </a:t>
            </a:r>
            <a:r>
              <a:rPr lang="ru-RU" sz="1600" dirty="0" smtClean="0">
                <a:solidFill>
                  <a:srgbClr val="0070C0"/>
                </a:solidFill>
              </a:rPr>
              <a:t>их. </a:t>
            </a:r>
            <a:r>
              <a:rPr lang="ru-RU" sz="1600" dirty="0">
                <a:solidFill>
                  <a:srgbClr val="0070C0"/>
                </a:solidFill>
              </a:rPr>
              <a:t>После ванны ребенка обливают из кувшина водой на 2°С прохладнее, </a:t>
            </a:r>
          </a:p>
          <a:p>
            <a:pPr algn="ctr"/>
            <a:endParaRPr lang="ru-RU" sz="1600" dirty="0"/>
          </a:p>
          <a:p>
            <a:pPr algn="ctr" fontAlgn="base"/>
            <a:endParaRPr lang="ru-RU" sz="1600" dirty="0">
              <a:solidFill>
                <a:srgbClr val="0070C0"/>
              </a:solidFill>
            </a:endParaRPr>
          </a:p>
          <a:p>
            <a:pPr algn="ctr"/>
            <a:endParaRPr lang="ru-RU" sz="1600" i="1" u="sng" dirty="0">
              <a:solidFill>
                <a:srgbClr val="0070C0"/>
              </a:solidFill>
            </a:endParaRPr>
          </a:p>
          <a:p>
            <a:pPr algn="ctr"/>
            <a:endParaRPr lang="ru-RU" sz="1600" dirty="0">
              <a:solidFill>
                <a:srgbClr val="0070C0"/>
              </a:solidFill>
            </a:endParaRPr>
          </a:p>
          <a:p>
            <a:pPr algn="ctr"/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93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0"/>
            <a:ext cx="6408712" cy="7488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-3784133"/>
            <a:ext cx="640871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algn="ctr" fontAlgn="base"/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40" y="-4476631"/>
            <a:ext cx="6408712" cy="12680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endParaRPr lang="ru-RU" i="1" dirty="0">
              <a:solidFill>
                <a:srgbClr val="0070C0"/>
              </a:solidFill>
            </a:endParaRPr>
          </a:p>
          <a:p>
            <a:pPr algn="ctr"/>
            <a:endParaRPr lang="ru-RU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чем, та в которой он мылся. </a:t>
            </a:r>
            <a:r>
              <a:rPr lang="ru-RU" sz="1600" i="1" dirty="0">
                <a:solidFill>
                  <a:srgbClr val="0070C0"/>
                </a:solidFill>
              </a:rPr>
              <a:t>Ежедневно снижают температуру воды для обливания после ванны на 1°С </a:t>
            </a:r>
            <a:r>
              <a:rPr lang="ru-RU" sz="1600" i="1" dirty="0" smtClean="0">
                <a:solidFill>
                  <a:srgbClr val="0070C0"/>
                </a:solidFill>
              </a:rPr>
              <a:t>и доводят </a:t>
            </a:r>
            <a:r>
              <a:rPr lang="ru-RU" sz="1600" i="1" dirty="0">
                <a:solidFill>
                  <a:srgbClr val="0070C0"/>
                </a:solidFill>
              </a:rPr>
              <a:t>до +28°С.</a:t>
            </a:r>
            <a:r>
              <a:rPr lang="ru-RU" sz="1600" dirty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sz="1600" i="1" u="sng" dirty="0">
                <a:solidFill>
                  <a:srgbClr val="0070C0"/>
                </a:solidFill>
              </a:rPr>
              <a:t>Обтирания</a:t>
            </a:r>
            <a:r>
              <a:rPr lang="ru-RU" sz="1600" i="1" dirty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— одна из щадящих водных процедур</a:t>
            </a:r>
            <a:r>
              <a:rPr lang="ru-RU" sz="1600" dirty="0" smtClean="0">
                <a:solidFill>
                  <a:srgbClr val="0070C0"/>
                </a:solidFill>
              </a:rPr>
              <a:t>, которую можно </a:t>
            </a:r>
            <a:r>
              <a:rPr lang="ru-RU" sz="1600" dirty="0">
                <a:solidFill>
                  <a:srgbClr val="0070C0"/>
                </a:solidFill>
              </a:rPr>
              <a:t>проводить в течение всего года. Начинают тренировки,  с растираний ног и рук сухой рукавичкой из мягкой ткани или концом махрового полотенца. Через несколько дней обтирают теплой водой (33°С). </a:t>
            </a:r>
            <a:r>
              <a:rPr lang="ru-RU" sz="1600" dirty="0" smtClean="0">
                <a:solidFill>
                  <a:srgbClr val="0070C0"/>
                </a:solidFill>
              </a:rPr>
              <a:t>Каждые 10дней </a:t>
            </a:r>
            <a:r>
              <a:rPr lang="ru-RU" sz="1600" dirty="0">
                <a:solidFill>
                  <a:srgbClr val="0070C0"/>
                </a:solidFill>
              </a:rPr>
              <a:t>снижают температуру на </a:t>
            </a:r>
            <a:r>
              <a:rPr lang="ru-RU" sz="1600" dirty="0" smtClean="0">
                <a:solidFill>
                  <a:srgbClr val="0070C0"/>
                </a:solidFill>
              </a:rPr>
              <a:t>1-2°С </a:t>
            </a:r>
            <a:r>
              <a:rPr lang="ru-RU" sz="1600" dirty="0">
                <a:solidFill>
                  <a:srgbClr val="0070C0"/>
                </a:solidFill>
              </a:rPr>
              <a:t>и доводят до </a:t>
            </a:r>
            <a:r>
              <a:rPr lang="ru-RU" sz="1600" dirty="0" smtClean="0">
                <a:solidFill>
                  <a:srgbClr val="0070C0"/>
                </a:solidFill>
              </a:rPr>
              <a:t>30–28°С зимой; летом 26-24°С  </a:t>
            </a:r>
            <a:r>
              <a:rPr lang="ru-RU" sz="1600" dirty="0">
                <a:solidFill>
                  <a:srgbClr val="0070C0"/>
                </a:solidFill>
              </a:rPr>
              <a:t>Затем используют воду комнатной температуры. Вся процедура длится в среднем 5 минут и после ее окончания ребенка вытирают насухо. 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Ежедневно </a:t>
            </a:r>
            <a:r>
              <a:rPr lang="ru-RU" sz="1600" dirty="0">
                <a:solidFill>
                  <a:srgbClr val="0070C0"/>
                </a:solidFill>
              </a:rPr>
              <a:t>проводится </a:t>
            </a:r>
            <a:r>
              <a:rPr lang="ru-RU" sz="1600" i="1" u="sng" dirty="0">
                <a:solidFill>
                  <a:srgbClr val="0070C0"/>
                </a:solidFill>
              </a:rPr>
              <a:t>умывание</a:t>
            </a:r>
            <a:r>
              <a:rPr lang="ru-RU" sz="1600" dirty="0">
                <a:solidFill>
                  <a:srgbClr val="0070C0"/>
                </a:solidFill>
              </a:rPr>
              <a:t> — 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утром и вечером, </a:t>
            </a:r>
            <a:r>
              <a:rPr lang="ru-RU" sz="1600" dirty="0" smtClean="0">
                <a:solidFill>
                  <a:srgbClr val="0070C0"/>
                </a:solidFill>
              </a:rPr>
              <a:t> сначала  </a:t>
            </a:r>
            <a:r>
              <a:rPr lang="ru-RU" sz="1600" dirty="0">
                <a:solidFill>
                  <a:srgbClr val="0070C0"/>
                </a:solidFill>
              </a:rPr>
              <a:t>лицо, руки и шею прохладной водой (+18°С). </a:t>
            </a:r>
            <a:r>
              <a:rPr lang="ru-RU" sz="1600" dirty="0" smtClean="0">
                <a:solidFill>
                  <a:srgbClr val="0070C0"/>
                </a:solidFill>
              </a:rPr>
              <a:t>ребенка </a:t>
            </a:r>
            <a:r>
              <a:rPr lang="ru-RU" sz="1600" dirty="0">
                <a:solidFill>
                  <a:srgbClr val="0070C0"/>
                </a:solidFill>
              </a:rPr>
              <a:t>также ежедневно умывают теплой водой до пояса, постепенно снижая ее температуру до комнатной. Обливание стоп ребенка проводят с 1,5–2 лет. Сначала воздействуют теплой водой, затем ее </a:t>
            </a:r>
            <a:r>
              <a:rPr lang="ru-RU" sz="1600" dirty="0" smtClean="0">
                <a:solidFill>
                  <a:srgbClr val="0070C0"/>
                </a:solidFill>
              </a:rPr>
              <a:t>температуру</a:t>
            </a:r>
            <a:r>
              <a:rPr lang="ru-RU" sz="1600" dirty="0" smtClean="0"/>
              <a:t> </a:t>
            </a:r>
            <a:r>
              <a:rPr lang="ru-RU" sz="1600" dirty="0">
                <a:solidFill>
                  <a:srgbClr val="0070C0"/>
                </a:solidFill>
              </a:rPr>
              <a:t>снижают ежедневно на 1°С и доводят до +20°С. Длительность процедуры и область воздействия прохладной воды увеличивают постепенно. Общее обливание и контрастный душ начинают с годовалого возраста. Дошкольника обливают из кувшина, расположив емкость на высоте 30 см. Температуру снижают постепенно с +36°С до +</a:t>
            </a:r>
            <a:r>
              <a:rPr lang="ru-RU" sz="1600" dirty="0" smtClean="0">
                <a:solidFill>
                  <a:srgbClr val="0070C0"/>
                </a:solidFill>
              </a:rPr>
              <a:t>20-23°С</a:t>
            </a:r>
            <a:r>
              <a:rPr lang="ru-RU" sz="1600" dirty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1600" i="1" u="sng" dirty="0">
                <a:solidFill>
                  <a:srgbClr val="0070C0"/>
                </a:solidFill>
              </a:rPr>
              <a:t>Контрастный душ </a:t>
            </a:r>
            <a:r>
              <a:rPr lang="ru-RU" sz="1600" dirty="0">
                <a:solidFill>
                  <a:srgbClr val="0070C0"/>
                </a:solidFill>
              </a:rPr>
              <a:t>— сильная закаливающая процедура, ее длительность, как и обливания, не должна превышать 2 минут. Сначала используют теплую воду (+36°С) и умеренно прохладную (+25°С). Через неделю делают два перепада температуры воды, переходя от теплой к прохладной, затем к холодной. Во время контрастного душа не </a:t>
            </a:r>
          </a:p>
          <a:p>
            <a:pPr algn="ctr"/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572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251520"/>
            <a:ext cx="6408712" cy="74522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25152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40" y="-737145"/>
            <a:ext cx="6408712" cy="95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желательно </a:t>
            </a:r>
            <a:r>
              <a:rPr lang="ru-RU" sz="1600" dirty="0">
                <a:solidFill>
                  <a:srgbClr val="0070C0"/>
                </a:solidFill>
              </a:rPr>
              <a:t>мочить голову ребенку. Купание в море, реке, озере проводится с того момента, когда малыш начинает ходить. Это одна из самых действенных закаливающих процедур, комплексная по своей сути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1600" b="1" dirty="0">
                <a:solidFill>
                  <a:srgbClr val="0070C0"/>
                </a:solidFill>
              </a:rPr>
              <a:t>Закаливание </a:t>
            </a:r>
            <a:r>
              <a:rPr lang="ru-RU" sz="1600" b="1" dirty="0" smtClean="0">
                <a:solidFill>
                  <a:srgbClr val="0070C0"/>
                </a:solidFill>
              </a:rPr>
              <a:t>воздухом.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Воздушные ванны — эффективный метод закаливания. Его значение не сводится только к влиянию температуры воздуха. Одновременно воздействует рассеянная солнечная радиация, пары воды, фитонциды растений. В результате совершенствуется способность к терморегуляции, очищаются и увлажняются дыхательные </a:t>
            </a:r>
            <a:r>
              <a:rPr lang="ru-RU" sz="1600" dirty="0" smtClean="0">
                <a:solidFill>
                  <a:srgbClr val="0070C0"/>
                </a:solidFill>
              </a:rPr>
              <a:t>пути.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0070C0"/>
                </a:solidFill>
              </a:rPr>
              <a:t>Сквозное проветривание комнаты проводите только во время отсутствия в ней ребенка.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В </a:t>
            </a:r>
            <a:r>
              <a:rPr lang="ru-RU" sz="1600" dirty="0">
                <a:solidFill>
                  <a:srgbClr val="0070C0"/>
                </a:solidFill>
              </a:rPr>
              <a:t>теплое время года форточку оставляйте постоянно открытой.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Не </a:t>
            </a:r>
            <a:r>
              <a:rPr lang="ru-RU" sz="1600" dirty="0">
                <a:solidFill>
                  <a:srgbClr val="0070C0"/>
                </a:solidFill>
              </a:rPr>
              <a:t>курите в комнате, где играют или спят дети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Гуляйте с ребенком на улице ежедневно, как в солнечную, так и в пасмурную погоду.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>Дети 5–6 лет должны гулять зимой не менее 3–4 часов ежедневно, в теплое время года могут находиться на улице большую часть дня.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0070C0"/>
                </a:solidFill>
              </a:rPr>
              <a:t>Одевайте </a:t>
            </a:r>
            <a:r>
              <a:rPr lang="ru-RU" sz="1600" dirty="0">
                <a:solidFill>
                  <a:srgbClr val="0070C0"/>
                </a:solidFill>
              </a:rPr>
              <a:t>ребенка по сезону, чтобы он не переохладился и не </a:t>
            </a:r>
            <a:r>
              <a:rPr lang="ru-RU" sz="1600" dirty="0" smtClean="0">
                <a:solidFill>
                  <a:srgbClr val="0070C0"/>
                </a:solidFill>
              </a:rPr>
              <a:t>перегрелся.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Закаливание солнцем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Ультрафиолет в умеренных количествах полезен, но перегревание ведет к тепловому и солнечному удару, вызывает вялость, снижает сопротивляемость организма инфекциям. Считается, что закаливание солнцем — сильнодействующая процедура, об этом не должны забывать родители. В результате солнечных </a:t>
            </a:r>
            <a:r>
              <a:rPr lang="ru-RU" sz="1600" dirty="0" smtClean="0">
                <a:solidFill>
                  <a:srgbClr val="0070C0"/>
                </a:solidFill>
              </a:rPr>
              <a:t>ожогов</a:t>
            </a:r>
            <a:endParaRPr lang="ru-RU" sz="1600" dirty="0">
              <a:solidFill>
                <a:srgbClr val="0070C0"/>
              </a:solidFill>
            </a:endParaRPr>
          </a:p>
          <a:p>
            <a:pPr algn="ctr"/>
            <a:endParaRPr lang="ru-RU" sz="1600" b="1" dirty="0" smtClean="0">
              <a:solidFill>
                <a:srgbClr val="0070C0"/>
              </a:solidFill>
            </a:endParaRPr>
          </a:p>
          <a:p>
            <a:pPr algn="ctr"/>
            <a:endParaRPr lang="en-US" sz="1600" dirty="0">
              <a:solidFill>
                <a:srgbClr val="0070C0"/>
              </a:solidFill>
            </a:endParaRPr>
          </a:p>
          <a:p>
            <a:pPr algn="ctr"/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08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323528"/>
            <a:ext cx="6264696" cy="7488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0648" y="323528"/>
            <a:ext cx="6264696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температура кожи повышается до +40°С. </a:t>
            </a:r>
            <a:r>
              <a:rPr lang="ru-RU" sz="1600" i="1" dirty="0" smtClean="0">
                <a:solidFill>
                  <a:srgbClr val="0070C0"/>
                </a:solidFill>
              </a:rPr>
              <a:t>Ультрафиолет противопоказан при поносе, туберкулезе, сердечно-сосудистой недостаточности.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Загорать на </a:t>
            </a:r>
            <a:r>
              <a:rPr lang="ru-RU" sz="1600" dirty="0" smtClean="0">
                <a:solidFill>
                  <a:srgbClr val="0070C0"/>
                </a:solidFill>
              </a:rPr>
              <a:t>солнце </a:t>
            </a:r>
            <a:r>
              <a:rPr lang="ru-RU" sz="1600" dirty="0">
                <a:solidFill>
                  <a:srgbClr val="0070C0"/>
                </a:solidFill>
              </a:rPr>
              <a:t>можно начинать только после 3-х лет, и то — дозировано (для юга страны – с 8-ми до 10-ти утра, а для средней полосы – 9-12 утра</a:t>
            </a:r>
            <a:r>
              <a:rPr lang="ru-RU" sz="1600" dirty="0" smtClean="0">
                <a:solidFill>
                  <a:srgbClr val="0070C0"/>
                </a:solidFill>
              </a:rPr>
              <a:t>).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Прервите солнечную ванну, как только заметите, что ребенок стал вялым, у него покраснело лицо и началось усиленное </a:t>
            </a:r>
            <a:r>
              <a:rPr lang="ru-RU" sz="1600" dirty="0" smtClean="0">
                <a:solidFill>
                  <a:srgbClr val="0070C0"/>
                </a:solidFill>
              </a:rPr>
              <a:t>потоотделение</a:t>
            </a:r>
            <a:r>
              <a:rPr lang="ru-RU" sz="1600" dirty="0" smtClean="0"/>
              <a:t>.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После появления загара продолжительность солнечной ванны </a:t>
            </a:r>
            <a:r>
              <a:rPr lang="ru-RU" sz="1600" dirty="0" smtClean="0">
                <a:solidFill>
                  <a:srgbClr val="0070C0"/>
                </a:solidFill>
              </a:rPr>
              <a:t>увеличивают.</a:t>
            </a:r>
          </a:p>
          <a:p>
            <a:pPr algn="ctr"/>
            <a:r>
              <a:rPr lang="ru-RU" sz="1600" i="1" dirty="0">
                <a:solidFill>
                  <a:srgbClr val="0070C0"/>
                </a:solidFill>
              </a:rPr>
              <a:t>Закаливать ребенка можно как целиком, так и практиковать местные процедуры</a:t>
            </a:r>
            <a:r>
              <a:rPr lang="en-US" sz="1600" i="1" dirty="0">
                <a:solidFill>
                  <a:srgbClr val="0070C0"/>
                </a:solidFill>
              </a:rPr>
              <a:t> </a:t>
            </a:r>
            <a:r>
              <a:rPr lang="ru-RU" sz="1600" dirty="0" smtClean="0">
                <a:solidFill>
                  <a:srgbClr val="0070C0"/>
                </a:solidFill>
              </a:rPr>
              <a:t>— </a:t>
            </a:r>
            <a:r>
              <a:rPr lang="ru-RU" sz="1600" dirty="0">
                <a:solidFill>
                  <a:srgbClr val="0070C0"/>
                </a:solidFill>
              </a:rPr>
              <a:t>закаливание горла,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например </a:t>
            </a:r>
            <a:r>
              <a:rPr lang="ru-RU" sz="1600" dirty="0">
                <a:solidFill>
                  <a:srgbClr val="0070C0"/>
                </a:solidFill>
              </a:rPr>
              <a:t>(для этого есть всем известный и вкусный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способ </a:t>
            </a:r>
            <a:r>
              <a:rPr lang="ru-RU" sz="1600" dirty="0">
                <a:solidFill>
                  <a:srgbClr val="0070C0"/>
                </a:solidFill>
              </a:rPr>
              <a:t>— мороженое).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 Важно</a:t>
            </a:r>
            <a:r>
              <a:rPr lang="ru-RU" sz="1600" dirty="0">
                <a:solidFill>
                  <a:srgbClr val="0070C0"/>
                </a:solidFill>
              </a:rPr>
              <a:t>, чтобы терапия была постоянной</a:t>
            </a:r>
            <a:r>
              <a:rPr lang="ru-RU" sz="1600" dirty="0" smtClean="0"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</a:rPr>
              <a:t>                          ведь </a:t>
            </a:r>
            <a:r>
              <a:rPr lang="ru-RU" sz="1600" dirty="0">
                <a:solidFill>
                  <a:srgbClr val="0070C0"/>
                </a:solidFill>
              </a:rPr>
              <a:t>после долгого перерыва эффект от 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                           закаливания </a:t>
            </a:r>
            <a:r>
              <a:rPr lang="ru-RU" sz="1600" dirty="0">
                <a:solidFill>
                  <a:srgbClr val="0070C0"/>
                </a:solidFill>
              </a:rPr>
              <a:t>сводится к минимуму, а </a:t>
            </a:r>
            <a:r>
              <a:rPr lang="ru-RU" sz="1600" dirty="0" smtClean="0">
                <a:solidFill>
                  <a:srgbClr val="0070C0"/>
                </a:solidFill>
              </a:rPr>
              <a:t>затем и </a:t>
            </a:r>
            <a:r>
              <a:rPr lang="ru-RU" sz="1600" dirty="0">
                <a:solidFill>
                  <a:srgbClr val="0070C0"/>
                </a:solidFill>
              </a:rPr>
              <a:t>вообще </a:t>
            </a:r>
            <a:r>
              <a:rPr lang="ru-RU" sz="1600" dirty="0" smtClean="0">
                <a:solidFill>
                  <a:srgbClr val="0070C0"/>
                </a:solidFill>
              </a:rPr>
              <a:t>теряется.</a:t>
            </a:r>
          </a:p>
          <a:p>
            <a:r>
              <a:rPr lang="ru-RU" sz="1600" dirty="0"/>
              <a:t> 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</a:rPr>
              <a:t>Регулярное закаливание детей дошкольного возраста повышает устойчивость к внешнему влиянию, прежде всего переохлаждению. Тщательно подготовленные взрослыми тренировки помогают детскому организму адекватно реагировать на температурные и другие изменения.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Закаливаться </a:t>
            </a:r>
            <a:r>
              <a:rPr lang="ru-RU" b="1" dirty="0">
                <a:solidFill>
                  <a:srgbClr val="0070C0"/>
                </a:solidFill>
              </a:rPr>
              <a:t>никогда не </a:t>
            </a:r>
            <a:r>
              <a:rPr lang="ru-RU" b="1" dirty="0" smtClean="0">
                <a:solidFill>
                  <a:srgbClr val="0070C0"/>
                </a:solidFill>
              </a:rPr>
              <a:t>поздно!</a:t>
            </a:r>
            <a:r>
              <a:rPr lang="ru-RU" b="1" dirty="0">
                <a:solidFill>
                  <a:srgbClr val="0070C0"/>
                </a:solidFill>
              </a:rPr>
              <a:t> </a:t>
            </a:r>
            <a:r>
              <a:rPr lang="ru-RU" b="1" dirty="0" smtClean="0">
                <a:solidFill>
                  <a:srgbClr val="0070C0"/>
                </a:solidFill>
              </a:rPr>
              <a:t> Но!!!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Закаливающие процедуры проводят после консультации врача!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sz="1600" dirty="0">
              <a:solidFill>
                <a:srgbClr val="0070C0"/>
              </a:solidFill>
            </a:endParaRPr>
          </a:p>
          <a:p>
            <a:pPr algn="ctr"/>
            <a:endParaRPr lang="ru-RU" sz="1600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https://o-krohe.ru/images/article/orig/2017/05/doktor-komarovskij-o-zakalivanii-detej-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6672" y="3851919"/>
            <a:ext cx="1440160" cy="1296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3255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441</TotalTime>
  <Words>1123</Words>
  <Application>Microsoft Office PowerPoint</Application>
  <PresentationFormat>Экран (4:3)</PresentationFormat>
  <Paragraphs>112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Как проводить закаливание детей дома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проводить закаливание детей дома</dc:title>
  <dc:creator>Наталья</dc:creator>
  <cp:lastModifiedBy>Наталья</cp:lastModifiedBy>
  <cp:revision>79</cp:revision>
  <dcterms:created xsi:type="dcterms:W3CDTF">2019-11-28T19:49:54Z</dcterms:created>
  <dcterms:modified xsi:type="dcterms:W3CDTF">2019-12-15T14:32:56Z</dcterms:modified>
</cp:coreProperties>
</file>