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56" r:id="rId2"/>
    <p:sldId id="280" r:id="rId3"/>
    <p:sldId id="282" r:id="rId4"/>
    <p:sldId id="290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1" r:id="rId13"/>
    <p:sldId id="292" r:id="rId14"/>
    <p:sldId id="264" r:id="rId15"/>
    <p:sldId id="296" r:id="rId16"/>
    <p:sldId id="265" r:id="rId17"/>
    <p:sldId id="276" r:id="rId18"/>
    <p:sldId id="267" r:id="rId19"/>
    <p:sldId id="277" r:id="rId20"/>
    <p:sldId id="278" r:id="rId21"/>
    <p:sldId id="269" r:id="rId22"/>
    <p:sldId id="293" r:id="rId23"/>
    <p:sldId id="294" r:id="rId24"/>
    <p:sldId id="295" r:id="rId25"/>
    <p:sldId id="273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705" autoAdjust="0"/>
  </p:normalViewPr>
  <p:slideViewPr>
    <p:cSldViewPr>
      <p:cViewPr>
        <p:scale>
          <a:sx n="73" d="100"/>
          <a:sy n="73" d="100"/>
        </p:scale>
        <p:origin x="-120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805AEF-42D3-4FFA-9735-1181EF23991E}" type="doc">
      <dgm:prSet loTypeId="urn:microsoft.com/office/officeart/2005/8/layout/matrix1" loCatId="matrix" qsTypeId="urn:microsoft.com/office/officeart/2005/8/quickstyle/simple1" qsCatId="simple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8628E676-6499-43DC-A5A3-DDC8F067B1FC}">
      <dgm:prSet phldrT="[Текст]" custT="1"/>
      <dgm:spPr/>
      <dgm:t>
        <a:bodyPr/>
        <a:lstStyle/>
        <a:p>
          <a:pPr algn="ctr"/>
          <a:r>
            <a:rPr lang="ru-RU" sz="2500" b="1" dirty="0" smtClean="0">
              <a:latin typeface="Arial" panose="020B0604020202020204" pitchFamily="34" charset="0"/>
              <a:cs typeface="Arial" panose="020B0604020202020204" pitchFamily="34" charset="0"/>
            </a:rPr>
            <a:t>Формы работы консультативного пункта</a:t>
          </a:r>
          <a:endParaRPr lang="ru-RU" sz="25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1CBE46A-C758-46B5-A5ED-564EB36D0C1E}" type="parTrans" cxnId="{37571263-E850-4784-8BD4-A84767039FDD}">
      <dgm:prSet/>
      <dgm:spPr/>
      <dgm:t>
        <a:bodyPr/>
        <a:lstStyle/>
        <a:p>
          <a:endParaRPr lang="ru-RU"/>
        </a:p>
      </dgm:t>
    </dgm:pt>
    <dgm:pt modelId="{368D7B9F-6EEC-4B21-ABBC-ECF08FE1908F}" type="sibTrans" cxnId="{37571263-E850-4784-8BD4-A84767039FDD}">
      <dgm:prSet/>
      <dgm:spPr/>
      <dgm:t>
        <a:bodyPr/>
        <a:lstStyle/>
        <a:p>
          <a:endParaRPr lang="ru-RU"/>
        </a:p>
      </dgm:t>
    </dgm:pt>
    <dgm:pt modelId="{7794D2E3-0EAB-40E0-83B2-74979F521531}">
      <dgm:prSet phldrT="[Текст]" custT="1"/>
      <dgm:spPr/>
      <dgm:t>
        <a:bodyPr/>
        <a:lstStyle/>
        <a:p>
          <a:pPr algn="ctr"/>
          <a:r>
            <a:rPr lang="ru-RU" sz="2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Очные консультации для родителей (законных представителей)</a:t>
          </a:r>
          <a:endParaRPr lang="ru-RU" sz="20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76433FF-4EBA-4005-9AC0-5EB78FA56CC3}" type="parTrans" cxnId="{B366EA02-D9C4-4DA0-AC7D-8EC35CCEE313}">
      <dgm:prSet/>
      <dgm:spPr/>
      <dgm:t>
        <a:bodyPr/>
        <a:lstStyle/>
        <a:p>
          <a:endParaRPr lang="ru-RU"/>
        </a:p>
      </dgm:t>
    </dgm:pt>
    <dgm:pt modelId="{209A4873-83CE-489F-8674-68D402CE6DA9}" type="sibTrans" cxnId="{B366EA02-D9C4-4DA0-AC7D-8EC35CCEE313}">
      <dgm:prSet/>
      <dgm:spPr/>
      <dgm:t>
        <a:bodyPr/>
        <a:lstStyle/>
        <a:p>
          <a:endParaRPr lang="ru-RU"/>
        </a:p>
      </dgm:t>
    </dgm:pt>
    <dgm:pt modelId="{4042E3F4-1D61-4364-8BBE-C84F84F6BBD0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Коррекционно-развивающие занятия с ребенком в присутствии родителей (законных представителей)</a:t>
          </a:r>
          <a:endParaRPr lang="ru-RU" sz="20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F0A0E67-E931-4D0D-8869-F41B8CC1819A}" type="parTrans" cxnId="{529AB2CD-E59E-4C4E-B8A7-CDCEA4F84694}">
      <dgm:prSet/>
      <dgm:spPr/>
      <dgm:t>
        <a:bodyPr/>
        <a:lstStyle/>
        <a:p>
          <a:endParaRPr lang="ru-RU"/>
        </a:p>
      </dgm:t>
    </dgm:pt>
    <dgm:pt modelId="{261CA9DA-E141-40F9-90B4-EF3C9D961B50}" type="sibTrans" cxnId="{529AB2CD-E59E-4C4E-B8A7-CDCEA4F84694}">
      <dgm:prSet/>
      <dgm:spPr/>
      <dgm:t>
        <a:bodyPr/>
        <a:lstStyle/>
        <a:p>
          <a:endParaRPr lang="ru-RU"/>
        </a:p>
      </dgm:t>
    </dgm:pt>
    <dgm:pt modelId="{E1C319D8-1FFC-4736-86F5-27BFFD212179}">
      <dgm:prSet phldrT="[Текст]" custT="1"/>
      <dgm:spPr/>
      <dgm:t>
        <a:bodyPr/>
        <a:lstStyle/>
        <a:p>
          <a:pPr algn="ctr"/>
          <a:r>
            <a:rPr lang="ru-RU" sz="2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Совместные занятия с родителями и их детьми с целью взаимодействия с их ребенком</a:t>
          </a:r>
          <a:endParaRPr lang="ru-RU" sz="20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049AAEB-7636-4544-9ECA-618A811617B2}" type="parTrans" cxnId="{8924874B-6495-4469-AA48-594C908AF519}">
      <dgm:prSet/>
      <dgm:spPr/>
      <dgm:t>
        <a:bodyPr/>
        <a:lstStyle/>
        <a:p>
          <a:endParaRPr lang="ru-RU"/>
        </a:p>
      </dgm:t>
    </dgm:pt>
    <dgm:pt modelId="{459F09AF-E717-4F5F-A3AC-B8E973E775F3}" type="sibTrans" cxnId="{8924874B-6495-4469-AA48-594C908AF519}">
      <dgm:prSet/>
      <dgm:spPr/>
      <dgm:t>
        <a:bodyPr/>
        <a:lstStyle/>
        <a:p>
          <a:endParaRPr lang="ru-RU"/>
        </a:p>
      </dgm:t>
    </dgm:pt>
    <dgm:pt modelId="{715D78DB-0013-41A5-88CD-CE35866B8377}">
      <dgm:prSet phldrT="[Текст]" custT="1"/>
      <dgm:spPr/>
      <dgm:t>
        <a:bodyPr/>
        <a:lstStyle/>
        <a:p>
          <a:pPr algn="ctr"/>
          <a:r>
            <a:rPr lang="ru-RU" sz="19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Мастер-классы, тренинги, практические семинары для родителей (законных представителей) с привлечением специалистов ДОУ</a:t>
          </a:r>
          <a:endParaRPr lang="ru-RU" sz="19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7AF93CA-D8E7-4A4C-BD72-FF5CF5C4D989}" type="parTrans" cxnId="{7D80D233-1C99-4041-A6E1-5122A074266B}">
      <dgm:prSet/>
      <dgm:spPr/>
      <dgm:t>
        <a:bodyPr/>
        <a:lstStyle/>
        <a:p>
          <a:endParaRPr lang="ru-RU"/>
        </a:p>
      </dgm:t>
    </dgm:pt>
    <dgm:pt modelId="{9014CD85-3A6A-4116-A3FC-CB1624F0F10B}" type="sibTrans" cxnId="{7D80D233-1C99-4041-A6E1-5122A074266B}">
      <dgm:prSet/>
      <dgm:spPr/>
      <dgm:t>
        <a:bodyPr/>
        <a:lstStyle/>
        <a:p>
          <a:endParaRPr lang="ru-RU"/>
        </a:p>
      </dgm:t>
    </dgm:pt>
    <dgm:pt modelId="{7DE268CE-FC81-4F2D-92AF-CD4D5B5F50C7}" type="pres">
      <dgm:prSet presAssocID="{4D805AEF-42D3-4FFA-9735-1181EF23991E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70A6AF-3828-455B-8920-CE52D20DA0AE}" type="pres">
      <dgm:prSet presAssocID="{4D805AEF-42D3-4FFA-9735-1181EF23991E}" presName="matrix" presStyleCnt="0"/>
      <dgm:spPr/>
    </dgm:pt>
    <dgm:pt modelId="{723B643F-6592-43A5-9DDA-3B8A7299370B}" type="pres">
      <dgm:prSet presAssocID="{4D805AEF-42D3-4FFA-9735-1181EF23991E}" presName="tile1" presStyleLbl="node1" presStyleIdx="0" presStyleCnt="4"/>
      <dgm:spPr/>
      <dgm:t>
        <a:bodyPr/>
        <a:lstStyle/>
        <a:p>
          <a:endParaRPr lang="ru-RU"/>
        </a:p>
      </dgm:t>
    </dgm:pt>
    <dgm:pt modelId="{321BA2E5-2597-497D-B7EF-1E1B5F0D47D3}" type="pres">
      <dgm:prSet presAssocID="{4D805AEF-42D3-4FFA-9735-1181EF23991E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34239E-30E8-4007-85ED-C52D2FE8091F}" type="pres">
      <dgm:prSet presAssocID="{4D805AEF-42D3-4FFA-9735-1181EF23991E}" presName="tile2" presStyleLbl="node1" presStyleIdx="1" presStyleCnt="4"/>
      <dgm:spPr/>
      <dgm:t>
        <a:bodyPr/>
        <a:lstStyle/>
        <a:p>
          <a:endParaRPr lang="ru-RU"/>
        </a:p>
      </dgm:t>
    </dgm:pt>
    <dgm:pt modelId="{3603D489-8137-40A1-B918-D2BD4AAE8FA4}" type="pres">
      <dgm:prSet presAssocID="{4D805AEF-42D3-4FFA-9735-1181EF23991E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19ED81-CBF9-4662-8F33-7C96F35C80ED}" type="pres">
      <dgm:prSet presAssocID="{4D805AEF-42D3-4FFA-9735-1181EF23991E}" presName="tile3" presStyleLbl="node1" presStyleIdx="2" presStyleCnt="4"/>
      <dgm:spPr/>
      <dgm:t>
        <a:bodyPr/>
        <a:lstStyle/>
        <a:p>
          <a:endParaRPr lang="ru-RU"/>
        </a:p>
      </dgm:t>
    </dgm:pt>
    <dgm:pt modelId="{27E01675-456C-4154-8A94-D9BAD1D4E7F4}" type="pres">
      <dgm:prSet presAssocID="{4D805AEF-42D3-4FFA-9735-1181EF23991E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987AF0-BAFC-4A8E-A84E-26FD5908EA25}" type="pres">
      <dgm:prSet presAssocID="{4D805AEF-42D3-4FFA-9735-1181EF23991E}" presName="tile4" presStyleLbl="node1" presStyleIdx="3" presStyleCnt="4"/>
      <dgm:spPr/>
      <dgm:t>
        <a:bodyPr/>
        <a:lstStyle/>
        <a:p>
          <a:endParaRPr lang="ru-RU"/>
        </a:p>
      </dgm:t>
    </dgm:pt>
    <dgm:pt modelId="{31811D0A-4298-4E76-B53F-F7A4E42399A7}" type="pres">
      <dgm:prSet presAssocID="{4D805AEF-42D3-4FFA-9735-1181EF23991E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288583-E704-4CB1-B746-3DCBC697556D}" type="pres">
      <dgm:prSet presAssocID="{4D805AEF-42D3-4FFA-9735-1181EF23991E}" presName="centerTile" presStyleLbl="fgShp" presStyleIdx="0" presStyleCnt="1" custScaleX="128721" custScaleY="103735" custLinFactNeighborX="0" custLinFactNeighborY="-2036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89035589-AA47-47FD-BDE0-329A0EFFC84C}" type="presOf" srcId="{4042E3F4-1D61-4364-8BBE-C84F84F6BBD0}" destId="{3603D489-8137-40A1-B918-D2BD4AAE8FA4}" srcOrd="1" destOrd="0" presId="urn:microsoft.com/office/officeart/2005/8/layout/matrix1"/>
    <dgm:cxn modelId="{7D80D233-1C99-4041-A6E1-5122A074266B}" srcId="{8628E676-6499-43DC-A5A3-DDC8F067B1FC}" destId="{715D78DB-0013-41A5-88CD-CE35866B8377}" srcOrd="3" destOrd="0" parTransId="{47AF93CA-D8E7-4A4C-BD72-FF5CF5C4D989}" sibTransId="{9014CD85-3A6A-4116-A3FC-CB1624F0F10B}"/>
    <dgm:cxn modelId="{16EE31B9-0F40-4A73-B3F9-DC2D66571FA9}" type="presOf" srcId="{8628E676-6499-43DC-A5A3-DDC8F067B1FC}" destId="{6C288583-E704-4CB1-B746-3DCBC697556D}" srcOrd="0" destOrd="0" presId="urn:microsoft.com/office/officeart/2005/8/layout/matrix1"/>
    <dgm:cxn modelId="{37571263-E850-4784-8BD4-A84767039FDD}" srcId="{4D805AEF-42D3-4FFA-9735-1181EF23991E}" destId="{8628E676-6499-43DC-A5A3-DDC8F067B1FC}" srcOrd="0" destOrd="0" parTransId="{C1CBE46A-C758-46B5-A5ED-564EB36D0C1E}" sibTransId="{368D7B9F-6EEC-4B21-ABBC-ECF08FE1908F}"/>
    <dgm:cxn modelId="{8924874B-6495-4469-AA48-594C908AF519}" srcId="{8628E676-6499-43DC-A5A3-DDC8F067B1FC}" destId="{E1C319D8-1FFC-4736-86F5-27BFFD212179}" srcOrd="2" destOrd="0" parTransId="{7049AAEB-7636-4544-9ECA-618A811617B2}" sibTransId="{459F09AF-E717-4F5F-A3AC-B8E973E775F3}"/>
    <dgm:cxn modelId="{B366EA02-D9C4-4DA0-AC7D-8EC35CCEE313}" srcId="{8628E676-6499-43DC-A5A3-DDC8F067B1FC}" destId="{7794D2E3-0EAB-40E0-83B2-74979F521531}" srcOrd="0" destOrd="0" parTransId="{576433FF-4EBA-4005-9AC0-5EB78FA56CC3}" sibTransId="{209A4873-83CE-489F-8674-68D402CE6DA9}"/>
    <dgm:cxn modelId="{D4F4552E-8123-4861-AB37-1C058EB0BBF1}" type="presOf" srcId="{4D805AEF-42D3-4FFA-9735-1181EF23991E}" destId="{7DE268CE-FC81-4F2D-92AF-CD4D5B5F50C7}" srcOrd="0" destOrd="0" presId="urn:microsoft.com/office/officeart/2005/8/layout/matrix1"/>
    <dgm:cxn modelId="{3FCC66D2-1154-460C-96DD-46F3625DF519}" type="presOf" srcId="{715D78DB-0013-41A5-88CD-CE35866B8377}" destId="{31811D0A-4298-4E76-B53F-F7A4E42399A7}" srcOrd="1" destOrd="0" presId="urn:microsoft.com/office/officeart/2005/8/layout/matrix1"/>
    <dgm:cxn modelId="{6CF2B33A-DA54-4774-96AA-4B30EB664619}" type="presOf" srcId="{715D78DB-0013-41A5-88CD-CE35866B8377}" destId="{15987AF0-BAFC-4A8E-A84E-26FD5908EA25}" srcOrd="0" destOrd="0" presId="urn:microsoft.com/office/officeart/2005/8/layout/matrix1"/>
    <dgm:cxn modelId="{926358EE-1915-4D9C-9BD7-817D1A396AF7}" type="presOf" srcId="{7794D2E3-0EAB-40E0-83B2-74979F521531}" destId="{321BA2E5-2597-497D-B7EF-1E1B5F0D47D3}" srcOrd="1" destOrd="0" presId="urn:microsoft.com/office/officeart/2005/8/layout/matrix1"/>
    <dgm:cxn modelId="{B554A630-458D-4BC6-A24D-7A28E182F378}" type="presOf" srcId="{E1C319D8-1FFC-4736-86F5-27BFFD212179}" destId="{27E01675-456C-4154-8A94-D9BAD1D4E7F4}" srcOrd="1" destOrd="0" presId="urn:microsoft.com/office/officeart/2005/8/layout/matrix1"/>
    <dgm:cxn modelId="{529AB2CD-E59E-4C4E-B8A7-CDCEA4F84694}" srcId="{8628E676-6499-43DC-A5A3-DDC8F067B1FC}" destId="{4042E3F4-1D61-4364-8BBE-C84F84F6BBD0}" srcOrd="1" destOrd="0" parTransId="{1F0A0E67-E931-4D0D-8869-F41B8CC1819A}" sibTransId="{261CA9DA-E141-40F9-90B4-EF3C9D961B50}"/>
    <dgm:cxn modelId="{432ACC4B-7911-46BB-A720-B05800AA2AE0}" type="presOf" srcId="{E1C319D8-1FFC-4736-86F5-27BFFD212179}" destId="{AA19ED81-CBF9-4662-8F33-7C96F35C80ED}" srcOrd="0" destOrd="0" presId="urn:microsoft.com/office/officeart/2005/8/layout/matrix1"/>
    <dgm:cxn modelId="{63226218-628A-489A-B513-DB09C6AE9FA7}" type="presOf" srcId="{4042E3F4-1D61-4364-8BBE-C84F84F6BBD0}" destId="{9A34239E-30E8-4007-85ED-C52D2FE8091F}" srcOrd="0" destOrd="0" presId="urn:microsoft.com/office/officeart/2005/8/layout/matrix1"/>
    <dgm:cxn modelId="{091EF1D2-895A-4A6C-A60C-48A291709ADE}" type="presOf" srcId="{7794D2E3-0EAB-40E0-83B2-74979F521531}" destId="{723B643F-6592-43A5-9DDA-3B8A7299370B}" srcOrd="0" destOrd="0" presId="urn:microsoft.com/office/officeart/2005/8/layout/matrix1"/>
    <dgm:cxn modelId="{59C6C1DC-718A-46EE-B58E-7F44D5C35238}" type="presParOf" srcId="{7DE268CE-FC81-4F2D-92AF-CD4D5B5F50C7}" destId="{3D70A6AF-3828-455B-8920-CE52D20DA0AE}" srcOrd="0" destOrd="0" presId="urn:microsoft.com/office/officeart/2005/8/layout/matrix1"/>
    <dgm:cxn modelId="{7E009EEB-B1CD-4254-A9CD-F3F3BB8CC73C}" type="presParOf" srcId="{3D70A6AF-3828-455B-8920-CE52D20DA0AE}" destId="{723B643F-6592-43A5-9DDA-3B8A7299370B}" srcOrd="0" destOrd="0" presId="urn:microsoft.com/office/officeart/2005/8/layout/matrix1"/>
    <dgm:cxn modelId="{4FCE4493-A685-4E02-8910-150458358D29}" type="presParOf" srcId="{3D70A6AF-3828-455B-8920-CE52D20DA0AE}" destId="{321BA2E5-2597-497D-B7EF-1E1B5F0D47D3}" srcOrd="1" destOrd="0" presId="urn:microsoft.com/office/officeart/2005/8/layout/matrix1"/>
    <dgm:cxn modelId="{DE24DAF8-5B49-458F-A7A9-4FA97C4925E2}" type="presParOf" srcId="{3D70A6AF-3828-455B-8920-CE52D20DA0AE}" destId="{9A34239E-30E8-4007-85ED-C52D2FE8091F}" srcOrd="2" destOrd="0" presId="urn:microsoft.com/office/officeart/2005/8/layout/matrix1"/>
    <dgm:cxn modelId="{386C9104-ED07-4928-8E05-E0240331908C}" type="presParOf" srcId="{3D70A6AF-3828-455B-8920-CE52D20DA0AE}" destId="{3603D489-8137-40A1-B918-D2BD4AAE8FA4}" srcOrd="3" destOrd="0" presId="urn:microsoft.com/office/officeart/2005/8/layout/matrix1"/>
    <dgm:cxn modelId="{877E8D49-C052-4E80-B41A-3AB13B2D976C}" type="presParOf" srcId="{3D70A6AF-3828-455B-8920-CE52D20DA0AE}" destId="{AA19ED81-CBF9-4662-8F33-7C96F35C80ED}" srcOrd="4" destOrd="0" presId="urn:microsoft.com/office/officeart/2005/8/layout/matrix1"/>
    <dgm:cxn modelId="{063BEFDC-5150-4E12-9323-77601094CFEC}" type="presParOf" srcId="{3D70A6AF-3828-455B-8920-CE52D20DA0AE}" destId="{27E01675-456C-4154-8A94-D9BAD1D4E7F4}" srcOrd="5" destOrd="0" presId="urn:microsoft.com/office/officeart/2005/8/layout/matrix1"/>
    <dgm:cxn modelId="{F170170A-CD52-4E65-ABAA-E7D4D08A965E}" type="presParOf" srcId="{3D70A6AF-3828-455B-8920-CE52D20DA0AE}" destId="{15987AF0-BAFC-4A8E-A84E-26FD5908EA25}" srcOrd="6" destOrd="0" presId="urn:microsoft.com/office/officeart/2005/8/layout/matrix1"/>
    <dgm:cxn modelId="{89CE183A-A3CB-4151-9C0C-BD0A5F3310CC}" type="presParOf" srcId="{3D70A6AF-3828-455B-8920-CE52D20DA0AE}" destId="{31811D0A-4298-4E76-B53F-F7A4E42399A7}" srcOrd="7" destOrd="0" presId="urn:microsoft.com/office/officeart/2005/8/layout/matrix1"/>
    <dgm:cxn modelId="{7B350F9A-1824-4F34-995B-3BB16159D6E6}" type="presParOf" srcId="{7DE268CE-FC81-4F2D-92AF-CD4D5B5F50C7}" destId="{6C288583-E704-4CB1-B746-3DCBC697556D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3B643F-6592-43A5-9DDA-3B8A7299370B}">
      <dsp:nvSpPr>
        <dsp:cNvPr id="0" name=""/>
        <dsp:cNvSpPr/>
      </dsp:nvSpPr>
      <dsp:spPr>
        <a:xfrm rot="16200000">
          <a:off x="977422" y="-977422"/>
          <a:ext cx="2268252" cy="4223097"/>
        </a:xfrm>
        <a:prstGeom prst="round1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Очные консультации для родителей (законных представителей)</a:t>
          </a:r>
          <a:endParaRPr lang="ru-RU" sz="20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5400000">
        <a:off x="0" y="0"/>
        <a:ext cx="4223097" cy="1701189"/>
      </dsp:txXfrm>
    </dsp:sp>
    <dsp:sp modelId="{9A34239E-30E8-4007-85ED-C52D2FE8091F}">
      <dsp:nvSpPr>
        <dsp:cNvPr id="0" name=""/>
        <dsp:cNvSpPr/>
      </dsp:nvSpPr>
      <dsp:spPr>
        <a:xfrm>
          <a:off x="4223097" y="0"/>
          <a:ext cx="4223097" cy="2268252"/>
        </a:xfrm>
        <a:prstGeom prst="round1Rect">
          <a:avLst/>
        </a:prstGeom>
        <a:solidFill>
          <a:schemeClr val="accent6">
            <a:shade val="80000"/>
            <a:hueOff val="-19047"/>
            <a:satOff val="-9794"/>
            <a:lumOff val="1151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Коррекционно-развивающие занятия с ребенком в присутствии родителей (законных представителей)</a:t>
          </a:r>
          <a:endParaRPr lang="ru-RU" sz="20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223097" y="0"/>
        <a:ext cx="4223097" cy="1701189"/>
      </dsp:txXfrm>
    </dsp:sp>
    <dsp:sp modelId="{AA19ED81-CBF9-4662-8F33-7C96F35C80ED}">
      <dsp:nvSpPr>
        <dsp:cNvPr id="0" name=""/>
        <dsp:cNvSpPr/>
      </dsp:nvSpPr>
      <dsp:spPr>
        <a:xfrm rot="10800000">
          <a:off x="0" y="2268252"/>
          <a:ext cx="4223097" cy="2268252"/>
        </a:xfrm>
        <a:prstGeom prst="round1Rect">
          <a:avLst/>
        </a:prstGeom>
        <a:solidFill>
          <a:schemeClr val="accent6">
            <a:shade val="80000"/>
            <a:hueOff val="-38094"/>
            <a:satOff val="-19587"/>
            <a:lumOff val="2302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Совместные занятия с родителями и их детьми с целью взаимодействия с их ребенком</a:t>
          </a:r>
          <a:endParaRPr lang="ru-RU" sz="20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0" y="2835314"/>
        <a:ext cx="4223097" cy="1701189"/>
      </dsp:txXfrm>
    </dsp:sp>
    <dsp:sp modelId="{15987AF0-BAFC-4A8E-A84E-26FD5908EA25}">
      <dsp:nvSpPr>
        <dsp:cNvPr id="0" name=""/>
        <dsp:cNvSpPr/>
      </dsp:nvSpPr>
      <dsp:spPr>
        <a:xfrm rot="5400000">
          <a:off x="5200520" y="1290829"/>
          <a:ext cx="2268252" cy="4223097"/>
        </a:xfrm>
        <a:prstGeom prst="round1Rect">
          <a:avLst/>
        </a:prstGeom>
        <a:solidFill>
          <a:schemeClr val="accent6">
            <a:shade val="80000"/>
            <a:hueOff val="-57142"/>
            <a:satOff val="-29381"/>
            <a:lumOff val="3453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Мастер-классы, тренинги, практические семинары для родителей (законных представителей) с привлечением специалистов ДОУ</a:t>
          </a:r>
          <a:endParaRPr lang="ru-RU" sz="19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4223097" y="2835314"/>
        <a:ext cx="4223097" cy="1701189"/>
      </dsp:txXfrm>
    </dsp:sp>
    <dsp:sp modelId="{6C288583-E704-4CB1-B746-3DCBC697556D}">
      <dsp:nvSpPr>
        <dsp:cNvPr id="0" name=""/>
        <dsp:cNvSpPr/>
      </dsp:nvSpPr>
      <dsp:spPr>
        <a:xfrm>
          <a:off x="2592293" y="1656918"/>
          <a:ext cx="3261607" cy="1176485"/>
        </a:xfrm>
        <a:prstGeom prst="roundRect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Формы работы консультативного пункта</a:t>
          </a:r>
          <a:endParaRPr lang="ru-RU" sz="25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49724" y="1714349"/>
        <a:ext cx="3146745" cy="10616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88F1F18-39E4-4586-80CA-6A66462F2894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CC1136A-9BD9-40FE-977B-840EF5D85E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8F1F18-39E4-4586-80CA-6A66462F2894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1136A-9BD9-40FE-977B-840EF5D85E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8F1F18-39E4-4586-80CA-6A66462F2894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1136A-9BD9-40FE-977B-840EF5D85E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8F1F18-39E4-4586-80CA-6A66462F2894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1136A-9BD9-40FE-977B-840EF5D85E3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8F1F18-39E4-4586-80CA-6A66462F2894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1136A-9BD9-40FE-977B-840EF5D85E3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8F1F18-39E4-4586-80CA-6A66462F2894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1136A-9BD9-40FE-977B-840EF5D85E3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8F1F18-39E4-4586-80CA-6A66462F2894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1136A-9BD9-40FE-977B-840EF5D85E3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8F1F18-39E4-4586-80CA-6A66462F2894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1136A-9BD9-40FE-977B-840EF5D85E32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8F1F18-39E4-4586-80CA-6A66462F2894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1136A-9BD9-40FE-977B-840EF5D85E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88F1F18-39E4-4586-80CA-6A66462F2894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1136A-9BD9-40FE-977B-840EF5D85E3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88F1F18-39E4-4586-80CA-6A66462F2894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CC1136A-9BD9-40FE-977B-840EF5D85E3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88F1F18-39E4-4586-80CA-6A66462F2894}" type="datetimeFigureOut">
              <a:rPr lang="ru-RU" smtClean="0"/>
              <a:t>09.01.2019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CC1136A-9BD9-40FE-977B-840EF5D85E3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3836" y="1484784"/>
            <a:ext cx="7416818" cy="1896388"/>
          </a:xfrm>
        </p:spPr>
        <p:txBody>
          <a:bodyPr>
            <a:noAutofit/>
          </a:bodyPr>
          <a:lstStyle/>
          <a:p>
            <a:pPr algn="ctr"/>
            <a:r>
              <a:rPr lang="ru-RU" sz="25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5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5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5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5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251520" y="321250"/>
            <a:ext cx="718132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Муниципальное бюджетное дошкольное  образовательное учреждение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Детский сад №44 «СВЕТЛЯЧОК»</a:t>
            </a:r>
          </a:p>
        </p:txBody>
      </p:sp>
      <p:pic>
        <p:nvPicPr>
          <p:cNvPr id="5" name="Picture 2" descr="C:\Users\км\Desktop\Светлячки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491760" y="170622"/>
            <a:ext cx="1328712" cy="1535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87624" y="4655933"/>
            <a:ext cx="7852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u="sng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Подготовила: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Савкина С.С., зам. зав. по ВМР МБДОУ 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 44</a:t>
            </a:r>
            <a:endParaRPr lang="ru-RU" sz="20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15816" y="6021288"/>
            <a:ext cx="2760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Мытищи 2019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1493348"/>
            <a:ext cx="8424936" cy="30123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3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Выступление на </a:t>
            </a:r>
            <a:r>
              <a:rPr lang="ru-RU" sz="2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совещании для заместителей заведующих по ВМР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3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Доклад – презентация на тему:</a:t>
            </a:r>
            <a:endParaRPr lang="ru-RU" sz="2300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«Обеспечение методической поддержки семьи и повышение компетентности родителей (законных представителей) в ДОУ. Работа консультативных пунктов»</a:t>
            </a:r>
            <a:r>
              <a:rPr lang="ru-RU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27703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338881"/>
            <a:ext cx="8352928" cy="57111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ru-RU" sz="235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Под </a:t>
            </a:r>
            <a:r>
              <a:rPr lang="ru-RU" sz="2350" b="1" dirty="0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психолого-педагогическим образованием</a:t>
            </a:r>
            <a:r>
              <a:rPr lang="ru-RU" sz="2350" dirty="0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ru-RU" sz="2350" b="1" dirty="0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родителей</a:t>
            </a:r>
            <a:r>
              <a:rPr lang="ru-RU" sz="235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понимается систематически проводимая  работа по передаче знаний, формированию соответствующих представлений и практических умений у родителей в различных областях семейного </a:t>
            </a:r>
            <a:r>
              <a:rPr lang="ru-RU" sz="235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воспитания.</a:t>
            </a:r>
          </a:p>
          <a:p>
            <a:pPr indent="449580">
              <a:lnSpc>
                <a:spcPct val="115000"/>
              </a:lnSpc>
              <a:spcAft>
                <a:spcPts val="0"/>
              </a:spcAft>
            </a:pPr>
            <a:endParaRPr lang="ru-RU" sz="8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                                      </a:t>
            </a:r>
            <a:r>
              <a:rPr lang="ru-RU" sz="2400" b="1" u="sng" dirty="0" smtClean="0">
                <a:solidFill>
                  <a:srgbClr val="C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ЗАДАЧИ: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400" b="1" u="sng" dirty="0" smtClean="0">
              <a:solidFill>
                <a:srgbClr val="C0000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400" b="1" u="sng" dirty="0" smtClean="0">
              <a:solidFill>
                <a:srgbClr val="C0000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400" b="1" u="sng" dirty="0">
              <a:solidFill>
                <a:srgbClr val="C0000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400" b="1" u="sng" dirty="0" smtClean="0">
              <a:solidFill>
                <a:srgbClr val="C0000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400" b="1" u="sng" dirty="0">
              <a:solidFill>
                <a:srgbClr val="C0000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400" b="1" u="sng" dirty="0">
              <a:solidFill>
                <a:srgbClr val="C0000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400" b="1" u="sng" dirty="0" smtClean="0">
              <a:solidFill>
                <a:srgbClr val="C0000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 flipH="1">
            <a:off x="4112332" y="3008185"/>
            <a:ext cx="173608" cy="426962"/>
          </a:xfrm>
          <a:prstGeom prst="straightConnector1">
            <a:avLst/>
          </a:prstGeom>
          <a:noFill/>
          <a:ln w="38100" cap="flat" cmpd="sng" algn="ctr">
            <a:solidFill>
              <a:srgbClr val="A5644E"/>
            </a:solidFill>
            <a:prstDash val="solid"/>
            <a:tailEnd type="arrow"/>
          </a:ln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</p:cxnSp>
      <p:cxnSp>
        <p:nvCxnSpPr>
          <p:cNvPr id="5" name="Прямая со стрелкой 4"/>
          <p:cNvCxnSpPr/>
          <p:nvPr/>
        </p:nvCxnSpPr>
        <p:spPr>
          <a:xfrm>
            <a:off x="5436096" y="3000517"/>
            <a:ext cx="216024" cy="434630"/>
          </a:xfrm>
          <a:prstGeom prst="straightConnector1">
            <a:avLst/>
          </a:prstGeom>
          <a:noFill/>
          <a:ln w="38100" cap="flat" cmpd="sng" algn="ctr">
            <a:solidFill>
              <a:srgbClr val="A5644E"/>
            </a:solidFill>
            <a:prstDash val="solid"/>
            <a:tailEnd type="arrow"/>
          </a:ln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</p:cxn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5009976" y="3498723"/>
            <a:ext cx="3528392" cy="2304477"/>
          </a:xfrm>
          <a:prstGeom prst="rect">
            <a:avLst/>
          </a:prstGeom>
          <a:noFill/>
          <a:ln w="9525">
            <a:solidFill>
              <a:srgbClr val="13612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1588" indent="-1588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Повышение компетентности родителей в вопросах развития и семейного воспитания ребёнка дошкольного возраста</a:t>
            </a:r>
            <a:r>
              <a:rPr lang="ru-RU" b="1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500" b="1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14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440340" y="3498723"/>
            <a:ext cx="4176464" cy="2322174"/>
          </a:xfrm>
          <a:prstGeom prst="rect">
            <a:avLst/>
          </a:prstGeom>
          <a:noFill/>
          <a:ln w="9525">
            <a:solidFill>
              <a:srgbClr val="13612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1588" indent="-1588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Психолого-педагогическое </a:t>
            </a:r>
            <a:r>
              <a:rPr lang="ru-RU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сопровождение процесса семейного воспитания дошкольников в соответствии с индивидуальными особенностями, потребностями, запросами.</a:t>
            </a:r>
            <a:endParaRPr lang="ru-RU" b="1" dirty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72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256258" y="404813"/>
            <a:ext cx="8640960" cy="3370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500" b="1" dirty="0" smtClean="0">
                <a:solidFill>
                  <a:srgbClr val="C00000"/>
                </a:solidFill>
                <a:cs typeface="Arial" charset="0"/>
              </a:rPr>
              <a:t>ФОРМЫ РАБОТЫ: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800" b="1" dirty="0" smtClean="0">
              <a:solidFill>
                <a:srgbClr val="C00000"/>
              </a:solidFill>
              <a:cs typeface="Arial" charset="0"/>
            </a:endParaRPr>
          </a:p>
          <a:p>
            <a:pPr marL="285750" indent="-2857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2000" b="1" u="sng" dirty="0" smtClean="0">
                <a:solidFill>
                  <a:prstClr val="black"/>
                </a:solidFill>
                <a:cs typeface="Arial" charset="0"/>
              </a:rPr>
              <a:t>Традиционные фронтальные формы:</a:t>
            </a:r>
            <a:r>
              <a:rPr lang="ru-RU" altLang="ru-RU" sz="2000" b="1" dirty="0" smtClean="0">
                <a:solidFill>
                  <a:prstClr val="black"/>
                </a:solidFill>
                <a:cs typeface="Arial" charset="0"/>
              </a:rPr>
              <a:t> </a:t>
            </a:r>
            <a:r>
              <a:rPr lang="ru-RU" altLang="ru-RU" sz="2000" dirty="0" smtClean="0">
                <a:solidFill>
                  <a:prstClr val="black"/>
                </a:solidFill>
                <a:cs typeface="Arial" charset="0"/>
              </a:rPr>
              <a:t>собрания, консультации, семинары.</a:t>
            </a:r>
          </a:p>
          <a:p>
            <a:pPr marL="0" indent="0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500" dirty="0" smtClean="0">
              <a:solidFill>
                <a:prstClr val="black"/>
              </a:solidFill>
              <a:cs typeface="Arial" charset="0"/>
            </a:endParaRPr>
          </a:p>
          <a:p>
            <a:pPr marL="285750" indent="-2857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2000" b="1" u="sng" dirty="0" smtClean="0">
                <a:solidFill>
                  <a:prstClr val="black"/>
                </a:solidFill>
                <a:cs typeface="Arial" charset="0"/>
              </a:rPr>
              <a:t>Традиционные индивидуальные формы:</a:t>
            </a:r>
            <a:r>
              <a:rPr lang="ru-RU" altLang="ru-RU" sz="2000" b="1" dirty="0" smtClean="0">
                <a:solidFill>
                  <a:prstClr val="black"/>
                </a:solidFill>
                <a:cs typeface="Arial" charset="0"/>
              </a:rPr>
              <a:t> </a:t>
            </a:r>
            <a:r>
              <a:rPr lang="ru-RU" altLang="ru-RU" sz="2000" dirty="0" smtClean="0">
                <a:solidFill>
                  <a:prstClr val="black"/>
                </a:solidFill>
                <a:cs typeface="Arial" charset="0"/>
              </a:rPr>
              <a:t>беседы,  консультации.</a:t>
            </a:r>
          </a:p>
          <a:p>
            <a:pPr marL="0" indent="0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500" dirty="0" smtClean="0">
              <a:solidFill>
                <a:prstClr val="black"/>
              </a:solidFill>
              <a:cs typeface="Arial" charset="0"/>
            </a:endParaRPr>
          </a:p>
          <a:p>
            <a:pPr marL="0" indent="0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500" dirty="0" smtClean="0">
              <a:solidFill>
                <a:prstClr val="black"/>
              </a:solidFill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2000" b="1" u="sng" dirty="0" smtClean="0">
                <a:solidFill>
                  <a:prstClr val="black"/>
                </a:solidFill>
                <a:cs typeface="Arial" charset="0"/>
              </a:rPr>
              <a:t>Интерактивные формы:</a:t>
            </a:r>
            <a:r>
              <a:rPr lang="ru-RU" altLang="ru-RU" sz="2000" b="1" dirty="0" smtClean="0">
                <a:solidFill>
                  <a:prstClr val="black"/>
                </a:solidFill>
                <a:cs typeface="Arial" charset="0"/>
              </a:rPr>
              <a:t> </a:t>
            </a:r>
            <a:r>
              <a:rPr lang="ru-RU" altLang="ru-RU" sz="2000" dirty="0" smtClean="0">
                <a:solidFill>
                  <a:prstClr val="black"/>
                </a:solidFill>
                <a:cs typeface="Arial" charset="0"/>
              </a:rPr>
              <a:t>детско-родительский клуб, родительская школа, конференция, тренинг, деловая игра.</a:t>
            </a:r>
          </a:p>
          <a:p>
            <a:pPr marL="0" indent="0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500" dirty="0" smtClean="0">
              <a:solidFill>
                <a:prstClr val="black"/>
              </a:solidFill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2000" b="1" u="sng" dirty="0" smtClean="0">
                <a:solidFill>
                  <a:prstClr val="black"/>
                </a:solidFill>
                <a:cs typeface="Arial" charset="0"/>
              </a:rPr>
              <a:t>Вовлечение семьи в образовательный процесс:</a:t>
            </a:r>
            <a:r>
              <a:rPr lang="ru-RU" altLang="ru-RU" sz="2000" b="1" dirty="0" smtClean="0">
                <a:solidFill>
                  <a:prstClr val="black"/>
                </a:solidFill>
                <a:cs typeface="Arial" charset="0"/>
              </a:rPr>
              <a:t> </a:t>
            </a:r>
            <a:r>
              <a:rPr lang="ru-RU" altLang="ru-RU" sz="2000" dirty="0" smtClean="0">
                <a:solidFill>
                  <a:prstClr val="black"/>
                </a:solidFill>
                <a:cs typeface="Arial" charset="0"/>
              </a:rPr>
              <a:t>управляющий совет, образовательные проекты, трудовая, конкурсная, досуговая деятельность, акции.</a:t>
            </a:r>
          </a:p>
        </p:txBody>
      </p:sp>
      <p:sp>
        <p:nvSpPr>
          <p:cNvPr id="5" name="Правая фигурная скобка 4"/>
          <p:cNvSpPr>
            <a:spLocks/>
          </p:cNvSpPr>
          <p:nvPr/>
        </p:nvSpPr>
        <p:spPr bwMode="auto">
          <a:xfrm rot="5400000">
            <a:off x="4279363" y="142994"/>
            <a:ext cx="576262" cy="7777163"/>
          </a:xfrm>
          <a:prstGeom prst="rightBrace">
            <a:avLst>
              <a:gd name="adj1" fmla="val 55983"/>
              <a:gd name="adj2" fmla="val 50000"/>
            </a:avLst>
          </a:prstGeom>
          <a:noFill/>
          <a:ln w="38100" algn="ctr">
            <a:solidFill>
              <a:srgbClr val="B58B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Franklin Gothic Book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84213" y="4221163"/>
            <a:ext cx="2736850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srgbClr val="C00000"/>
                </a:solidFill>
                <a:cs typeface="Arial" charset="0"/>
              </a:rPr>
              <a:t>1. ДЛЯ МАССОВОГО КОНТИНГЕНТА СЕМЕЙ</a:t>
            </a:r>
          </a:p>
        </p:txBody>
      </p:sp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3851274" y="4319707"/>
            <a:ext cx="5045943" cy="2486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cs typeface="Arial" charset="0"/>
              </a:rPr>
              <a:t>2.   ДЛЯ ДИФФЕРЕНЦИРОВАННЫХ ГРУПП СЕМЕЙ: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5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семьи детей различных возрастных категорий;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5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семьи будущих первоклассников;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5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различные категории неблагополучных семей;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5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семьи детей с поведенческими проблемами;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5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семьи детей с особыми потребностями;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5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семьи одаренных детей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5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семьи детей, не посещающих ДОУ;</a:t>
            </a:r>
            <a:r>
              <a:rPr kumimoji="0" lang="ru-RU" altLang="ru-RU" sz="14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1450" b="1" kern="0" dirty="0">
                <a:solidFill>
                  <a:prstClr val="black"/>
                </a:solidFill>
              </a:rPr>
              <a:t>с</a:t>
            </a:r>
            <a:r>
              <a:rPr lang="ru-RU" altLang="ru-RU" sz="1450" b="1" kern="0" dirty="0" smtClean="0">
                <a:solidFill>
                  <a:prstClr val="black"/>
                </a:solidFill>
              </a:rPr>
              <a:t>емьи мигрантов;</a:t>
            </a:r>
            <a:endParaRPr kumimoji="0" lang="ru-RU" altLang="ru-RU" sz="145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57990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42493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Сама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по себе форма консультации </a:t>
            </a: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лат. </a:t>
            </a:r>
            <a:r>
              <a:rPr lang="ru-RU" sz="24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consultation</a:t>
            </a:r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совещаюсь, обсуждаю, забочусь)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не является новой для детских садов.  </a:t>
            </a: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Консультативный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пункт нужен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чтобы оказать родителям, чьи дети обучаются в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семье, психолого-педагогическую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диагностическую, методическую и консультативную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 помощь. </a:t>
            </a:r>
            <a:endParaRPr lang="ru-RU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C:\Users\км\Desktop\punkt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107832"/>
            <a:ext cx="4167449" cy="3121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765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22782"/>
            <a:ext cx="8280920" cy="14196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15000"/>
              </a:lnSpc>
            </a:pPr>
            <a:endParaRPr lang="ru-RU" sz="2500" dirty="0" smtClean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indent="449580">
              <a:lnSpc>
                <a:spcPct val="115000"/>
              </a:lnSpc>
            </a:pPr>
            <a:endParaRPr lang="ru-RU" sz="2500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indent="449580">
              <a:lnSpc>
                <a:spcPct val="115000"/>
              </a:lnSpc>
            </a:pPr>
            <a:endParaRPr lang="ru-RU" sz="2500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5847" y="397153"/>
            <a:ext cx="8352928" cy="54899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ru-RU" sz="21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«Родители (законные представители) несовершеннолетних обучающихся, обеспечивающие получение детьми дошкольного образования в форме семейного образования, </a:t>
            </a:r>
            <a:r>
              <a:rPr lang="ru-RU" sz="2100" b="1" dirty="0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имеют право на получение методической, психолого-педагогической, диагностической и консультативной помощи без взимания платы, в том числе в дошкольных образовательных организациях и общеобразовательных организациях, если в них созданы соответствующие консультационные центры. </a:t>
            </a:r>
            <a:endParaRPr lang="ru-RU" sz="2100" b="1" dirty="0" smtClean="0">
              <a:solidFill>
                <a:srgbClr val="FF000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indent="449580">
              <a:lnSpc>
                <a:spcPct val="115000"/>
              </a:lnSpc>
              <a:spcAft>
                <a:spcPts val="0"/>
              </a:spcAft>
            </a:pPr>
            <a:endParaRPr lang="ru-RU" sz="500" b="1" dirty="0">
              <a:solidFill>
                <a:srgbClr val="FF000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ru-RU" sz="21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Обеспечение </a:t>
            </a:r>
            <a:r>
              <a:rPr lang="ru-RU" sz="21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предоставления таких видов помощи осуществляется органами государственной власти субъектов </a:t>
            </a:r>
            <a:r>
              <a:rPr lang="ru-RU" sz="21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РФ». </a:t>
            </a:r>
          </a:p>
          <a:p>
            <a:pPr indent="449580">
              <a:lnSpc>
                <a:spcPct val="115000"/>
              </a:lnSpc>
              <a:spcAft>
                <a:spcPts val="0"/>
              </a:spcAft>
            </a:pPr>
            <a:endParaRPr lang="ru-RU" sz="8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ru-RU" sz="2100" b="1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(ч. 3 ст. 64 Федерального закона от 29.12.2012 № 273-ФЗ)</a:t>
            </a:r>
          </a:p>
          <a:p>
            <a:pPr indent="449580">
              <a:lnSpc>
                <a:spcPct val="115000"/>
              </a:lnSpc>
              <a:spcAft>
                <a:spcPts val="0"/>
              </a:spcAft>
            </a:pPr>
            <a:endParaRPr lang="ru-RU" sz="2000" b="1" dirty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indent="449580">
              <a:lnSpc>
                <a:spcPct val="115000"/>
              </a:lnSpc>
              <a:spcAft>
                <a:spcPts val="0"/>
              </a:spcAft>
            </a:pPr>
            <a:endParaRPr lang="ru-RU" sz="2000" b="1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237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6104" y="337889"/>
            <a:ext cx="8596376" cy="5666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Нормативно-правовое сопровождение </a:t>
            </a:r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деятельности консультативного пункта</a:t>
            </a:r>
            <a:endParaRPr lang="ru-RU" sz="600" b="1" dirty="0" smtClean="0">
              <a:solidFill>
                <a:srgbClr val="C0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indent="450215" algn="ctr">
              <a:lnSpc>
                <a:spcPct val="115000"/>
              </a:lnSpc>
              <a:spcAft>
                <a:spcPts val="0"/>
              </a:spcAft>
            </a:pPr>
            <a:endParaRPr lang="ru-RU" sz="700" b="1" dirty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Федеральный закон </a:t>
            </a:r>
            <a:r>
              <a:rPr lang="ru-RU" sz="2200" b="1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от 29.12.2012 № 273-ФЗ </a:t>
            </a:r>
            <a:r>
              <a:rPr lang="ru-RU" sz="22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"Об образовании в Российской Федерации"</a:t>
            </a:r>
            <a:r>
              <a:rPr lang="ru-RU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, </a:t>
            </a:r>
            <a:endParaRPr lang="ru-RU" sz="22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sz="5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Методические рекомендации для практической реализации концептуальной модели нормативного правового обеспечения оказания системной ранней помощи детям в возрасте </a:t>
            </a:r>
            <a:r>
              <a:rPr lang="ru-RU" sz="2200" b="1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от 0 до 3 лет с ОВЗ </a:t>
            </a:r>
            <a:r>
              <a:rPr lang="ru-RU" sz="22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для педагогических работников образовательных организаций.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sz="5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2100" i="1" u="sng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Концептуальная модель нормативного правового обеспечения оказания ранней помощи детям в возрасте от 0 до 3 лет с ОВЗ для педагогических работников образовательных организаций.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sz="600" i="1" u="sng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2100" b="1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(письмо Министерства образования </a:t>
            </a:r>
            <a:r>
              <a:rPr lang="ru-RU" sz="2100" b="1" dirty="0" err="1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Моск</a:t>
            </a:r>
            <a:r>
              <a:rPr lang="ru-RU" sz="2100" b="1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. обл. от 08.08.2017г.).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endParaRPr lang="ru-RU" sz="800" dirty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328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620688"/>
            <a:ext cx="8496944" cy="57200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Письмо </a:t>
            </a:r>
            <a:r>
              <a:rPr lang="ru-RU" sz="2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Минобрнауки</a:t>
            </a:r>
            <a:r>
              <a:rPr lang="ru-RU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России </a:t>
            </a:r>
            <a:r>
              <a:rPr lang="ru-RU" sz="2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от 31.01.2008 № 03-133 </a:t>
            </a:r>
            <a:endParaRPr lang="ru-RU" sz="2200" b="1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22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   "</a:t>
            </a:r>
            <a:r>
              <a:rPr lang="ru-RU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О внедрении различных моделей обеспечения равных </a:t>
            </a:r>
            <a:endParaRPr lang="ru-RU" sz="22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  <a:r>
              <a:rPr lang="ru-RU" sz="22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  стартовых </a:t>
            </a:r>
            <a:r>
              <a:rPr lang="ru-RU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возможностей получения общего </a:t>
            </a:r>
            <a:r>
              <a:rPr lang="ru-RU" sz="22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образования</a:t>
            </a:r>
            <a:endParaRPr lang="ru-RU" sz="5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  <a:r>
              <a:rPr lang="ru-RU" sz="22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  для </a:t>
            </a:r>
            <a:r>
              <a:rPr lang="ru-RU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детей из разных социальных групп и слоев населения</a:t>
            </a:r>
            <a:r>
              <a:rPr lang="ru-RU" sz="22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",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sz="8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Устав ДОУ.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lvl="0" algn="ctr">
              <a:lnSpc>
                <a:spcPct val="115000"/>
              </a:lnSpc>
              <a:spcAft>
                <a:spcPts val="0"/>
              </a:spcAft>
            </a:pPr>
            <a:endParaRPr lang="ru-RU" sz="22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22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22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22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  <p:pic>
        <p:nvPicPr>
          <p:cNvPr id="1026" name="Picture 2" descr="C:\Users\км\Desktop\Dokumenty-kompani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342" y="3302579"/>
            <a:ext cx="4135331" cy="275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862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4969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373899"/>
            <a:ext cx="8352928" cy="5631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15000"/>
              </a:lnSpc>
              <a:spcAft>
                <a:spcPts val="0"/>
              </a:spcAft>
            </a:pPr>
            <a:r>
              <a:rPr lang="ru-RU" sz="2500" b="1" dirty="0">
                <a:solidFill>
                  <a:srgbClr val="C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Основные цели создания консультативного </a:t>
            </a:r>
            <a:r>
              <a:rPr lang="ru-RU" sz="2500" b="1" dirty="0" smtClean="0">
                <a:solidFill>
                  <a:srgbClr val="C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пункта:</a:t>
            </a:r>
          </a:p>
          <a:p>
            <a:pPr indent="449580" algn="ctr">
              <a:lnSpc>
                <a:spcPct val="115000"/>
              </a:lnSpc>
              <a:spcAft>
                <a:spcPts val="0"/>
              </a:spcAft>
            </a:pPr>
            <a:endParaRPr lang="ru-RU" sz="800" b="1" dirty="0" smtClean="0">
              <a:solidFill>
                <a:srgbClr val="C0000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обеспечение </a:t>
            </a:r>
            <a:r>
              <a:rPr lang="ru-RU" sz="24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доступности дошкольного образования</a:t>
            </a:r>
            <a:r>
              <a:rPr lang="ru-RU" sz="24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;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500" dirty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выравнивание </a:t>
            </a:r>
            <a:r>
              <a:rPr lang="ru-RU" sz="24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стартовых возможностей детей, не посещающих ДОО, при поступлении в </a:t>
            </a:r>
            <a:r>
              <a:rPr lang="ru-RU" sz="24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школу;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5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обеспечение </a:t>
            </a:r>
            <a:r>
              <a:rPr lang="ru-RU" sz="24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единства и преемственности семейного и дошкольного </a:t>
            </a:r>
            <a:r>
              <a:rPr lang="ru-RU" sz="24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воспитания;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5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повышение </a:t>
            </a:r>
            <a:r>
              <a:rPr lang="ru-RU" sz="24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педагогической компетентности родителей (законных представителей), воспитывающих детей дошкольного возраста на дому, в т. ч. детей с ограниченными возможностями здоровья.</a:t>
            </a:r>
            <a:endParaRPr lang="ru-RU" sz="2400" dirty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285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07751" y="260648"/>
            <a:ext cx="8064896" cy="6127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15000"/>
              </a:lnSpc>
              <a:spcAft>
                <a:spcPts val="0"/>
              </a:spcAft>
            </a:pPr>
            <a:r>
              <a:rPr lang="ru-RU" sz="2500" b="1" dirty="0">
                <a:solidFill>
                  <a:srgbClr val="C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Основные задачи консультативного пункта</a:t>
            </a:r>
            <a:r>
              <a:rPr lang="ru-RU" sz="2500" b="1" dirty="0" smtClean="0">
                <a:solidFill>
                  <a:srgbClr val="C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:</a:t>
            </a:r>
          </a:p>
          <a:p>
            <a:pPr indent="449580" algn="ctr">
              <a:lnSpc>
                <a:spcPct val="115000"/>
              </a:lnSpc>
              <a:spcAft>
                <a:spcPts val="0"/>
              </a:spcAft>
            </a:pPr>
            <a:endParaRPr lang="ru-RU" sz="800" dirty="0" smtClean="0">
              <a:solidFill>
                <a:srgbClr val="C0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оказание </a:t>
            </a:r>
            <a:r>
              <a:rPr lang="ru-RU" sz="22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консультативной помощи родителям (законным представителям) и повышение их психологической компетентности в вопросах воспитания, обучения и развития </a:t>
            </a:r>
            <a:r>
              <a:rPr lang="ru-RU" sz="22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ребенка;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5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диагностика </a:t>
            </a:r>
            <a:r>
              <a:rPr lang="ru-RU" sz="22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особенностей развития интеллектуальной, эмоциональной и волевой сфер </a:t>
            </a:r>
            <a:r>
              <a:rPr lang="ru-RU" sz="22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детей;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5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оказание </a:t>
            </a:r>
            <a:r>
              <a:rPr lang="ru-RU" sz="22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дошкольникам содействия в </a:t>
            </a:r>
            <a:r>
              <a:rPr lang="ru-RU" sz="22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социализации;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500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обеспечение успешной адаптации детей при поступлении в ДОО или школу;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500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информирование </a:t>
            </a:r>
            <a:r>
              <a:rPr lang="ru-RU" sz="22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родителей (законных представителей) об учреждениях системы образования, которые могут оказать квалифицированную помощь ребенку в соответствии с его индивидуальными особенностями.</a:t>
            </a:r>
            <a:endParaRPr lang="ru-RU" sz="2200" dirty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42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71296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3200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lvl="0"/>
            <a:endParaRPr lang="ru-RU" sz="3200" dirty="0" smtClean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lvl="0"/>
            <a:endParaRPr lang="ru-RU" sz="3200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lvl="0"/>
            <a:endParaRPr lang="ru-RU" sz="3200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4053" y="309462"/>
            <a:ext cx="8208912" cy="6392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15000"/>
              </a:lnSpc>
              <a:spcAft>
                <a:spcPts val="0"/>
              </a:spcAft>
            </a:pPr>
            <a:r>
              <a:rPr lang="ru-RU" sz="2500" b="1" dirty="0" smtClean="0">
                <a:solidFill>
                  <a:srgbClr val="C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Принципы </a:t>
            </a:r>
            <a:r>
              <a:rPr lang="ru-RU" sz="2500" b="1" dirty="0">
                <a:solidFill>
                  <a:srgbClr val="C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деятельности консультативного пункта</a:t>
            </a:r>
            <a:r>
              <a:rPr lang="ru-RU" sz="2500" b="1" dirty="0" smtClean="0">
                <a:solidFill>
                  <a:srgbClr val="C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:</a:t>
            </a:r>
          </a:p>
          <a:p>
            <a:pPr indent="449580" algn="ctr">
              <a:lnSpc>
                <a:spcPct val="115000"/>
              </a:lnSpc>
              <a:spcAft>
                <a:spcPts val="0"/>
              </a:spcAft>
            </a:pPr>
            <a:endParaRPr lang="ru-RU" sz="800" b="1" dirty="0" smtClean="0">
              <a:solidFill>
                <a:srgbClr val="C0000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личностно-ориентированный </a:t>
            </a:r>
            <a:r>
              <a:rPr lang="ru-RU" sz="24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подход к работе с детьми и родителями (законными представителями</a:t>
            </a:r>
            <a:r>
              <a:rPr lang="ru-RU" sz="24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);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5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сотрудничество </a:t>
            </a:r>
            <a:r>
              <a:rPr lang="ru-RU" sz="24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субъектов социально-педагогического </a:t>
            </a:r>
            <a:r>
              <a:rPr lang="ru-RU" sz="24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пространства;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5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открытость </a:t>
            </a:r>
            <a:r>
              <a:rPr lang="ru-RU" sz="24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системы воспитания</a:t>
            </a:r>
            <a:r>
              <a:rPr lang="ru-RU" sz="24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400" dirty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24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2400" dirty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24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2400" dirty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24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400" dirty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  <p:pic>
        <p:nvPicPr>
          <p:cNvPr id="3074" name="Picture 2" descr="C:\Users\км\Desktop\roditelja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789040"/>
            <a:ext cx="3768350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686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04664"/>
            <a:ext cx="8424936" cy="6143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Организация деятельности консультативного пункта</a:t>
            </a:r>
            <a:endParaRPr lang="ru-RU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449580">
              <a:lnSpc>
                <a:spcPct val="115000"/>
              </a:lnSpc>
              <a:spcAft>
                <a:spcPts val="0"/>
              </a:spcAft>
            </a:pPr>
            <a:endParaRPr lang="ru-RU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Консультативный </a:t>
            </a:r>
            <a:r>
              <a:rPr lang="ru-RU" sz="24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пункт на базе ДОУ открывается на основании приказа заведующего ДОУ, является структурным подразделением ДОУ без образования юридического лица. Информация о консультативном пункте, режиме его работы размещается на информационном стенде и  официальном сайте ДОУ</a:t>
            </a:r>
            <a:r>
              <a:rPr lang="ru-RU" sz="24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500" dirty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-114300" algn="l"/>
              </a:tabLst>
            </a:pPr>
            <a:r>
              <a:rPr lang="ru-RU" sz="24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	</a:t>
            </a:r>
            <a:r>
              <a:rPr lang="ru-RU" sz="24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	Помощь </a:t>
            </a:r>
            <a:r>
              <a:rPr lang="ru-RU" sz="24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родителям (законным представителям) в консультативном пункте предоставляется </a:t>
            </a:r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на основании заявления родителей (законных представителей) в письменной форме. </a:t>
            </a:r>
          </a:p>
          <a:p>
            <a:endParaRPr lang="ru-RU" sz="2400" dirty="0" smtClean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9155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4662" y="369529"/>
            <a:ext cx="8424936" cy="52398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	В </a:t>
            </a: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соответствии с </a:t>
            </a:r>
            <a:r>
              <a:rPr lang="ru-RU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ФГОС ДО сотрудничество </a:t>
            </a: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с семьей в образовательном процессе </a:t>
            </a:r>
            <a:r>
              <a:rPr lang="ru-RU" sz="25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является основным принципом дошкольного образования </a:t>
            </a:r>
            <a:r>
              <a:rPr lang="ru-RU" sz="2500" b="1" dirty="0">
                <a:latin typeface="Arial" panose="020B0604020202020204" pitchFamily="34" charset="0"/>
                <a:cs typeface="Arial" panose="020B0604020202020204" pitchFamily="34" charset="0"/>
              </a:rPr>
              <a:t>(раздел I, п. 1.4., </a:t>
            </a:r>
            <a:r>
              <a:rPr lang="ru-RU" sz="2500" b="1" dirty="0" err="1">
                <a:latin typeface="Arial" panose="020B0604020202020204" pitchFamily="34" charset="0"/>
                <a:cs typeface="Arial" panose="020B0604020202020204" pitchFamily="34" charset="0"/>
              </a:rPr>
              <a:t>пп</a:t>
            </a:r>
            <a:r>
              <a:rPr lang="ru-RU" sz="2500" b="1" dirty="0">
                <a:latin typeface="Arial" panose="020B0604020202020204" pitchFamily="34" charset="0"/>
                <a:cs typeface="Arial" panose="020B0604020202020204" pitchFamily="34" charset="0"/>
              </a:rPr>
              <a:t>. 5</a:t>
            </a:r>
            <a:r>
              <a:rPr lang="ru-RU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endParaRPr lang="ru-RU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5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Основными </a:t>
            </a:r>
            <a:r>
              <a:rPr lang="ru-RU" sz="25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направлениями работы </a:t>
            </a:r>
            <a:r>
              <a:rPr lang="ru-RU" sz="25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ДОО </a:t>
            </a:r>
            <a:r>
              <a:rPr lang="ru-RU" sz="25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семьей, в соответствии с ФГОС ДО, являются: </a:t>
            </a:r>
            <a:endParaRPr lang="ru-RU" sz="25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9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беспечение </a:t>
            </a: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психолого-педагогической поддержки </a:t>
            </a:r>
            <a:r>
              <a:rPr lang="ru-RU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семьи</a:t>
            </a: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овышение </a:t>
            </a: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компетентности </a:t>
            </a:r>
            <a:r>
              <a:rPr lang="ru-RU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родителей</a:t>
            </a: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омощь </a:t>
            </a: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семье в воспитании и образовании </a:t>
            </a:r>
            <a:r>
              <a:rPr lang="ru-RU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ребёнка</a:t>
            </a: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ru-RU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частие </a:t>
            </a: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родителей в образовательной деятельности ДОО.</a:t>
            </a:r>
          </a:p>
        </p:txBody>
      </p:sp>
    </p:spTree>
    <p:extLst>
      <p:ext uri="{BB962C8B-B14F-4D97-AF65-F5344CB8AC3E}">
        <p14:creationId xmlns:p14="http://schemas.microsoft.com/office/powerpoint/2010/main" val="389935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0631" y="398455"/>
            <a:ext cx="8424936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-114300" algn="l"/>
              </a:tabLst>
            </a:pPr>
            <a:r>
              <a:rPr lang="ru-RU" sz="24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Организация консультативной и психолого-педагогической помощи родителям (законным представителям) </a:t>
            </a:r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строится на основе их взаимодействия </a:t>
            </a:r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с:</a:t>
            </a:r>
            <a:endParaRPr lang="ru-RU" sz="800" b="1" dirty="0" smtClean="0">
              <a:solidFill>
                <a:srgbClr val="FF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-114300" algn="l"/>
              </a:tabLst>
            </a:pPr>
            <a:endParaRPr lang="ru-RU" sz="8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-114300" algn="l"/>
              </a:tabLst>
            </a:pPr>
            <a:r>
              <a:rPr lang="ru-RU" sz="24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воспитателем</a:t>
            </a:r>
            <a:r>
              <a:rPr lang="ru-RU" sz="24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, </a:t>
            </a:r>
            <a:endParaRPr lang="ru-RU" sz="24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-114300" algn="l"/>
              </a:tabLst>
            </a:pPr>
            <a:r>
              <a:rPr lang="ru-RU" sz="24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педагогом-психологом</a:t>
            </a:r>
            <a:r>
              <a:rPr lang="ru-RU" sz="24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, </a:t>
            </a:r>
            <a:endParaRPr lang="ru-RU" sz="24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-114300" algn="l"/>
              </a:tabLst>
            </a:pPr>
            <a:r>
              <a:rPr lang="ru-RU" sz="24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учителем-дефектологом (</a:t>
            </a:r>
            <a:r>
              <a:rPr lang="ru-RU" sz="24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учителем-логопедом) </a:t>
            </a:r>
            <a:endParaRPr lang="ru-RU" sz="24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-114300" algn="l"/>
              </a:tabLst>
            </a:pPr>
            <a:r>
              <a:rPr lang="ru-RU" sz="24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и </a:t>
            </a:r>
            <a:r>
              <a:rPr lang="ru-RU" sz="24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другими специалистами. </a:t>
            </a:r>
            <a:endParaRPr lang="ru-RU" sz="24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-114300" algn="l"/>
              </a:tabLst>
            </a:pPr>
            <a:endParaRPr lang="ru-RU" sz="800" b="1" dirty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-114300" algn="l"/>
              </a:tabLst>
            </a:pPr>
            <a:r>
              <a:rPr lang="ru-RU" sz="24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	</a:t>
            </a:r>
            <a:r>
              <a:rPr lang="ru-RU" sz="2400" b="1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	</a:t>
            </a:r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Координирует </a:t>
            </a:r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деятельность</a:t>
            </a:r>
            <a: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  <a:r>
              <a:rPr lang="ru-RU" sz="24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консультативного пункта заместитель заведующего по ВМР (старший воспитатель) на основании приказа заведующего ДОУ.</a:t>
            </a:r>
            <a:endParaRPr lang="ru-RU" sz="2400" dirty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538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0154" y="246651"/>
            <a:ext cx="8568952" cy="5591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-114300" algn="l"/>
              </a:tabLst>
            </a:pPr>
            <a:r>
              <a:rPr lang="ru-RU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Формы работы психолого-педагогического консультативного </a:t>
            </a:r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пункта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-114300" algn="l"/>
              </a:tabLst>
            </a:pPr>
            <a:endParaRPr lang="ru-RU" sz="2400" dirty="0"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-114300" algn="l"/>
              </a:tabLst>
            </a:pPr>
            <a:endParaRPr lang="ru-RU" sz="2400" dirty="0" smtClean="0"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-114300" algn="l"/>
              </a:tabLst>
            </a:pPr>
            <a:endParaRPr lang="ru-RU" sz="2400" dirty="0"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-114300" algn="l"/>
              </a:tabLst>
            </a:pPr>
            <a:endParaRPr lang="ru-RU" sz="2400" dirty="0" smtClean="0"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-114300" algn="l"/>
              </a:tabLst>
            </a:pPr>
            <a:endParaRPr lang="ru-RU" sz="2400" dirty="0"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-114300" algn="l"/>
              </a:tabLst>
            </a:pPr>
            <a:endParaRPr lang="ru-RU" sz="2400" dirty="0" smtClean="0"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-114300" algn="l"/>
              </a:tabLst>
            </a:pPr>
            <a:endParaRPr lang="ru-RU" sz="2400" dirty="0"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-114300" algn="l"/>
              </a:tabLst>
            </a:pPr>
            <a:endParaRPr lang="ru-RU" sz="2400" dirty="0" smtClean="0"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-114300" algn="l"/>
              </a:tabLst>
            </a:pPr>
            <a:endParaRPr lang="ru-RU" sz="2400" dirty="0"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-114300" algn="l"/>
              </a:tabLst>
            </a:pPr>
            <a:endParaRPr lang="ru-RU" sz="2400" dirty="0">
              <a:latin typeface="Times New Roman"/>
              <a:ea typeface="Times New Roman"/>
            </a:endParaRPr>
          </a:p>
          <a:p>
            <a:endParaRPr lang="ru-RU" sz="25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8009177"/>
              </p:ext>
            </p:extLst>
          </p:nvPr>
        </p:nvGraphicFramePr>
        <p:xfrm>
          <a:off x="323528" y="1387683"/>
          <a:ext cx="8446195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7219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0600" y="260648"/>
            <a:ext cx="8496944" cy="5702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-114300" algn="l"/>
              </a:tabLst>
            </a:pPr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Перечень документации консультативного пункта:</a:t>
            </a:r>
          </a:p>
          <a:p>
            <a:pPr algn="ctr">
              <a:lnSpc>
                <a:spcPct val="115000"/>
              </a:lnSpc>
              <a:spcAft>
                <a:spcPts val="0"/>
              </a:spcAft>
              <a:tabLst>
                <a:tab pos="-114300" algn="l"/>
              </a:tabLst>
            </a:pPr>
            <a:endParaRPr lang="ru-RU" sz="800" b="1" dirty="0" smtClean="0">
              <a:solidFill>
                <a:srgbClr val="C0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/>
              <a:buChar char="•"/>
              <a:tabLst>
                <a:tab pos="-114300" algn="l"/>
                <a:tab pos="457200" algn="l"/>
              </a:tabLst>
            </a:pPr>
            <a:r>
              <a:rPr lang="ru-RU" sz="19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Приказ </a:t>
            </a:r>
            <a:r>
              <a:rPr lang="ru-RU" sz="19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о создании консультативного пункта;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/>
              <a:buChar char="•"/>
              <a:tabLst>
                <a:tab pos="-114300" algn="l"/>
                <a:tab pos="457200" algn="l"/>
              </a:tabLst>
            </a:pPr>
            <a:r>
              <a:rPr lang="ru-RU" sz="19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Положение о консультативном пункте;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/>
              <a:buChar char="•"/>
              <a:tabLst>
                <a:tab pos="-114300" algn="l"/>
                <a:tab pos="457200" algn="l"/>
              </a:tabLst>
            </a:pPr>
            <a:r>
              <a:rPr lang="ru-RU" sz="19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График работы консультативного пункта, заверенный руководителем ДОУ;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/>
              <a:buChar char="•"/>
              <a:tabLst>
                <a:tab pos="-114300" algn="l"/>
                <a:tab pos="457200" algn="l"/>
              </a:tabLst>
            </a:pPr>
            <a:r>
              <a:rPr lang="ru-RU" sz="19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Заявление и договоры с родителями (законными представителями);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/>
              <a:buChar char="•"/>
              <a:tabLst>
                <a:tab pos="-114300" algn="l"/>
                <a:tab pos="457200" algn="l"/>
              </a:tabLst>
            </a:pPr>
            <a:r>
              <a:rPr lang="ru-RU" sz="19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План работы консультативного пункта;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/>
              <a:buChar char="•"/>
              <a:tabLst>
                <a:tab pos="-114300" algn="l"/>
                <a:tab pos="457200" algn="l"/>
              </a:tabLst>
            </a:pPr>
            <a:r>
              <a:rPr lang="ru-RU" sz="19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Журнал </a:t>
            </a:r>
            <a:r>
              <a:rPr lang="ru-RU" sz="19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регистрации звонков и обращений родителей (законных представителей), посещающих </a:t>
            </a:r>
            <a:r>
              <a:rPr lang="ru-RU" sz="19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консультативно - </a:t>
            </a:r>
            <a:r>
              <a:rPr lang="ru-RU" sz="19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методическое обеспечение КП;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/>
              <a:buChar char="•"/>
              <a:tabLst>
                <a:tab pos="-114300" algn="l"/>
                <a:tab pos="457200" algn="l"/>
              </a:tabLst>
            </a:pPr>
            <a:r>
              <a:rPr lang="ru-RU" sz="19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отчет </a:t>
            </a:r>
            <a:r>
              <a:rPr lang="ru-RU" sz="19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о работе КП</a:t>
            </a:r>
            <a:r>
              <a:rPr lang="ru-RU" sz="19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.</a:t>
            </a:r>
            <a:endParaRPr lang="ru-RU" sz="1900" dirty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-114300" algn="l"/>
              </a:tabLst>
            </a:pPr>
            <a:r>
              <a:rPr lang="ru-RU" sz="19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		</a:t>
            </a:r>
            <a:r>
              <a:rPr lang="ru-RU" sz="19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Результативность </a:t>
            </a:r>
            <a:r>
              <a:rPr lang="ru-RU" sz="1900" b="1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работы</a:t>
            </a:r>
            <a:r>
              <a:rPr lang="ru-RU" sz="19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  <a:r>
              <a:rPr lang="ru-RU" sz="19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консультативного пункта определяется отзывами родителей и наличием в ДОУ методического материала. </a:t>
            </a:r>
            <a:endParaRPr lang="ru-RU" sz="19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-114300" algn="l"/>
              </a:tabLst>
            </a:pPr>
            <a:r>
              <a:rPr lang="ru-RU" sz="19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	</a:t>
            </a:r>
            <a:r>
              <a:rPr lang="ru-RU" sz="1900" b="1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	</a:t>
            </a:r>
            <a:r>
              <a:rPr lang="ru-RU" sz="19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Контролирует </a:t>
            </a:r>
            <a:r>
              <a:rPr lang="ru-RU" sz="1900" b="1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деятельность </a:t>
            </a:r>
            <a:r>
              <a:rPr lang="ru-RU" sz="19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консультативного пункта заведующий ДОУ</a:t>
            </a:r>
            <a:r>
              <a:rPr lang="ru-RU" sz="19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.</a:t>
            </a:r>
            <a:endParaRPr lang="ru-RU" sz="1900" dirty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058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м\Desktop\iStock_000016461249Medium-920x13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339487"/>
            <a:ext cx="2520280" cy="3681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95536" y="404664"/>
            <a:ext cx="8496944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Проблема</a:t>
            </a:r>
            <a:r>
              <a:rPr lang="ru-RU" sz="3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???</a:t>
            </a:r>
          </a:p>
          <a:p>
            <a:pPr lvl="0" algn="ctr"/>
            <a:endParaRPr lang="ru-RU" sz="8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ru-RU" sz="3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Как привлечь родителей в консультативный пункт?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endParaRPr lang="ru-RU" sz="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endParaRPr lang="ru-RU" sz="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ru-RU" sz="25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5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66689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404664"/>
            <a:ext cx="8424936" cy="5892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привлечь родителей в консультативный пункт?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Я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считаю, только с помощью рекламы. Можно писать о работе КП в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соцсетях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, разместить объявление в детской поликлинике, в соседних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школах и др. </a:t>
            </a:r>
          </a:p>
          <a:p>
            <a:endParaRPr lang="ru-RU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tabLst>
                <a:tab pos="-114300" algn="l"/>
              </a:tabLst>
            </a:pPr>
            <a:r>
              <a:rPr lang="ru-RU" sz="2500" b="1" dirty="0">
                <a:solidFill>
                  <a:srgbClr val="C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Уважаемые коллеги! </a:t>
            </a:r>
            <a:endParaRPr lang="ru-RU" sz="2500" b="1" dirty="0" smtClean="0">
              <a:solidFill>
                <a:srgbClr val="C0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tabLst>
                <a:tab pos="-114300" algn="l"/>
              </a:tabLst>
            </a:pPr>
            <a:endParaRPr lang="ru-RU" sz="500" b="1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-114300" algn="l"/>
              </a:tabLst>
            </a:pPr>
            <a:r>
              <a:rPr lang="ru-RU" sz="24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		Надеюсь</a:t>
            </a:r>
            <a:r>
              <a:rPr lang="ru-RU" sz="24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, что у нас в округе есть учреждения, где работа в консультативных пунктах  ведется, согласно плана </a:t>
            </a:r>
            <a:r>
              <a:rPr lang="ru-RU" sz="24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работы, и выполняется в полном объеме. </a:t>
            </a:r>
            <a:endParaRPr lang="ru-RU" sz="8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-114300" algn="l"/>
              </a:tabLst>
            </a:pPr>
            <a:endParaRPr lang="ru-RU" sz="800" b="1" dirty="0" smtClean="0">
              <a:solidFill>
                <a:srgbClr val="FF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tabLst>
                <a:tab pos="-114300" algn="l"/>
              </a:tabLst>
            </a:pPr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С удовольствием познакомимся с Вашим опытом работы.</a:t>
            </a:r>
          </a:p>
          <a:p>
            <a:pPr algn="ctr">
              <a:lnSpc>
                <a:spcPct val="115000"/>
              </a:lnSpc>
              <a:spcAft>
                <a:spcPts val="0"/>
              </a:spcAft>
              <a:tabLst>
                <a:tab pos="-114300" algn="l"/>
              </a:tabLst>
            </a:pPr>
            <a:endParaRPr lang="ru-RU" sz="2400" b="1" dirty="0" smtClean="0">
              <a:solidFill>
                <a:srgbClr val="FF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-114300" algn="l"/>
              </a:tabLst>
            </a:pPr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	</a:t>
            </a:r>
          </a:p>
          <a:p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C:\Users\км\Desktop\zagruzhenno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5345" y="5013176"/>
            <a:ext cx="2568818" cy="1632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951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34323" y="620688"/>
            <a:ext cx="8712968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C000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Спасибо за внимание!</a:t>
            </a:r>
          </a:p>
          <a:p>
            <a:pPr algn="ctr"/>
            <a:endParaRPr lang="ru-RU" sz="800" b="1" dirty="0" smtClean="0">
              <a:solidFill>
                <a:srgbClr val="C00000"/>
              </a:solidFill>
              <a:latin typeface="Monotype Corsiva" panose="03010101010201010101" pitchFamily="66" charset="0"/>
              <a:cs typeface="Arial" panose="020B0604020202020204" pitchFamily="34" charset="0"/>
            </a:endParaRPr>
          </a:p>
          <a:p>
            <a:pPr algn="ctr"/>
            <a:r>
              <a:rPr lang="ru-RU" sz="6000" b="1" dirty="0" smtClean="0">
                <a:solidFill>
                  <a:srgbClr val="7030A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Желаем успехов в работе!</a:t>
            </a:r>
            <a:endParaRPr lang="ru-RU" sz="6000" b="1" dirty="0">
              <a:solidFill>
                <a:srgbClr val="7030A0"/>
              </a:solidFill>
              <a:latin typeface="Monotype Corsiva" panose="03010101010201010101" pitchFamily="66" charset="0"/>
              <a:cs typeface="Arial" panose="020B0604020202020204" pitchFamily="34" charset="0"/>
            </a:endParaRPr>
          </a:p>
        </p:txBody>
      </p:sp>
      <p:pic>
        <p:nvPicPr>
          <p:cNvPr id="8" name="Picture 2" descr="C:\Users\км\Desktop\Светлячки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562625" y="3284984"/>
            <a:ext cx="2713473" cy="3136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568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535017" y="419199"/>
            <a:ext cx="8064896" cy="598177"/>
          </a:xfrm>
          <a:prstGeom prst="rect">
            <a:avLst/>
          </a:prstGeom>
          <a:noFill/>
          <a:ln w="9525">
            <a:solidFill>
              <a:srgbClr val="13612B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500" b="1" dirty="0">
                <a:ln>
                  <a:solidFill>
                    <a:srgbClr val="13612B"/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ПЕДАГОГИЧЕСКОЕ ВЗАИМОДЕЙСТВИЕ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2594173" y="1077202"/>
            <a:ext cx="0" cy="371557"/>
          </a:xfrm>
          <a:prstGeom prst="straightConnector1">
            <a:avLst/>
          </a:prstGeom>
          <a:noFill/>
          <a:ln w="38100" cap="flat" cmpd="sng" algn="ctr">
            <a:solidFill>
              <a:srgbClr val="A5644E"/>
            </a:solidFill>
            <a:prstDash val="solid"/>
            <a:tailEnd type="arrow"/>
          </a:ln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</p:cxn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855854" y="1551855"/>
            <a:ext cx="3456383" cy="1384995"/>
          </a:xfrm>
          <a:prstGeom prst="rect">
            <a:avLst/>
          </a:prstGeom>
          <a:noFill/>
          <a:ln w="9525">
            <a:solidFill>
              <a:srgbClr val="13612B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588" indent="-1588" algn="ctr">
              <a:defRPr/>
            </a:pPr>
            <a:r>
              <a:rPr lang="ru-RU" sz="1600" b="1" dirty="0">
                <a:ln>
                  <a:solidFill>
                    <a:srgbClr val="13612B"/>
                  </a:solidFill>
                </a:ln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1 сторона</a:t>
            </a:r>
          </a:p>
          <a:p>
            <a:pPr marL="1588" indent="-1588" algn="ctr">
              <a:defRPr/>
            </a:pPr>
            <a:r>
              <a:rPr lang="ru-RU" sz="1600" b="1" dirty="0">
                <a:ln>
                  <a:solidFill>
                    <a:srgbClr val="13612B"/>
                  </a:solidFill>
                </a:ln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ФУНКЦИОНАЛЬНО-РОЛЕВАЯ</a:t>
            </a:r>
            <a:r>
              <a:rPr lang="ru-RU" sz="1600" b="1" dirty="0" smtClean="0">
                <a:ln>
                  <a:solidFill>
                    <a:srgbClr val="13612B"/>
                  </a:solidFill>
                </a:ln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1588" indent="-1588" algn="ctr">
              <a:defRPr/>
            </a:pPr>
            <a:endParaRPr lang="ru-RU" sz="400" b="1" dirty="0">
              <a:ln>
                <a:solidFill>
                  <a:srgbClr val="13612B"/>
                </a:solidFill>
              </a:ln>
              <a:solidFill>
                <a:srgbClr val="990033"/>
              </a:solidFill>
              <a:latin typeface="Arial" pitchFamily="34" charset="0"/>
              <a:cs typeface="Arial" pitchFamily="34" charset="0"/>
            </a:endParaRPr>
          </a:p>
          <a:p>
            <a:pPr marL="1588" indent="-1588" algn="ctr">
              <a:defRPr/>
            </a:pPr>
            <a:r>
              <a:rPr lang="ru-RU" sz="1600" b="1" dirty="0">
                <a:ln>
                  <a:solidFill>
                    <a:srgbClr val="13612B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Участники взаимодействия принимают и понимают функции и роли друг друга</a:t>
            </a:r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4688879" y="1561848"/>
            <a:ext cx="3455936" cy="1384995"/>
          </a:xfrm>
          <a:prstGeom prst="rect">
            <a:avLst/>
          </a:prstGeom>
          <a:noFill/>
          <a:ln w="9525">
            <a:solidFill>
              <a:srgbClr val="13612B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588" indent="-1588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>
                <a:ln>
                  <a:solidFill>
                    <a:srgbClr val="13612B"/>
                  </a:solidFill>
                </a:ln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2 сторона   ЛИЧНОСТНАЯ</a:t>
            </a:r>
            <a:r>
              <a:rPr lang="ru-RU" sz="1600" b="1" dirty="0" smtClean="0">
                <a:ln>
                  <a:solidFill>
                    <a:srgbClr val="13612B"/>
                  </a:solidFill>
                </a:ln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1588" indent="-1588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400" b="1" dirty="0">
              <a:ln>
                <a:solidFill>
                  <a:srgbClr val="13612B"/>
                </a:solidFill>
              </a:ln>
              <a:solidFill>
                <a:srgbClr val="990033"/>
              </a:solidFill>
              <a:latin typeface="Arial" pitchFamily="34" charset="0"/>
              <a:cs typeface="Arial" pitchFamily="34" charset="0"/>
            </a:endParaRPr>
          </a:p>
          <a:p>
            <a:pPr marL="1588" indent="-1588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>
                <a:ln>
                  <a:solidFill>
                    <a:srgbClr val="13612B"/>
                  </a:solidFill>
                </a:ln>
                <a:latin typeface="Arial" pitchFamily="34" charset="0"/>
                <a:cs typeface="Arial" pitchFamily="34" charset="0"/>
              </a:rPr>
              <a:t>Участники взаимодействия принимают и признают индивидуальные и личностные особенности друг друга</a:t>
            </a:r>
          </a:p>
        </p:txBody>
      </p:sp>
      <p:sp>
        <p:nvSpPr>
          <p:cNvPr id="15" name="TextBox 3"/>
          <p:cNvSpPr txBox="1">
            <a:spLocks noChangeArrowheads="1"/>
          </p:cNvSpPr>
          <p:nvPr/>
        </p:nvSpPr>
        <p:spPr bwMode="auto">
          <a:xfrm>
            <a:off x="855854" y="3374896"/>
            <a:ext cx="3455987" cy="830997"/>
          </a:xfrm>
          <a:prstGeom prst="rect">
            <a:avLst/>
          </a:prstGeom>
          <a:noFill/>
          <a:ln w="9525">
            <a:solidFill>
              <a:srgbClr val="13612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1588" indent="-1588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600" b="1" dirty="0">
                <a:solidFill>
                  <a:srgbClr val="C00000"/>
                </a:solidFill>
                <a:cs typeface="Arial" charset="0"/>
              </a:rPr>
              <a:t>ПЕДАГОГ И РОДИТЕЛЬ ДОЛЖНЫ ПОНИМАТЬ И ПРИНИМАТЬ:</a:t>
            </a:r>
          </a:p>
        </p:txBody>
      </p:sp>
      <p:sp>
        <p:nvSpPr>
          <p:cNvPr id="17" name="TextBox 3"/>
          <p:cNvSpPr txBox="1">
            <a:spLocks noChangeArrowheads="1"/>
          </p:cNvSpPr>
          <p:nvPr/>
        </p:nvSpPr>
        <p:spPr bwMode="auto">
          <a:xfrm>
            <a:off x="855854" y="4384802"/>
            <a:ext cx="1584325" cy="1569660"/>
          </a:xfrm>
          <a:prstGeom prst="rect">
            <a:avLst/>
          </a:prstGeom>
          <a:noFill/>
          <a:ln w="9525">
            <a:solidFill>
              <a:srgbClr val="13612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1588" indent="-1588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 smtClean="0">
                <a:solidFill>
                  <a:prstClr val="black"/>
                </a:solidFill>
                <a:cs typeface="Arial" charset="0"/>
              </a:rPr>
              <a:t>Роль и функции семьи в воспитании и развитии дошкольника</a:t>
            </a:r>
          </a:p>
        </p:txBody>
      </p:sp>
      <p:cxnSp>
        <p:nvCxnSpPr>
          <p:cNvPr id="18" name="Прямая со стрелкой 17"/>
          <p:cNvCxnSpPr/>
          <p:nvPr/>
        </p:nvCxnSpPr>
        <p:spPr>
          <a:xfrm flipH="1">
            <a:off x="6309745" y="5013176"/>
            <a:ext cx="288031" cy="0"/>
          </a:xfrm>
          <a:prstGeom prst="straightConnector1">
            <a:avLst/>
          </a:prstGeom>
          <a:noFill/>
          <a:ln w="38100" cap="flat" cmpd="sng" algn="ctr">
            <a:solidFill>
              <a:srgbClr val="A5644E"/>
            </a:solidFill>
            <a:prstDash val="solid"/>
            <a:headEnd type="stealth"/>
            <a:tailEnd type="stealth"/>
          </a:ln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</p:cxnSp>
      <p:sp>
        <p:nvSpPr>
          <p:cNvPr id="19" name="TextBox 3"/>
          <p:cNvSpPr txBox="1">
            <a:spLocks noChangeArrowheads="1"/>
          </p:cNvSpPr>
          <p:nvPr/>
        </p:nvSpPr>
        <p:spPr bwMode="auto">
          <a:xfrm>
            <a:off x="2727912" y="4384802"/>
            <a:ext cx="1584325" cy="1569660"/>
          </a:xfrm>
          <a:prstGeom prst="rect">
            <a:avLst/>
          </a:prstGeom>
          <a:noFill/>
          <a:ln w="9525">
            <a:solidFill>
              <a:srgbClr val="13612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1588" indent="-1588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 smtClean="0">
                <a:solidFill>
                  <a:prstClr val="black"/>
                </a:solidFill>
                <a:cs typeface="Arial" charset="0"/>
              </a:rPr>
              <a:t>Роль и функции ДОО в воспитании и развитии дошкольника</a:t>
            </a:r>
          </a:p>
        </p:txBody>
      </p:sp>
      <p:sp>
        <p:nvSpPr>
          <p:cNvPr id="23" name="TextBox 3"/>
          <p:cNvSpPr txBox="1">
            <a:spLocks noChangeArrowheads="1"/>
          </p:cNvSpPr>
          <p:nvPr/>
        </p:nvSpPr>
        <p:spPr bwMode="auto">
          <a:xfrm>
            <a:off x="4716463" y="4365104"/>
            <a:ext cx="1584325" cy="1815882"/>
          </a:xfrm>
          <a:prstGeom prst="rect">
            <a:avLst/>
          </a:prstGeom>
          <a:noFill/>
          <a:ln w="9525">
            <a:solidFill>
              <a:srgbClr val="13612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1588" indent="-1588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 smtClean="0">
                <a:solidFill>
                  <a:prstClr val="black"/>
                </a:solidFill>
                <a:cs typeface="Arial" charset="0"/>
              </a:rPr>
              <a:t>Каждая семья уникальна, самоценна, имеет свои потребности и запросы</a:t>
            </a:r>
          </a:p>
        </p:txBody>
      </p:sp>
      <p:sp>
        <p:nvSpPr>
          <p:cNvPr id="26" name="TextBox 3"/>
          <p:cNvSpPr txBox="1">
            <a:spLocks noChangeArrowheads="1"/>
          </p:cNvSpPr>
          <p:nvPr/>
        </p:nvSpPr>
        <p:spPr bwMode="auto">
          <a:xfrm>
            <a:off x="6629361" y="4365104"/>
            <a:ext cx="1669883" cy="1815882"/>
          </a:xfrm>
          <a:prstGeom prst="rect">
            <a:avLst/>
          </a:prstGeom>
          <a:noFill/>
          <a:ln w="9525">
            <a:solidFill>
              <a:srgbClr val="13612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1588" indent="-1588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 smtClean="0">
                <a:solidFill>
                  <a:prstClr val="black"/>
                </a:solidFill>
                <a:cs typeface="Arial" charset="0"/>
              </a:rPr>
              <a:t>Педагог – уникальная, самобытная личность, </a:t>
            </a:r>
            <a:r>
              <a:rPr lang="ru-RU" altLang="ru-RU" sz="1600" b="1" dirty="0" err="1" smtClean="0">
                <a:solidFill>
                  <a:prstClr val="black"/>
                </a:solidFill>
                <a:cs typeface="Arial" charset="0"/>
              </a:rPr>
              <a:t>инди-видуальность</a:t>
            </a:r>
            <a:endParaRPr lang="ru-RU" altLang="ru-RU" sz="1600" b="1" dirty="0" smtClean="0">
              <a:solidFill>
                <a:prstClr val="black"/>
              </a:solidFill>
              <a:cs typeface="Arial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 smtClean="0">
                <a:solidFill>
                  <a:prstClr val="black"/>
                </a:solidFill>
                <a:cs typeface="Arial" charset="0"/>
              </a:rPr>
              <a:t> </a:t>
            </a:r>
          </a:p>
        </p:txBody>
      </p:sp>
      <p:cxnSp>
        <p:nvCxnSpPr>
          <p:cNvPr id="29" name="Прямая со стрелкой 28"/>
          <p:cNvCxnSpPr/>
          <p:nvPr/>
        </p:nvCxnSpPr>
        <p:spPr>
          <a:xfrm>
            <a:off x="6426265" y="1067090"/>
            <a:ext cx="0" cy="371557"/>
          </a:xfrm>
          <a:prstGeom prst="straightConnector1">
            <a:avLst/>
          </a:prstGeom>
          <a:noFill/>
          <a:ln w="38100" cap="flat" cmpd="sng" algn="ctr">
            <a:solidFill>
              <a:srgbClr val="A5644E"/>
            </a:solidFill>
            <a:prstDash val="solid"/>
            <a:tailEnd type="arrow"/>
          </a:ln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</p:cxnSp>
      <p:cxnSp>
        <p:nvCxnSpPr>
          <p:cNvPr id="30" name="Прямая со стрелкой 29"/>
          <p:cNvCxnSpPr/>
          <p:nvPr/>
        </p:nvCxnSpPr>
        <p:spPr>
          <a:xfrm>
            <a:off x="2549979" y="3003339"/>
            <a:ext cx="0" cy="371557"/>
          </a:xfrm>
          <a:prstGeom prst="straightConnector1">
            <a:avLst/>
          </a:prstGeom>
          <a:noFill/>
          <a:ln w="38100" cap="flat" cmpd="sng" algn="ctr">
            <a:solidFill>
              <a:srgbClr val="A5644E"/>
            </a:solidFill>
            <a:prstDash val="solid"/>
            <a:tailEnd type="arrow"/>
          </a:ln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</p:cxnSp>
      <p:cxnSp>
        <p:nvCxnSpPr>
          <p:cNvPr id="35" name="Прямая со стрелкой 34"/>
          <p:cNvCxnSpPr/>
          <p:nvPr/>
        </p:nvCxnSpPr>
        <p:spPr>
          <a:xfrm>
            <a:off x="5539837" y="2946843"/>
            <a:ext cx="0" cy="371557"/>
          </a:xfrm>
          <a:prstGeom prst="straightConnector1">
            <a:avLst/>
          </a:prstGeom>
          <a:noFill/>
          <a:ln w="38100" cap="flat" cmpd="sng" algn="ctr">
            <a:solidFill>
              <a:srgbClr val="A5644E"/>
            </a:solidFill>
            <a:prstDash val="solid"/>
            <a:tailEnd type="arrow"/>
          </a:ln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</p:cxnSp>
      <p:cxnSp>
        <p:nvCxnSpPr>
          <p:cNvPr id="36" name="Прямая со стрелкой 35"/>
          <p:cNvCxnSpPr/>
          <p:nvPr/>
        </p:nvCxnSpPr>
        <p:spPr>
          <a:xfrm>
            <a:off x="7333182" y="2946843"/>
            <a:ext cx="0" cy="371557"/>
          </a:xfrm>
          <a:prstGeom prst="straightConnector1">
            <a:avLst/>
          </a:prstGeom>
          <a:noFill/>
          <a:ln w="38100" cap="flat" cmpd="sng" algn="ctr">
            <a:solidFill>
              <a:srgbClr val="A5644E"/>
            </a:solidFill>
            <a:prstDash val="solid"/>
            <a:tailEnd type="arrow"/>
          </a:ln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</p:cxnSp>
      <p:sp>
        <p:nvSpPr>
          <p:cNvPr id="37" name="TextBox 3"/>
          <p:cNvSpPr txBox="1">
            <a:spLocks noChangeArrowheads="1"/>
          </p:cNvSpPr>
          <p:nvPr/>
        </p:nvSpPr>
        <p:spPr bwMode="auto">
          <a:xfrm>
            <a:off x="4725768" y="3411863"/>
            <a:ext cx="1655762" cy="307975"/>
          </a:xfrm>
          <a:prstGeom prst="rect">
            <a:avLst/>
          </a:prstGeom>
          <a:noFill/>
          <a:ln w="9525">
            <a:solidFill>
              <a:srgbClr val="13612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1588" indent="-1588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rgbClr val="C00000"/>
                </a:solidFill>
                <a:cs typeface="Arial" charset="0"/>
              </a:rPr>
              <a:t>ПЕДАГОГ</a:t>
            </a:r>
          </a:p>
        </p:txBody>
      </p:sp>
      <p:sp>
        <p:nvSpPr>
          <p:cNvPr id="38" name="TextBox 3"/>
          <p:cNvSpPr txBox="1">
            <a:spLocks noChangeArrowheads="1"/>
          </p:cNvSpPr>
          <p:nvPr/>
        </p:nvSpPr>
        <p:spPr bwMode="auto">
          <a:xfrm>
            <a:off x="6534738" y="3411863"/>
            <a:ext cx="1655762" cy="307975"/>
          </a:xfrm>
          <a:prstGeom prst="rect">
            <a:avLst/>
          </a:prstGeom>
          <a:noFill/>
          <a:ln w="9525">
            <a:solidFill>
              <a:srgbClr val="13612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1588" indent="-1588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400" b="1" dirty="0" smtClean="0">
                <a:solidFill>
                  <a:srgbClr val="C00000"/>
                </a:solidFill>
                <a:cs typeface="Arial" charset="0"/>
              </a:rPr>
              <a:t>РОДИТЕЛЬ</a:t>
            </a:r>
          </a:p>
        </p:txBody>
      </p:sp>
      <p:sp>
        <p:nvSpPr>
          <p:cNvPr id="39" name="Прямоугольник 48"/>
          <p:cNvSpPr>
            <a:spLocks noChangeArrowheads="1"/>
          </p:cNvSpPr>
          <p:nvPr/>
        </p:nvSpPr>
        <p:spPr bwMode="auto">
          <a:xfrm>
            <a:off x="4725768" y="3902227"/>
            <a:ext cx="3455987" cy="292388"/>
          </a:xfrm>
          <a:prstGeom prst="rect">
            <a:avLst/>
          </a:prstGeom>
          <a:noFill/>
          <a:ln w="9525">
            <a:solidFill>
              <a:srgbClr val="13612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cs typeface="Arial" charset="0"/>
              </a:rPr>
              <a:t>ДОЛЖНЫ ПОНИМАТЬ И ПРИЗНАВАТЬ</a:t>
            </a:r>
            <a:endParaRPr kumimoji="0" lang="ru-RU" altLang="ru-RU" sz="13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charset="0"/>
            </a:endParaRPr>
          </a:p>
        </p:txBody>
      </p:sp>
      <p:cxnSp>
        <p:nvCxnSpPr>
          <p:cNvPr id="40" name="Прямая со стрелкой 39"/>
          <p:cNvCxnSpPr/>
          <p:nvPr/>
        </p:nvCxnSpPr>
        <p:spPr>
          <a:xfrm flipH="1">
            <a:off x="2440179" y="5013176"/>
            <a:ext cx="288031" cy="0"/>
          </a:xfrm>
          <a:prstGeom prst="straightConnector1">
            <a:avLst/>
          </a:prstGeom>
          <a:noFill/>
          <a:ln w="38100" cap="flat" cmpd="sng" algn="ctr">
            <a:solidFill>
              <a:srgbClr val="A5644E"/>
            </a:solidFill>
            <a:prstDash val="solid"/>
            <a:headEnd type="stealth"/>
            <a:tailEnd type="stealth"/>
          </a:ln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p:spPr>
      </p:cxnSp>
    </p:spTree>
    <p:extLst>
      <p:ext uri="{BB962C8B-B14F-4D97-AF65-F5344CB8AC3E}">
        <p14:creationId xmlns:p14="http://schemas.microsoft.com/office/powerpoint/2010/main" val="163723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8139" y="404664"/>
            <a:ext cx="8640960" cy="2976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5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	</a:t>
            </a:r>
            <a:r>
              <a:rPr lang="ru-RU" sz="25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Успешность </a:t>
            </a:r>
            <a:r>
              <a:rPr lang="ru-RU" sz="2500" b="1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и эффективность </a:t>
            </a:r>
            <a:r>
              <a:rPr lang="ru-RU" sz="25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взаимодействия образовательного учреждения с семьями воспитанников зависит </a:t>
            </a:r>
            <a:r>
              <a:rPr lang="ru-RU" sz="25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от: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5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5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психолого-педагогической </a:t>
            </a:r>
            <a:r>
              <a:rPr lang="ru-RU" sz="25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компетентности </a:t>
            </a:r>
            <a:r>
              <a:rPr lang="ru-RU" sz="25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педагогов; </a:t>
            </a: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8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5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мотивационной </a:t>
            </a:r>
            <a:r>
              <a:rPr lang="ru-RU" sz="25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и коммуникативной готовности </a:t>
            </a:r>
            <a:r>
              <a:rPr lang="ru-RU" sz="25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педагогов к </a:t>
            </a:r>
            <a:r>
              <a:rPr lang="ru-RU" sz="25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организации данной работы.</a:t>
            </a:r>
            <a:endParaRPr lang="ru-RU" sz="2500" dirty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  <p:pic>
        <p:nvPicPr>
          <p:cNvPr id="1026" name="Picture 2" descr="C:\Users\км\Desktop\3d80338ab73f405d9c71661a46bc02b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359" y="3581981"/>
            <a:ext cx="4664917" cy="2622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964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8650" y="329793"/>
            <a:ext cx="8424936" cy="5682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sz="25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ого </a:t>
            </a:r>
            <a:r>
              <a:rPr lang="ru-RU" sz="25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родители считают более ответственными за воспитание ребенка – </a:t>
            </a:r>
            <a:endParaRPr lang="ru-RU" sz="25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500" b="1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себя </a:t>
            </a:r>
            <a:r>
              <a:rPr lang="ru-RU" sz="2500" b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или дошкольное образовательное </a:t>
            </a:r>
            <a:r>
              <a:rPr lang="ru-RU" sz="2500" b="1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учреждение:</a:t>
            </a:r>
          </a:p>
          <a:p>
            <a:pPr algn="ctr"/>
            <a:endParaRPr lang="ru-RU" sz="11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60%</a:t>
            </a:r>
            <a:r>
              <a:rPr lang="ru-RU" sz="25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- полагает</a:t>
            </a:r>
            <a:r>
              <a:rPr lang="ru-RU" sz="25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, что педагоги и психологи могут помочь только советом, а действовать все равно должны в первую очередь они сами; </a:t>
            </a:r>
            <a:endParaRPr lang="ru-RU" sz="25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8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500" b="1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30% </a:t>
            </a:r>
            <a:r>
              <a:rPr lang="ru-RU" sz="25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– что родители и сотрудники учреждений образования в равной степени отвечают за воспитание </a:t>
            </a:r>
            <a:r>
              <a:rPr lang="ru-RU" sz="25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детей;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8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500" b="1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10 </a:t>
            </a:r>
            <a:r>
              <a:rPr lang="ru-RU" sz="25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% </a:t>
            </a:r>
            <a:r>
              <a:rPr lang="ru-RU" sz="25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- хотели </a:t>
            </a:r>
            <a:r>
              <a:rPr lang="ru-RU" sz="25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бы, чтобы заботу о перевоспитании </a:t>
            </a:r>
            <a:r>
              <a:rPr lang="ru-RU" sz="25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ребенка </a:t>
            </a:r>
            <a:r>
              <a:rPr lang="ru-RU" sz="25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взяли на себя педагоги </a:t>
            </a:r>
            <a:r>
              <a:rPr lang="ru-RU" sz="25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– ведь </a:t>
            </a:r>
            <a:r>
              <a:rPr lang="ru-RU" sz="25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это их </a:t>
            </a:r>
            <a:r>
              <a:rPr lang="ru-RU" sz="25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профессия.</a:t>
            </a:r>
            <a:endParaRPr lang="ru-RU" sz="2500" dirty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814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1015" y="332656"/>
            <a:ext cx="8352928" cy="5597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7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Результаты анкетирования родителей </a:t>
            </a:r>
          </a:p>
          <a:p>
            <a:pPr algn="ctr"/>
            <a:endParaRPr lang="ru-RU" sz="1050" b="1" u="sng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ctr">
              <a:buAutoNum type="arabicPeriod"/>
            </a:pPr>
            <a:r>
              <a:rPr lang="ru-RU" sz="25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детского сада родители хотели бы получить:</a:t>
            </a:r>
          </a:p>
          <a:p>
            <a:endParaRPr lang="ru-RU" sz="16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5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максимально </a:t>
            </a:r>
            <a:r>
              <a:rPr lang="ru-RU" sz="25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полную информацию о ребенке;</a:t>
            </a: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5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педагогические </a:t>
            </a:r>
            <a:r>
              <a:rPr lang="ru-RU" sz="25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советы по общению с ним; </a:t>
            </a:r>
            <a:endParaRPr lang="ru-RU" sz="25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5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психологическую</a:t>
            </a:r>
            <a:r>
              <a:rPr lang="ru-RU" sz="25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, индивидуальную консультацию;</a:t>
            </a: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5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рекомендации</a:t>
            </a:r>
            <a:r>
              <a:rPr lang="ru-RU" sz="25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, как и чем лучше заниматься с ребенком дома;</a:t>
            </a: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5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рекомендации</a:t>
            </a:r>
            <a:r>
              <a:rPr lang="ru-RU" sz="25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, какую литературу о воспитании ребенка этого возраста лучше прочитать;</a:t>
            </a: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5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возможность </a:t>
            </a:r>
            <a:r>
              <a:rPr lang="ru-RU" sz="25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большего общения с родителями других детей.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741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401526"/>
            <a:ext cx="8568952" cy="5832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Font typeface="+mj-lt"/>
              <a:buAutoNum type="arabicPeriod" startAt="2"/>
            </a:pPr>
            <a:r>
              <a:rPr lang="ru-RU" sz="25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помощью к педагогам д/с родители не обращаются, потому что:</a:t>
            </a:r>
          </a:p>
          <a:p>
            <a:pPr algn="ctr"/>
            <a:endParaRPr lang="ru-RU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не придают особого значения этим трудностям – </a:t>
            </a:r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82%;</a:t>
            </a:r>
          </a:p>
          <a:p>
            <a:endParaRPr lang="ru-RU" sz="3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считают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это неудобным, так как подобного рода консультации не входят в обязанность педагога –</a:t>
            </a:r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76</a:t>
            </a:r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%;</a:t>
            </a:r>
          </a:p>
          <a:p>
            <a:endParaRPr lang="ru-RU" sz="3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испытывают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затруднения в общении с педагогом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62%;</a:t>
            </a:r>
          </a:p>
          <a:p>
            <a:endParaRPr lang="ru-RU" sz="3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считают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, что справятся сами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48%;</a:t>
            </a:r>
          </a:p>
          <a:p>
            <a:endParaRPr lang="ru-RU" sz="3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сомневаются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 профессиональной компетентности  педагога –</a:t>
            </a:r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%;</a:t>
            </a:r>
          </a:p>
          <a:p>
            <a:endParaRPr lang="ru-RU" sz="3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думают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, что за помощью надо обращаться к врачам - психотерапевтам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</a:t>
            </a:r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%,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но осуществить это удается  только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родителей.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5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5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374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6182" y="476672"/>
            <a:ext cx="8568952" cy="3189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5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      Педагогам </a:t>
            </a:r>
            <a:r>
              <a:rPr lang="ru-RU" sz="25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надо помочь понять, что </a:t>
            </a:r>
            <a:r>
              <a:rPr lang="ru-RU" sz="2500" b="1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«проблемные» родители – не вина ребенка, а его беда и несчастье</a:t>
            </a:r>
            <a:r>
              <a:rPr lang="ru-RU" sz="25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500" b="1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  <a:r>
              <a:rPr lang="ru-RU" sz="25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     </a:t>
            </a:r>
            <a:r>
              <a:rPr lang="ru-RU" sz="25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Без </a:t>
            </a:r>
            <a:r>
              <a:rPr lang="ru-RU" sz="25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внутренней, глубокой симпатии педагога к этим родителям трудно пробиться через их внешне отрицательные, неприятные проявления и особенности и увидеть за ними страдающего человека, остро нуждающегося в помощи других. </a:t>
            </a:r>
            <a:endParaRPr lang="ru-RU" sz="2500" dirty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  <p:pic>
        <p:nvPicPr>
          <p:cNvPr id="2050" name="Picture 2" descr="C:\Users\км\Desktop\3ae7399361b5e920df558f671047a3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7679" y="3861048"/>
            <a:ext cx="4089315" cy="2146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406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446468"/>
            <a:ext cx="8424936" cy="6073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ru-RU" sz="25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Оказание реальной помощи родителям становится возможным только </a:t>
            </a:r>
            <a:r>
              <a:rPr lang="ru-RU" sz="2500" b="1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при условии комплексного подхода  к проведению работы, </a:t>
            </a:r>
            <a:r>
              <a:rPr lang="ru-RU" sz="25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который должен осуществляться по  двум взаимосвязанным </a:t>
            </a:r>
            <a:r>
              <a:rPr lang="ru-RU" sz="25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направлениям:</a:t>
            </a:r>
          </a:p>
          <a:p>
            <a:pPr indent="449580">
              <a:lnSpc>
                <a:spcPct val="115000"/>
              </a:lnSpc>
              <a:spcAft>
                <a:spcPts val="0"/>
              </a:spcAft>
            </a:pPr>
            <a:endParaRPr lang="ru-RU" sz="800" dirty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500" b="1" dirty="0" smtClean="0">
                <a:solidFill>
                  <a:srgbClr val="231F2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первое </a:t>
            </a:r>
            <a:r>
              <a:rPr lang="ru-RU" sz="2500" b="1" dirty="0">
                <a:solidFill>
                  <a:srgbClr val="231F2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направление </a:t>
            </a:r>
            <a:r>
              <a:rPr lang="ru-RU" sz="2500" dirty="0" smtClean="0">
                <a:solidFill>
                  <a:srgbClr val="231F2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предполагает работу </a:t>
            </a:r>
            <a:r>
              <a:rPr lang="ru-RU" sz="2500" dirty="0">
                <a:solidFill>
                  <a:srgbClr val="231F2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с педагогическим коллективом детского </a:t>
            </a:r>
            <a:r>
              <a:rPr lang="ru-RU" sz="2500" dirty="0" smtClean="0">
                <a:solidFill>
                  <a:srgbClr val="231F2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сада;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500" dirty="0" smtClean="0">
              <a:solidFill>
                <a:srgbClr val="231F2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500" b="1" dirty="0" smtClean="0">
                <a:solidFill>
                  <a:srgbClr val="231F2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второе </a:t>
            </a:r>
            <a:r>
              <a:rPr lang="ru-RU" sz="2500" b="1" dirty="0">
                <a:solidFill>
                  <a:srgbClr val="231F2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направление </a:t>
            </a:r>
            <a:r>
              <a:rPr lang="ru-RU" sz="2500" dirty="0">
                <a:solidFill>
                  <a:srgbClr val="231F2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непосредственно связано с работой педагогического коллектива с родителями. </a:t>
            </a:r>
            <a:endParaRPr lang="ru-RU" sz="2500" dirty="0" smtClean="0">
              <a:solidFill>
                <a:srgbClr val="231F2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2500" dirty="0">
              <a:solidFill>
                <a:srgbClr val="231F20"/>
              </a:solidFill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500" dirty="0" smtClean="0">
              <a:solidFill>
                <a:srgbClr val="231F2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500" dirty="0" smtClean="0">
              <a:solidFill>
                <a:srgbClr val="231F2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500" dirty="0"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  <p:pic>
        <p:nvPicPr>
          <p:cNvPr id="1026" name="Picture 2" descr="C:\Users\км\Desktop\68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5948" y="4726384"/>
            <a:ext cx="2727657" cy="1795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757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1710</TotalTime>
  <Words>1155</Words>
  <Application>Microsoft Office PowerPoint</Application>
  <PresentationFormat>Экран (4:3)</PresentationFormat>
  <Paragraphs>247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Открытая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км</cp:lastModifiedBy>
  <cp:revision>120</cp:revision>
  <dcterms:created xsi:type="dcterms:W3CDTF">2017-11-18T07:32:15Z</dcterms:created>
  <dcterms:modified xsi:type="dcterms:W3CDTF">2019-01-09T18:28:38Z</dcterms:modified>
</cp:coreProperties>
</file>