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6" r:id="rId3"/>
    <p:sldId id="268" r:id="rId4"/>
    <p:sldId id="265" r:id="rId5"/>
    <p:sldId id="266" r:id="rId6"/>
    <p:sldId id="267" r:id="rId7"/>
    <p:sldId id="269" r:id="rId8"/>
    <p:sldId id="275" r:id="rId9"/>
    <p:sldId id="261" r:id="rId10"/>
    <p:sldId id="270" r:id="rId11"/>
    <p:sldId id="271" r:id="rId12"/>
    <p:sldId id="277" r:id="rId13"/>
    <p:sldId id="278" r:id="rId14"/>
    <p:sldId id="28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24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5A4E6-1121-4ABF-9796-965118A12CFD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02C24-8EEF-4301-ABE7-3524405B8F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000">
    <p:wipe dir="d"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5A4E6-1121-4ABF-9796-965118A12CFD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02C24-8EEF-4301-ABE7-3524405B8F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000">
    <p:wipe dir="d"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5A4E6-1121-4ABF-9796-965118A12CFD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02C24-8EEF-4301-ABE7-3524405B8F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000">
    <p:wipe dir="d"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5A4E6-1121-4ABF-9796-965118A12CFD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02C24-8EEF-4301-ABE7-3524405B8F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000">
    <p:wipe dir="d"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5A4E6-1121-4ABF-9796-965118A12CFD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02C24-8EEF-4301-ABE7-3524405B8F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000">
    <p:wipe dir="d"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5A4E6-1121-4ABF-9796-965118A12CFD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02C24-8EEF-4301-ABE7-3524405B8F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000">
    <p:wipe dir="d"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5A4E6-1121-4ABF-9796-965118A12CFD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02C24-8EEF-4301-ABE7-3524405B8F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000">
    <p:wipe dir="d"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5A4E6-1121-4ABF-9796-965118A12CFD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02C24-8EEF-4301-ABE7-3524405B8F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000">
    <p:wipe dir="d"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5A4E6-1121-4ABF-9796-965118A12CFD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02C24-8EEF-4301-ABE7-3524405B8F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000">
    <p:wipe dir="d"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5A4E6-1121-4ABF-9796-965118A12CFD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02C24-8EEF-4301-ABE7-3524405B8F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000">
    <p:wipe dir="d"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5A4E6-1121-4ABF-9796-965118A12CFD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02C24-8EEF-4301-ABE7-3524405B8F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000">
    <p:wipe dir="d"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D5A4E6-1121-4ABF-9796-965118A12CFD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602C24-8EEF-4301-ABE7-3524405B8F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10000">
    <p:wipe dir="d"/>
    <p:sndAc>
      <p:stSnd>
        <p:snd r:embed="rId13" name="chimes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40;&#1085;&#1090;&#1086;&#1085;&#1080;&#1085;&#1072;\Desktop\Lumen%20-%20&#1047;&#1080;&#1084;&#1072;%20(&#1041;&#1077;&#1079;%20&#1057;&#1083;&#1086;&#1074;)%20%5b&#1089;%20&#1089;&#1072;&#1081;&#1090;&#1072;%20www.ololo.fm%5d.mp3" TargetMode="External"/><Relationship Id="rId5" Type="http://schemas.openxmlformats.org/officeDocument/2006/relationships/audio" Target="../media/audio11.wav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1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1.wav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audio" Target="../media/audio1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1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htojebudet.ru/primeti-po-mesiacam/569-primeti-mesiac-dekabr.html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1.wav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620688"/>
            <a:ext cx="7772400" cy="1952600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r>
              <a:rPr lang="ru-RU" sz="9600" b="1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9600" b="1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9600" b="1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9600" b="1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9600" b="1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9600" b="1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7200" b="1" i="1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Здравствуй, Зимушка -зима</a:t>
            </a:r>
            <a:r>
              <a:rPr lang="ru-RU" sz="9600" b="1" i="1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9600" b="1" i="1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1400" b="1" dirty="0" err="1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пд</a:t>
            </a:r>
            <a:r>
              <a:rPr lang="ru-RU" sz="9600" b="1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9600" b="1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ru-RU" sz="9600" b="1" dirty="0">
              <a:ln w="18415" cmpd="sng">
                <a:solidFill>
                  <a:srgbClr val="7030A0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rgbClr val="002060">
                    <a:alpha val="6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Lumen - Зима (Без Слов) [с сайта www.ololo.fm]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419600" y="4149080"/>
            <a:ext cx="41128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Подготовила: воспитатель </a:t>
            </a:r>
            <a:r>
              <a:rPr lang="ru-RU" sz="1600" b="1" dirty="0" smtClean="0"/>
              <a:t>Маслова С.И.</a:t>
            </a:r>
            <a:endParaRPr lang="ru-RU" sz="1600" b="1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 advTm="10000">
        <p:cut/>
        <p:sndAc>
          <p:stSnd>
            <p:snd r:embed="rId5" name="chimes.wav"/>
          </p:stSnd>
        </p:sndAc>
      </p:transition>
    </mc:Choice>
    <mc:Fallback>
      <p:transition advTm="10000">
        <p:cut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3608" y="908720"/>
            <a:ext cx="712879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Народная мудрость говорит, что в феврале зима встречается с весной. Дни становятся светлее и длиннее, природа потихоньку оживает. Еще возможны резкие похолодания, но в воздухе уже ощущается тепло.</a:t>
            </a:r>
          </a:p>
        </p:txBody>
      </p:sp>
      <p:pic>
        <p:nvPicPr>
          <p:cNvPr id="5" name="Рисунок 4" descr="0_26d07_2796a403_X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3429000"/>
            <a:ext cx="7200800" cy="2644346"/>
          </a:xfrm>
          <a:prstGeom prst="rec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Tm="10000">
        <p14:reveal/>
        <p:sndAc>
          <p:stSnd>
            <p:snd r:embed="rId4" name="chimes.wav"/>
          </p:stSnd>
        </p:sndAc>
      </p:transition>
    </mc:Choice>
    <mc:Fallback>
      <p:transition spd="slow" advTm="10000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1268760"/>
            <a:ext cx="767122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феврале много инея - летом будет много росы. </a:t>
            </a:r>
            <a:b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Утром кричит синица — к морозу. </a:t>
            </a:r>
            <a:b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Ночью иней выпадает — днем снега не будет. </a:t>
            </a:r>
            <a:b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Солнце встает красное – ждите метель. </a:t>
            </a:r>
            <a:b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Снег прилип к деревьям — к теплу. </a:t>
            </a:r>
            <a:b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Яркие звезды в феврале - к морозу, тусклые - к оттепели.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548680"/>
            <a:ext cx="77432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Народные приметы                                                                        </a:t>
            </a:r>
          </a:p>
        </p:txBody>
      </p:sp>
      <p:pic>
        <p:nvPicPr>
          <p:cNvPr id="4" name="Рисунок 3" descr="http://www.playcast.ru/uploads/2017/11/26/23985927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3573016"/>
            <a:ext cx="7344816" cy="26239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Tm="10000">
    <p:randomBar dir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620688"/>
            <a:ext cx="67151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Зимние праздники</a:t>
            </a:r>
            <a:endParaRPr lang="ru-RU" sz="6000" dirty="0">
              <a:ln w="18415" cmpd="sng">
                <a:solidFill>
                  <a:srgbClr val="002060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rgbClr val="002060">
                    <a:alpha val="6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" name="Рисунок 2" descr="ny_137-crop.jpg"/>
          <p:cNvPicPr>
            <a:picLocks noChangeAspect="1"/>
          </p:cNvPicPr>
          <p:nvPr/>
        </p:nvPicPr>
        <p:blipFill>
          <a:blip r:embed="rId3" cstate="print"/>
          <a:srcRect b="8000"/>
          <a:stretch>
            <a:fillRect/>
          </a:stretch>
        </p:blipFill>
        <p:spPr>
          <a:xfrm>
            <a:off x="827584" y="1628800"/>
            <a:ext cx="2729844" cy="165618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51920" y="1476650"/>
            <a:ext cx="4793756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Новый год – самый волшебный праздник зимы! К этому событию мы украшаем дома гирляндами и мишурой, ставим ёлочку  и вешаем на нее игрушки, шарики, конфеты. Взрослые  готовят угощения. Все ждут чуда и подарков от Дедушки Мороза и Снегурочки.</a:t>
            </a:r>
          </a:p>
          <a:p>
            <a:endParaRPr lang="ru-RU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rgbClr val="002060">
                    <a:alpha val="6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rgbClr val="002060">
                    <a:alpha val="6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rgbClr val="002060">
                    <a:alpha val="6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rgbClr val="002060">
                    <a:alpha val="6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rgbClr val="002060">
                    <a:alpha val="6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rgbClr val="002060">
                    <a:alpha val="6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Рисунок 4" descr="http://www.playcast.ru/uploads/2015/01/06/11476118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287878"/>
            <a:ext cx="2448272" cy="18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3851920" y="2274838"/>
            <a:ext cx="4392488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rgbClr val="002060">
                    <a:alpha val="6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rgbClr val="002060">
                    <a:alpha val="6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sz="14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rgbClr val="002060">
                    <a:alpha val="6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sz="1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rgbClr val="002060">
                    <a:alpha val="6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ru-RU" sz="1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Рождество </a:t>
            </a:r>
            <a:r>
              <a:rPr lang="ru-RU" sz="1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</a:t>
            </a:r>
            <a:r>
              <a:rPr lang="ru-RU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это великий христианский праздник в честь рождения Иисуса Христа. В церквях проходят торжественные богослужения. Храмы нарядно украшены и сияют огоньками свечей, раздается перезвон колоколов.</a:t>
            </a:r>
          </a:p>
          <a:p>
            <a:r>
              <a:rPr lang="ru-RU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Дети поют колядки и светлые рождественские песни.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851920" y="2413338"/>
            <a:ext cx="3934790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rgbClr val="002060">
                    <a:alpha val="6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sz="1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rgbClr val="002060">
                    <a:alpha val="6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rgbClr val="002060">
                    <a:alpha val="6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rgbClr val="002060">
                    <a:alpha val="6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rgbClr val="002060">
                    <a:alpha val="6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sz="1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rgbClr val="002060">
                    <a:alpha val="6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sz="1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rgbClr val="002060">
                    <a:alpha val="6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rgbClr val="002060">
                    <a:alpha val="6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sz="1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rgbClr val="002060">
                    <a:alpha val="6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rgbClr val="002060">
                    <a:alpha val="6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rgbClr val="002060">
                    <a:alpha val="6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ru-RU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23 </a:t>
            </a:r>
            <a:r>
              <a:rPr lang="ru-RU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февраля – День защитника Отечества. В первую очередь мы поздравляем тех, кто служил и служит на благо Родины.  Мы дарим теплые пожелания  папам, дедушкам, братьям , друзьям… Повсюду проходят праздничные концерты, торжественные церемонии.</a:t>
            </a:r>
            <a:endParaRPr lang="ru-RU" sz="1400" dirty="0"/>
          </a:p>
        </p:txBody>
      </p:sp>
      <p:pic>
        <p:nvPicPr>
          <p:cNvPr id="8" name="Рисунок 7" descr="http://therussiantimes.com/upkeep/uploads/2018/02/1166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5157192"/>
            <a:ext cx="2157010" cy="12241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Tm="10000">
        <p:circle/>
        <p:sndAc>
          <p:stSnd>
            <p:snd r:embed="rId6" name="chimes.wav"/>
          </p:stSnd>
        </p:sndAc>
      </p:transition>
    </mc:Choice>
    <mc:Fallback>
      <p:transition spd="slow" advTm="10000">
        <p:circl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1412776"/>
            <a:ext cx="371477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Назовите-ка, ребятки, </a:t>
            </a:r>
            <a:b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Месяц в этой вот загадке:</a:t>
            </a:r>
            <a:b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Дни его – всех дней короче,</a:t>
            </a:r>
            <a:b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Всех ночей длиннее ночи.</a:t>
            </a:r>
            <a:b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 поля и на луга</a:t>
            </a:r>
            <a:b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До весны легли снега.</a:t>
            </a:r>
            <a:b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Только месяц наш пройдет,</a:t>
            </a:r>
            <a:b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Мы встречаем Новый год.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Ответ: </a:t>
            </a:r>
            <a:r>
              <a:rPr lang="ru-RU" sz="2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Декабрь</a:t>
            </a:r>
            <a:endParaRPr lang="ru-RU" sz="20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rgbClr val="002060">
                    <a:alpha val="6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28794" y="428604"/>
            <a:ext cx="5929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Отгадай загадки</a:t>
            </a:r>
            <a:endParaRPr lang="ru-RU" sz="5400" dirty="0">
              <a:ln w="18415" cmpd="sng">
                <a:solidFill>
                  <a:srgbClr val="002060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rgbClr val="002060">
                    <a:alpha val="6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29190" y="1484784"/>
            <a:ext cx="40005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Наступили холода. </a:t>
            </a:r>
            <a:b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Обернулась в лед вода.</a:t>
            </a:r>
            <a:b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Длинноухий зайка серый</a:t>
            </a:r>
            <a:b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Обернулся зайкой белым.</a:t>
            </a:r>
            <a:b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Перестал медведь реветь:</a:t>
            </a:r>
            <a:b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спячку впал в бору медведь.</a:t>
            </a:r>
            <a:b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Кто скажет, кто знает,</a:t>
            </a:r>
            <a:b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Когда это бывает?</a:t>
            </a:r>
            <a:b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Ответ: Зима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rgbClr val="002060">
                    <a:alpha val="6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" name="Рисунок 5" descr="http://www.playcast.ru/uploads/2014/11/21/1072372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4315205"/>
            <a:ext cx="7128792" cy="2580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 advTm="10000">
    <p:pull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43192" cy="6034682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chemeClr val="bg1"/>
                </a:solidFill>
              </a:rPr>
              <a:t> </a:t>
            </a:r>
            <a:endParaRPr lang="ru-RU" sz="6600" dirty="0">
              <a:solidFill>
                <a:schemeClr val="bg1"/>
              </a:solidFill>
            </a:endParaRPr>
          </a:p>
        </p:txBody>
      </p:sp>
      <p:pic>
        <p:nvPicPr>
          <p:cNvPr id="3" name="Рисунок 2" descr="http://900igr.net/up/datas/203236/06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Tm="10000">
        <p:circle/>
        <p:sndAc>
          <p:stSnd>
            <p:snd r:embed="rId4" name="chimes.wav"/>
          </p:stSnd>
        </p:sndAc>
      </p:transition>
    </mc:Choice>
    <mc:Fallback>
      <p:transition spd="slow" advTm="10000">
        <p:circl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://900igr.net/up/datas/110221/014.jpg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7029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632586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 advTm="10000">
        <p:fade/>
        <p:sndAc>
          <p:stSnd>
            <p:snd r:embed="rId4" name="chimes.wav"/>
          </p:stSnd>
        </p:sndAc>
      </p:transition>
    </mc:Choice>
    <mc:Fallback>
      <p:transition spd="med" advTm="10000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836712"/>
            <a:ext cx="753291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Зимний сезон – это 3  месяца.                                  Они называются: </a:t>
            </a:r>
            <a:endParaRPr lang="ru-RU" sz="4000" dirty="0">
              <a:ln w="18415" cmpd="sng">
                <a:solidFill>
                  <a:srgbClr val="002060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rgbClr val="002060">
                    <a:alpha val="6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57356" y="1628800"/>
            <a:ext cx="478634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5400" dirty="0" smtClean="0">
              <a:ln w="18415" cmpd="sng">
                <a:solidFill>
                  <a:srgbClr val="00206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5400" b="1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Декабрь</a:t>
            </a:r>
          </a:p>
          <a:p>
            <a:pPr algn="ctr"/>
            <a:r>
              <a:rPr lang="ru-RU" sz="5400" b="1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Январь</a:t>
            </a:r>
          </a:p>
          <a:p>
            <a:pPr algn="ctr"/>
            <a:r>
              <a:rPr lang="ru-RU" sz="5400" b="1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Февраль</a:t>
            </a:r>
            <a:endParaRPr lang="ru-RU" sz="5400" b="1" dirty="0">
              <a:ln w="18415" cmpd="sng">
                <a:solidFill>
                  <a:srgbClr val="00206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Tm="10000">
    <p:push dir="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71736" y="548680"/>
            <a:ext cx="42862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rgbClr val="00206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Декабрь</a:t>
            </a:r>
            <a:endParaRPr lang="ru-RU" sz="6000" b="1" dirty="0">
              <a:ln w="18415" cmpd="sng">
                <a:solidFill>
                  <a:srgbClr val="002060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rgbClr val="002060">
                    <a:alpha val="4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85852" y="1484784"/>
            <a:ext cx="757242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Первый месяц зимы, он приходит вслед за последним месяцем осени- ноябрем. Становится все холоднее, небо затянуто снежными тучами. Реки, озера и пруды скованы корочкой льда. Скоро она станет такой толстой, что по ней можно будет кататься на коньках, лыжах и санках.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rgbClr val="002060">
                    <a:alpha val="6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Рисунок 3" descr="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03648" y="3212976"/>
            <a:ext cx="6264696" cy="3312368"/>
          </a:xfrm>
          <a:prstGeom prst="rec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Tm="10000">
        <p:split orient="vert"/>
        <p:sndAc>
          <p:stSnd>
            <p:snd r:embed="rId4" name="chimes.wav"/>
          </p:stSnd>
        </p:sndAc>
      </p:transition>
    </mc:Choice>
    <mc:Fallback>
      <p:transition spd="slow" advTm="10000">
        <p:split orient="vert"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1052736"/>
            <a:ext cx="73581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Народные приметы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0100" y="1772816"/>
            <a:ext cx="7388324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Декабрь - месяц первых белых троп.</a:t>
            </a: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декабре зима стелет белые холсты, а мороз через реки наводит мосты. </a:t>
            </a: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декабре мороз нарастает, зато день прибывает.</a:t>
            </a: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</a:t>
            </a: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декабре семь погод на дворе: веет, дует, кружит, рвет и метет. </a:t>
            </a:r>
            <a:endParaRPr lang="ru-RU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rgbClr val="002060">
                    <a:alpha val="6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</a:t>
            </a: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конце декабря солнце на лето, зима на мороз начинается.</a:t>
            </a: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3"/>
              </a:rPr>
              <a:t>.</a:t>
            </a:r>
            <a:endParaRPr lang="ru-RU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rgbClr val="002060">
                    <a:alpha val="6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rgbClr val="002060">
                    <a:alpha val="6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 advTm="10000">
    <p:pull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71670" y="571480"/>
            <a:ext cx="57150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18415" cmpd="sng">
                  <a:solidFill>
                    <a:schemeClr val="tx2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Январь</a:t>
            </a:r>
            <a:endParaRPr lang="ru-RU" sz="6000" b="1" dirty="0">
              <a:ln w="18415" cmpd="sng">
                <a:solidFill>
                  <a:schemeClr val="tx2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rgbClr val="002060">
                    <a:alpha val="6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4348" y="1643050"/>
            <a:ext cx="84296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Месяц январь — вершина зимы. Это месяц ярких звезд, морозных ночей, белых троп. Январь считается самым холодным месяцем, сердцем зимы.  С его приходом зима окончательно водворяется в наших краях. Наступает пора холодов и относительного покоя в природе. 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rgbClr val="002060">
                    <a:alpha val="6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Рисунок 3" descr="ima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2924944"/>
            <a:ext cx="7620000" cy="3456385"/>
          </a:xfrm>
          <a:prstGeom prst="rec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 advTm="10000">
        <p:cut/>
        <p:sndAc>
          <p:stSnd>
            <p:snd r:embed="rId4" name="chimes.wav"/>
          </p:stSnd>
        </p:sndAc>
      </p:transition>
    </mc:Choice>
    <mc:Fallback>
      <p:transition advTm="10000">
        <p:cut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2276872"/>
            <a:ext cx="821537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Снегири поют при смене погоды - перед снегопадом.</a:t>
            </a: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Воробьи сидят на деревьях втихомолку - пойдет снег без ветра.</a:t>
            </a: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январе висит много частых и длинных сосулек - урожай будет хороший.</a:t>
            </a: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январе растет день - растет и холод.</a:t>
            </a: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январе снегу надует - хлеба прибудет.</a:t>
            </a: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 января солнце на лето поворачивает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28596" y="1052736"/>
            <a:ext cx="80010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Народные приметы </a:t>
            </a:r>
          </a:p>
        </p:txBody>
      </p:sp>
    </p:spTree>
  </p:cSld>
  <p:clrMapOvr>
    <a:masterClrMapping/>
  </p:clrMapOvr>
  <p:transition spd="slow" advTm="10000">
    <p:push dir="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555776" y="332656"/>
            <a:ext cx="39604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ln w="18415" cmpd="sng">
                  <a:solidFill>
                    <a:schemeClr val="tx2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Февраль</a:t>
            </a:r>
            <a:endParaRPr lang="ru-RU" sz="6000" b="1" dirty="0">
              <a:ln w="18415" cmpd="sng">
                <a:solidFill>
                  <a:schemeClr val="tx2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rgbClr val="002060">
                    <a:alpha val="6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27585" y="1052736"/>
            <a:ext cx="684286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chemeClr val="bg1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Последний месяц зимы. Он приносит с собою вьюги, метели, ледяные ветра. Снегопады заметают все вокруг, снежные хлопья летят без остановки. Зима никак не хочет уступать место весне.</a:t>
            </a:r>
            <a:endParaRPr lang="ru-RU" sz="2800" b="1" dirty="0">
              <a:solidFill>
                <a:schemeClr val="bg1"/>
              </a:solidFill>
              <a:effectLst>
                <a:glow rad="101600">
                  <a:srgbClr val="002060">
                    <a:alpha val="6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https://vesti22.tv/sites/default/files/news/14_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284984"/>
            <a:ext cx="6768751" cy="30243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Tm="10000">
        <p:split orient="vert"/>
        <p:sndAc>
          <p:stSnd>
            <p:snd r:embed="rId4" name="chimes.wav"/>
          </p:stSnd>
        </p:sndAc>
      </p:transition>
    </mc:Choice>
    <mc:Fallback>
      <p:transition spd="slow" advTm="10000">
        <p:split orient="vert"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187624" y="764704"/>
            <a:ext cx="712879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Но иногда выглядывает солнышко, и природа чувствует его тепло. В лесу появляются проталинки, на некоторых деревьях даже можно встретить почки. </a:t>
            </a:r>
          </a:p>
          <a:p>
            <a:pPr algn="ctr"/>
            <a:r>
              <a:rPr lang="ru-RU" sz="2400" b="1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Снег уже не мягкий и пушистый, а твердый, покрытый корочкой льда. Сосульки начинают таять и звенеть капелью.</a:t>
            </a:r>
            <a:endParaRPr lang="ru-RU" sz="2400" b="1" dirty="0">
              <a:ln w="18415" cmpd="sng">
                <a:solidFill>
                  <a:srgbClr val="002060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rgbClr val="002060">
                    <a:alpha val="6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" name="Рисунок 2" descr="https://mw2.google.com/mw-panoramio/photos/medium/49423439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3442361"/>
            <a:ext cx="7848872" cy="30043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Tm="10000">
        <p:split orient="vert"/>
        <p:sndAc>
          <p:stSnd>
            <p:snd r:embed="rId4" name="chimes.wav"/>
          </p:stSnd>
        </p:sndAc>
      </p:transition>
    </mc:Choice>
    <mc:Fallback>
      <p:transition spd="slow" advTm="10000">
        <p:split orient="vert"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657</TotalTime>
  <Words>479</Words>
  <Application>Microsoft Office PowerPoint</Application>
  <PresentationFormat>Экран (4:3)</PresentationFormat>
  <Paragraphs>60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   Здравствуй, Зимушка -зима пд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Зима</dc:title>
  <cp:lastModifiedBy>Артём</cp:lastModifiedBy>
  <cp:revision>78</cp:revision>
  <dcterms:created xsi:type="dcterms:W3CDTF">2015-01-02T07:44:37Z</dcterms:created>
  <dcterms:modified xsi:type="dcterms:W3CDTF">2019-12-16T18:56:19Z</dcterms:modified>
</cp:coreProperties>
</file>